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83"/>
  </p:handoutMasterIdLst>
  <p:sldIdLst>
    <p:sldId id="256" r:id="rId3"/>
    <p:sldId id="297" r:id="rId4"/>
    <p:sldId id="844" r:id="rId6"/>
    <p:sldId id="298" r:id="rId7"/>
    <p:sldId id="300" r:id="rId8"/>
    <p:sldId id="562" r:id="rId9"/>
    <p:sldId id="462"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1023" r:id="rId26"/>
    <p:sldId id="272" r:id="rId27"/>
    <p:sldId id="273" r:id="rId28"/>
    <p:sldId id="274" r:id="rId29"/>
    <p:sldId id="275" r:id="rId30"/>
    <p:sldId id="276" r:id="rId31"/>
    <p:sldId id="460"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342" r:id="rId51"/>
    <p:sldId id="348" r:id="rId52"/>
    <p:sldId id="349" r:id="rId53"/>
    <p:sldId id="350" r:id="rId54"/>
    <p:sldId id="351" r:id="rId55"/>
    <p:sldId id="352" r:id="rId56"/>
    <p:sldId id="353" r:id="rId57"/>
    <p:sldId id="354" r:id="rId58"/>
    <p:sldId id="355" r:id="rId59"/>
    <p:sldId id="356" r:id="rId60"/>
    <p:sldId id="365" r:id="rId61"/>
    <p:sldId id="366" r:id="rId62"/>
    <p:sldId id="367" r:id="rId63"/>
    <p:sldId id="370" r:id="rId64"/>
    <p:sldId id="343" r:id="rId65"/>
    <p:sldId id="347" r:id="rId66"/>
    <p:sldId id="357" r:id="rId67"/>
    <p:sldId id="346" r:id="rId68"/>
    <p:sldId id="406" r:id="rId69"/>
    <p:sldId id="374" r:id="rId70"/>
    <p:sldId id="407" r:id="rId71"/>
    <p:sldId id="409" r:id="rId72"/>
    <p:sldId id="408" r:id="rId73"/>
    <p:sldId id="377" r:id="rId74"/>
    <p:sldId id="375" r:id="rId75"/>
    <p:sldId id="378" r:id="rId76"/>
    <p:sldId id="381" r:id="rId77"/>
    <p:sldId id="379" r:id="rId78"/>
    <p:sldId id="382" r:id="rId79"/>
    <p:sldId id="394" r:id="rId80"/>
    <p:sldId id="400" r:id="rId81"/>
    <p:sldId id="395" r:id="rId82"/>
    <p:sldId id="402" r:id="rId83"/>
    <p:sldId id="401" r:id="rId84"/>
    <p:sldId id="403" r:id="rId85"/>
    <p:sldId id="413" r:id="rId86"/>
    <p:sldId id="561" r:id="rId87"/>
    <p:sldId id="560" r:id="rId88"/>
    <p:sldId id="440" r:id="rId89"/>
    <p:sldId id="441" r:id="rId90"/>
    <p:sldId id="735" r:id="rId91"/>
    <p:sldId id="736" r:id="rId92"/>
    <p:sldId id="845" r:id="rId93"/>
    <p:sldId id="828" r:id="rId94"/>
    <p:sldId id="464" r:id="rId95"/>
    <p:sldId id="563" r:id="rId96"/>
    <p:sldId id="673" r:id="rId97"/>
    <p:sldId id="671" r:id="rId98"/>
    <p:sldId id="463" r:id="rId99"/>
    <p:sldId id="412" r:id="rId100"/>
    <p:sldId id="404" r:id="rId101"/>
    <p:sldId id="396" r:id="rId102"/>
    <p:sldId id="397" r:id="rId103"/>
    <p:sldId id="410" r:id="rId104"/>
    <p:sldId id="383" r:id="rId105"/>
    <p:sldId id="442" r:id="rId106"/>
    <p:sldId id="778" r:id="rId107"/>
    <p:sldId id="415" r:id="rId108"/>
    <p:sldId id="416" r:id="rId109"/>
    <p:sldId id="393" r:id="rId110"/>
    <p:sldId id="675" r:id="rId111"/>
    <p:sldId id="439" r:id="rId112"/>
    <p:sldId id="699" r:id="rId113"/>
    <p:sldId id="698" r:id="rId114"/>
    <p:sldId id="702" r:id="rId115"/>
    <p:sldId id="701" r:id="rId116"/>
    <p:sldId id="814" r:id="rId117"/>
    <p:sldId id="703" r:id="rId118"/>
    <p:sldId id="704" r:id="rId119"/>
    <p:sldId id="705" r:id="rId120"/>
    <p:sldId id="826" r:id="rId121"/>
    <p:sldId id="827" r:id="rId122"/>
    <p:sldId id="1004" r:id="rId123"/>
    <p:sldId id="1180" r:id="rId124"/>
    <p:sldId id="822" r:id="rId125"/>
    <p:sldId id="1005" r:id="rId126"/>
    <p:sldId id="1011" r:id="rId127"/>
    <p:sldId id="1178" r:id="rId128"/>
    <p:sldId id="1006" r:id="rId129"/>
    <p:sldId id="1007" r:id="rId130"/>
    <p:sldId id="1008" r:id="rId131"/>
    <p:sldId id="823" r:id="rId132"/>
    <p:sldId id="824" r:id="rId133"/>
    <p:sldId id="706" r:id="rId134"/>
    <p:sldId id="1013" r:id="rId135"/>
    <p:sldId id="1014" r:id="rId136"/>
    <p:sldId id="1179" r:id="rId137"/>
    <p:sldId id="835" r:id="rId138"/>
    <p:sldId id="836" r:id="rId139"/>
    <p:sldId id="837" r:id="rId140"/>
    <p:sldId id="1012" r:id="rId141"/>
    <p:sldId id="838" r:id="rId142"/>
    <p:sldId id="839" r:id="rId143"/>
    <p:sldId id="829" r:id="rId144"/>
    <p:sldId id="830" r:id="rId145"/>
    <p:sldId id="700" r:id="rId146"/>
    <p:sldId id="831" r:id="rId147"/>
    <p:sldId id="832" r:id="rId148"/>
    <p:sldId id="843" r:id="rId149"/>
    <p:sldId id="834" r:id="rId150"/>
    <p:sldId id="707" r:id="rId151"/>
    <p:sldId id="720" r:id="rId152"/>
    <p:sldId id="721" r:id="rId153"/>
    <p:sldId id="723" r:id="rId154"/>
    <p:sldId id="722" r:id="rId155"/>
    <p:sldId id="364" r:id="rId156"/>
    <p:sldId id="373" r:id="rId157"/>
    <p:sldId id="815" r:id="rId158"/>
    <p:sldId id="817" r:id="rId159"/>
    <p:sldId id="818" r:id="rId160"/>
    <p:sldId id="825" r:id="rId161"/>
    <p:sldId id="1019" r:id="rId162"/>
    <p:sldId id="1015" r:id="rId163"/>
    <p:sldId id="1020" r:id="rId164"/>
    <p:sldId id="1021" r:id="rId165"/>
    <p:sldId id="1017" r:id="rId166"/>
    <p:sldId id="1022" r:id="rId167"/>
    <p:sldId id="1018" r:id="rId168"/>
    <p:sldId id="816" r:id="rId169"/>
    <p:sldId id="296" r:id="rId170"/>
    <p:sldId id="667" r:id="rId171"/>
    <p:sldId id="665" r:id="rId172"/>
    <p:sldId id="666" r:id="rId173"/>
    <p:sldId id="664" r:id="rId174"/>
    <p:sldId id="812" r:id="rId175"/>
    <p:sldId id="813" r:id="rId176"/>
    <p:sldId id="808" r:id="rId177"/>
    <p:sldId id="811" r:id="rId178"/>
    <p:sldId id="810" r:id="rId179"/>
    <p:sldId id="295" r:id="rId180"/>
    <p:sldId id="1181" r:id="rId181"/>
    <p:sldId id="459" r:id="rId182"/>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B3EF"/>
    <a:srgbClr val="203214"/>
    <a:srgbClr val="B2B2B2"/>
    <a:srgbClr val="202020"/>
    <a:srgbClr val="323232"/>
    <a:srgbClr val="CC3300"/>
    <a:srgbClr val="CC0000"/>
    <a:srgbClr val="FF3300"/>
    <a:srgbClr val="990000"/>
    <a:srgbClr val="FF8D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228"/>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6" Type="http://schemas.openxmlformats.org/officeDocument/2006/relationships/tableStyles" Target="tableStyles.xml"/><Relationship Id="rId185" Type="http://schemas.openxmlformats.org/officeDocument/2006/relationships/viewProps" Target="viewProps.xml"/><Relationship Id="rId184" Type="http://schemas.openxmlformats.org/officeDocument/2006/relationships/presProps" Target="presProps.xml"/><Relationship Id="rId183" Type="http://schemas.openxmlformats.org/officeDocument/2006/relationships/handoutMaster" Target="handoutMasters/handoutMaster1.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784 424,'4'2,"1"1,2 5,-1-4,-3-1,3 5,-1 0,-5-5,3 1,-2-1,0 1,1-1,1 13,-2-13,-1 0,0 0,0 1,0-1,0 0,0 7,0-7,0 0,0 1,0-1,-3-2,3 3,0-1,-2 5,1-5,0 0,-1 1,-1 0,0 1,2-2,0 1,0-1,-1 1,0 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858 860,'-2'3,"2"0,-2 0,1 0,0 0,1 0,5-1,-2-1,0 0,1 1,-1-2,0 2,-1 1,-5-1,0 1,0-3,0 1,0-1,0 0,0 0,0 0,0 0,1-3</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857 866,'3'0,"0"0,1 0,0 0,0 0,0 2,-1-2</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884 900,'-4'0,"1"3,-1-2,0 2,1-1,1 1,-2 1,1 0,2-1,-1 0,2 1,2-1,1-2,0 0,1 1,-1-2,0 0,-2-3,0 0,-1 0,0 0,1 0,-1 0,-3 2,0-1</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852 964,'5'2,"-2"-1,4 1,-4-2,0 0,-1 3,-5 0,1 1,-1 0,0-1,1 0,0 0,1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865 1026,'3'0,"0"1,0-3,-2-1,-1 0,-3 2,-1-1,1 1,1 6,2-2,3 0,-1 0,0 0,1 0,-3 0,3 0,-3 0,1 0,-1 0,0 0,-3-1,2 1,-2-3,0 2,0-2,0 0,0 0,1-3,0 0,1 0,4 0,-1-1,1 2,0 0,0 0,0 1,0-1,0 2</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1260 667,'0'3,"0"0,-2 1,2-1,0 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1253 738,'3'-1,"0"4,-2 0,-5 1,0-3,1 1,0 0,6-2,0 0,5 1,-4-1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1347 739,'5'0,"-2"3,0-1,-1 1,-4 0,-1-3,0 0,0 0,6 1,0 0,-1 2,-4 0,-1-1,0-2</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1354 665,'-2'3,"-1"1,2-1,-1 0,6-1,0-2,-1 0,2-3</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1360 666,'0'5,"0"-1,0-1,-1 1,1-1</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796 683,'0'4,"4"3,-1-1,-1 2,-1-4,1 1,-2-2,1 8,0-5,-1-3,0 0,0 3,2 3,-2-6,0 1,0-1,0 2,0-2,0 3,-3-3,3 0,0 1,-1 2,0-3,1 0,-3 0,2 0,-1 0,0 0,1 0,-2 0,1 0,-2-1,2 1,-1-2</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964 441,'0'3,"0"0,0 0,0 1,0 2,0-3,0 1,0 0,0-1,0 2,0-2,3-1,-3 1,0 0,1 0,-1 0,0 0,0 0,0 0,3-2,0-1,2 0,-2 2,0-2,0 0,1 0,2 0,-3 0,0 0,1 0,-1 0,-1-3,1 3,1 0,-1 0,0 0,0 0,0 0,0 0,0 0,0 0,0 0,-6-3,0 1,1-1,-1 1,1-1,0 0,-1 0,1 0,0 0,-1 1,1-1,0 0,-3 0,3 0,0 0,-2 0,3 0,-2 2,1-2,0 0,-1 1,0-2,1 1,-1 1,1-1,-1 1,0 0,0 0,0 0,0 0,0 1,3 5,0-1,0 0,0 0,0 0,0 0,0 0,0 0,0 0,0 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158 810,'4'0,"1"1,0-1,1 0,1 2,1-2,-4 0,4 0,-1 1,8-1,-1 0,-3 0,-7 0,2 0,-1 0,-2 0,0 0,0 0,0 0,0 0,0 0,0 0,0 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961 417,'0'3,"0"1,0 0,0-1,0 0,-1 0,1 6,0-6,0 0,0 0,0 0,-1 2,1-2,0 0,0 1,0 0,0-1,0 0,0 1,0-1,0 2,0-2,0 1,0-1,2 0,-2 0,0 0,0 0,0 0,0 0,3-2,1-1,-1 0,0-3,0 3,0 0,2 0,-1 0,0-1,-1 1,0 0,0 0,0 0,0 0,0 0,1 0,-1 0,1 0,-1 0,0 0,0 0,0 0,0 0,0 0,0 0,0 0,0 0,0 0,-1-4,-2-2,0 2,0 1,0-2,0 1,0 1,0 0,0-1,0 0,0 0,0 0,1-1,-1 2,0 0,2 0,-2-1,0 1,0 0,0 0,0 0,0 0,0 0,0 0,0 0,0 0,0 0,0 0,0 0,-3 2,-1 1,-2 0,2 0,-3-1,4 1,-5-2,3 2,1-1,-1 1,2 0,-4-1,3 1,0 0,1 0,-1 0,1 0,0 0,0 0,0 0,0 0,-1 0,1 0,0 0,0 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155 743,'3'0,"0"0,1 0,-1-2,1 2,0 0,-1 0,6-1,-3 1,-2 0,0 0,0 0,-1 0,1 0,-1 0,0 0,3 0,-2-2,-1 2,0 0,1 0,-1 0,0 0,0 0,0 0,0 0,0-1,0 1,1 0,-1 0,0 0,0 0,1 0,-1 0,0-1,0 1,0 0,0 0,1 0,-1 0,0 0,0 0,0 0,0 0,0-1,0 1,0 0,0 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159 873,'3'0,"0"0,0 0,3 0,-3 0,0 0,0 0,0 0,7 0,-5 0,-1 0,-1 0,7 1,-7-1,0 0,2 0,-2 0,2 0,-2 0,1 0,-1 0,0 0,0 0,0 0,0 0,0 0,0 0,0 0,0 0,0 0,0 0,0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00b0f0"/>
      <inkml:brushProperty name="ignorePressure" value="0"/>
    </inkml:brush>
  </inkml:definitions>
  <inkml:trace contextRef="#ctx0" brushRef="#br0">974 415,'3'4,"0"-2,-1 1,1-1,-1 1,1-1,-1 1,1-2,-1 2,1-2,-1 2,1 0,0 0,-1 0,0 0,1-1,-1 1,0 0,1-1,-1 1,1 0,-1 0,-1 0,2 0,-1 0,1-1,-1 1,-1 0,0 0,0-6,-1-1,0 1,0-2,0 2,0-1,0 1,0 0,0 0,0 0,0 0,1 0,-1 0,1 0,0 0,-1 0,0 0,0 0,1 0,-1 0,-5 1,0 1,-2 0,4 1,-1-1,1 1,0 0,0 0,0 0,0-1,0 1,0 0,0-1,0 1,0 0,0 0,0 0,0-1,0 1,0-2,0 1,0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160 945,'3'0,"0"0,1 0,0 0,-1 0,3 0,-3 0,1 0,3 0,-2 0,0 0,-2 0,1 0,-1 0,0 0,0-3,0 3,0 0,0 0,0 0,0 0,0 0,0-1,0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2:36:59"/>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977 421,'2'3,"1"0,-1 0,1 0,0 0,-1 0,1-1,-1 1,1 0,-1 0,0 0,1 0,0-1,-1 1,0 0,0 0,1 0,-1 0,1 0,-1 0,-1 0,2 0,-1 0,0 0,0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2125 626,'-12'3,"-2"-3,3 0,1 0,-16 0,18 0,0 0,3 0,-1 0,1 0,0 0,-3 1,1 1,-8 0,-2 2,-2 0,-5 4,-1-3,0 2,0-2,-3-2,-2 7,-3-1,3-7,-3 4,11-6,-9 5,11 0,4-3,-4 2,-11 0,14-4,4 5,9-5,-1 1,-2-1,0 1,1-1,-1 2,4-2,-1 2,0-2,-1 1,0 1,-1-1,3-1,-2 3,1-2,1-1,-3 0,-1 1,2 0,-2-1,2 0,2 3,13-2,38 7,-33-8,7 2,62 3,-54-5,2 5,1-5,-3 3,6 0,-3 2,-4-2,-3-3,5 3,2-1,3 7,-3-7,3 1,-3-3,-3 11,-4-11,-8 2,-4 0,-8-2,0 0,-1 0,-1 0,2 0,0 0,-1 0,2 0,-1 0,-2 0,1 0,0 0,-1 0,-1 0,0 0,2 0,3 0,-2-1,1 1,-1-3,-1 2,-9-2,1 1,0 1,0 0,3-2,0-15,0 5,0 3,0 0,2 0,1-6,0 8,0 0,-1 0,1-1,-3 2,1 2,-1 0,2-3,-2 4,1-1,-1 0,3 1,-2-1,0 2,0 0,-1-2,1 2,0-2,-1 1,1 0,-8 2,0 2,-3 0,2 0,-11 0,0 0,9 4,-11-1,13-3,3 0,1 0,1 0,-2 0,2 0,0 0,0 1,-1-1,-1 0,-2 0,3 0,-1 0,-2 0,3 3,1-3</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2336 661,'4'3,"3"-1,-4 1,0-2,0 2,-2 0,0 0,-1 3,-1 0,-2-3,0-1,-1 0,-2 3,-2-2,4-2,-1 2,-1-2,1 1,8 0,12-1,-4 1,-4-1,-3-1,0 0,-1 2</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1170 466,'0'5,"1"6,0 7,-1-10,0-5,0 1,2 15,-2-5,1-10,-1 0,1 8,1 0,-2-8,1 8,-1-4,0-5,0 0,0 4,0 3,0-3,0-2,0 2,0-2,0-1,0 0,-3 0,3-1,0 0,0 1,0 1,0-2,0 6,0-4,0-1,0 0,0-1,0 2,0-1,0-1,0 0,0 0,0 0,0 1,0-1,0 1,0-1,0 1,0-1,0 0,0 0,0 0,0 0,0 0,3-2,-3 2,0 0,0 1,0-1,0 0,0 1,0 1,0-2,0 0,0 0,0 0,0 0,0 0,0 0,0 0,5-1,-2-1,3 0,1-1,-4 1,4-1,-4 0,0 0,4 0,-2 0,2 0,-2 2,-2-2,1 0,2 0,1 0,-2 0,-1 0,-1 1,0-1,0 0,0 0,2 0,-2 0,0 0,0 0,0 0,0 0,0 0,0 0,0 0,0 0,0 0,0 0,0 1,1-1,-1 0,1 0,3 0,-4 0,1 0,0 0,2 0,-3 0,0 0,0 0,0 0,1 0,1 0,-1 0,0 0,1 0,-1 0,-1 0,0 0,1 0,2 0,3 0,-5 0,0 0,-1 0,0 0,0 0,0 0,1 0,-1 0,0 0,0 0,0 0,2 0,-2 0,0 0,0 0,0-2,0 2,0 0,0 0,0 0,3 0,-3 0,0 0,0 0,0 0,0 0,-2 3,2-3,0 0,0 0,0 0,0 0,0 0,-6-4,-1 1,1 1,0 0,-1 0,0-1,0 0,1 1,0 0,0 0,-2 0,3-1,-1 2,0-1,0-1,-1 1,1 0,0 0,0-1,0 0,0 2,1-2,-1 2,0-1,-1-2,2 1,-1 2,2-2,-1 0,-2 0,2 0,-1 0,0-1,2 1,-2 2,1-2,0 0,0 0,-1 0,1-1,-1 1,1 0,-1-1,-1 0,2 1,0 0,1 0,-1 0,-1 0,2 0,-1 0,-1 1,2-1,-2 0,1 0,-1 1,0-1,1 0,0 0,-1 0,1 0,0 0,-1 1,1-1,0 0,-2-1,1 2,2-1,-2 0,0-1,2 1,-2 2,1-2,0 0,-1 0,1 0,-1 1,0-3,1 2,-1 1,0-2,1 1,-1 2,2-2,-2 0,0 0,0-1,0 2,2-1,-2 1,2-1,-1-1,-1 2,1-1,0 0,-2 0,4 0,-3 1,1-2,-1 1,0 0,1 0,-2-1,2 1,0 0,-2 1,2-2,-1 2,1-2,0 1,-1 0,1 0,-2 1,3-1,-1 0,-1 0,0 0,0 0,0 1,1-1,-1 0,0 1,0-1,0 1,-1 0,1 0,0 0,-2-2,3 1,-1 2,0-1,0 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2386 671,'-3'0,"-1"11,3-7,-3 3,3-3,1-1,0 1,3-1,1-1,0 0,0 0,-1 1,3-2,2-1,-2 2,-2-2,-1 0,1 0,-1 0,0 0,-3-3</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2405 676,'-1'4,"1"4,-1 0,1 1,0-4,0 2,0-1,0-1,-2-1,2-1,-1 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4: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1586 713,'5'2,"-2"2,-2 1,0 1,-1-3,3 3,-3-3,0 0,0 1</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1372 1267,'0'-6,"3"-1,2 3,1-2,5-4,-2 5,-1 0,-5 0,3 3,-2-2,-1 1,0 0,-1 0,1 0,0 0,1 1,-1 1,1-2,0 1,-1 1,0-2,2 1,-2 0,-2-1,3-1,-1 2,2 1,-1-1,1-1,-1 2,1-3,-1 1,2 0,0 0,-1-2,-2 4,4-3,-1 0,-1 2,-2-1,0 2,2-3,0 2,-2-1,1 1,-1-1,0 0,0 0,0 0,-1 0,2 0,-1 2,-1 8,-2-1,0 0,0 1,0-1,0-1,0 0,0 2,0 1,0 0,0-3,0 2,0 1,0-2,0-1,0-1,0 1,0-2,0 0,0 2,0 0,0 0,0-1,2 3,0-3,-2 2,1-2,-1-1,0 0,0 2,0 1,0-2,1 2,0-2,0-1,-1 0,0 0,0 1,0-1,-7-2,-9-1,-1 0,5 0,6 0,2 0,-1 0,1 0,0-2,1 1,-2 1,0-1,1 1,-3-3,2 2,0 1,-4-2,6 2,-2 0,-1-1,-1-1,2 2,2-2,0 2,-5 0,2 0,1 0,1 0,-6 0,5 0,-4 0,5 0,1 0,-4 0,4 0,0 0,0 0,-2 0,2 0,0 0,-1 0,-4 0,10-4,0 1,1-2,1-1,-1 2,-1 1,0 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1405 1236,'3'2,"-1"1,0 0,-1 1,-1 1,0-1,0 0,0 0,0 0,0-1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1634 1191,'7'0,"-3"0,1 0,-2 1,0 3,6 2,-9 4,0-7,0 0,0 1,-3 0,-1 0,0-1,-1 1,1-4,-1 2,1-2,-5 5,6-5,-1 0,7 4,20-4,-15 0,7 0,-9 0,-3-1,0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1701 1188,'-1'5,"-3"1,-1 0,4-3,0 0,5-3,-1 2,4-2,1 0,30-7,-35 7</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1728 1176,'-5'2,"5"3,0 2,0 1,0 7,0-9,0 1,0-4,0 0,-1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1876 796,'10'0,"-7"0,1 0,0 0,0 0,-1-1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797,'-2'3,"2"0,0 2,0 9,0-7,0-1,0 5</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8T00:53:1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1184 462,'2'3,"0"0,-1 0,2-1,-1 1,2 3,-1-3,0 1,0-2,-1 1,2 1,-2-1,1-1,0 0,-2 1,4 0,-3 0,2 1,0-2,-1 2,0-1,0-2,0 3,0-2,-1 1,1-1,0 1,-1 0,1 1,2 0,-2-2,0 1,-2 0,2-2,-2 2,3 0,-2 0,1 0,0-2,-1 2,0 0,1 0,1-1,-1 2,-1-1,1-2,0 1,-1 1,0 0,2 1,-1-2,0 1,0 0,0 0,1 0,-2 1,5 1,-4 0,0-3,0 1,-1 1,1-2,1 2,-1-2,-1 1,1 1,0 0,0-2,0 0,-1 2,1-2,-1 1,1 0,0-1,-1 2,1-3,-1 2,1 0,0 0,0 0,-1 0,1-1,0 3,0-2,0 0,-1 0,0 0,1-1,-3 1,3-2,-1 2,0 0,0 0,0 0,1 1,-1-1,0 0,1-1,0 0,-2 1,2 0,-1 0,0 0,1-1,0 1,1 1,-2-1,1-2,-1 2,1 0,1 0,-1 0,0 0,0 0,0 0,0-1,-1 1,1 0,0-1,-1 1,1-2,0 1,0 0,-1-5,-2 0,1-1,-1 1,0 0,1 0,0 0,-1 0,0 0,0 0,0 0,0-1,0 1,0 0,0-1,0-1,0 2,0 0,0 0,0 0,0-1,0 0,0 1,0-1,-3 2,3-1,0 0,0-2,0 2,0-1,0 1,0 0,0-1,0 1,0 0,0-1,0 1,0-2,0 2,0-1,0 1,0 0,0 0,0 0,0 0,0 0,0 0,0 0,0 0,0 0,0 0,0 0,0 0,0 0,0 0,0 0,0 0,0 0,0-1,0 1,0 0,3 2,-3-3,0 1,1 0,-1 0,0 0,1-1,-1 0,0 1,1-1,-1 1,0-1,0 1,0 0,1-1,-1 1,0 0,0 0,1 0,-1 0,0 0,0-1,0 1,1 0,-1 0,0 0,1-1,-1 1,0 0,0 0,0 0,0 0,0 0,0 0,0 0,0 0,0 0,0 0,-2 0,1 0,0-1,0 1,0 0,0 0,0 0,0 0,1 0,0 0,0 0,-4 2,0 0,1 1,-1 0,-1 0,2 0,0 0,-1 0,1 0,-2 0,1 0,1 0,0 0,0 0,0 0,0 0,0 0,0 0,0 0,-1 0,0 0,0 0,1 0,-1 0,0 0,1 0,0 0,-9 0,6-1,3 1,0 0,-2 0,0 0,-1-1,3 1,-1 0,1 0,0 0,-3 0,3 0,-1 0,1 0,-3 0,3 0,0 0,0 0,-1 0,1 0,-1 0,1 0,0 0,0 0,0 0,0 0,-3 0,3 0,-1 0,1 0,-1 0,1 0,-1 0,1 2,-2-2,2 0,0 2,0-2,0 0,0 0,0 0,0 1,0-1,-1 0,0 0,1 0,0 0,-2 0,2 0,0 0,0 0,0 0,0 0,0 0,0 0,0 0,0 0,0 0,0 0,0 0,0 0,0 0,0 1,0-1,0 0,0 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1871 822,'2'-3,"3"3,3 0,-3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1454 1311,'6'0,"-2"0,0 0,-1 0,0 0,1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1457 1313,'-4'7,"4"2,0-5,0 1,0-2,0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1453 1328,'3'-3,"2"2,-2 1,3 0,-2 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1314,'-2'7,"1"-3</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1494 1324,'3'0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1499 1314,'4'2</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1495 1335,'2'0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1497 1334,'3'-3,"1"0,1 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1507 1316,'0'3,"0"2,0-1,0 3,0-4,0 2,0-2,0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845 597,'1'3,"-1"1,1 3,0 0,-1-1,1-1,-1-1,2 0,-2 0,0-1,1 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1511 1335,'5'3,"-1"0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1521 1315,'5'-1,"-2"1,0 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1526 1318,'-1'5,"1"-2,1-6,3-1,-1 4,1 0,-3 3,-1 0,0 1,-5-1</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1529 1332,'1'3,"1"1</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1542 1337,'-5'4,"2"-1</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1531 1344,'3'0,"1"0,-1 0,0 0,0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1917 819,'5'-2,"-2"2,0 0,0-2,0 2,1 0,0 0,-1 0,0 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1946 795,'-3'4,"2"-1,-1 2,-1-2,1 0,0 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1928 795,'-1'9,"1"-5,0-1,0 1,0 1,0 0,0-2,0 0,0 1,0-1,0 0,1 2,3-5,2-4,-4 1,1 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1930 821,'5'1,"0"1,-1 2,2-1,-1 0,-1 0,2 1,-2-3,-1 1,0-2,1 4,0-3,-1-1,1 3</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839 675,'4'-3,"0"3,1 0,-1 2,-1 0,1 0,-2 1,-1 0,-4 2,0-3,0 0,0 0,0 0,8-1,1 1,-1-2,2 2,-4-1,0-1,0 1,0 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1444 1237,'6'-1,"5"-1,-2-2,-5 4</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1461 1214,'-3'6,"2"-3,1 1,-4 5,4-5,-1-1,0 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1458 1229,'5'3,"1"1,-4-1,2 1,-2-1,1 0,0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1668 712,'0'7,"0"-3,0 0,0 1,0 8,0-10,0 0,-4-3,-5-4,6 0,0 2,2-2,1 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1653 724,'-2'3,"0"0,1 1,-1-1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1T15:48:00"/>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1674 725,'4'4,"-1"-1,1 1,-1-1,0 1,-1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1899 439,'3'1,"1"-1,4 1,-5 0,0 0,0-1,1 0,-1 0,1 0,-1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7030a0"/>
      <inkml:brushProperty name="ignorePressure" value="0"/>
    </inkml:brush>
  </inkml:definitions>
  <inkml:trace contextRef="#ctx0" brushRef="#br0">1925 429,'1'4,"3"1,0-1,-2-1,0 0,1 1,-5-1,-2-2,-1 1,1-1,1 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1902 954,'3'0,"3"0,-2 0,-1 0,0 0,0 0,2 0,-1 0,-1 0,0 0,1-1,-1 1</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ffc000"/>
      <inkml:brushProperty name="ignorePressure" value="0"/>
    </inkml:brush>
  </inkml:definitions>
  <inkml:trace contextRef="#ctx0" brushRef="#br0">1933 932,'4'3,"0"2,2 3,-4-4,0-1,0 2,-5 0,-5-1,4-2,-1 0,1 1,0 1,1-2</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850 730,'3'0,"1"1,0 0,-1 0,1 1,-1 0,-2 1,-5-1,1 0,0-1,-1 0,1 0,0 0,0 0,8 2,-1 0,0 0,0 0,-3 0,0 0,-1 0,-4-2,1 0,0 1,0-2,0 1,-1 0,1 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1896 368,'3'0,"1"0,0 1,1-1,-1 1,-1-1,0 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02:11:30"/>
    </inkml:context>
    <inkml:brush xml:id="br0">
      <inkml:brushProperty name="width" value="0.09701" units="cm"/>
      <inkml:brushProperty name="height" value="0.09701" units="cm"/>
      <inkml:brushProperty name="color" value="#00b050"/>
      <inkml:brushProperty name="ignorePressure" value="0"/>
    </inkml:brush>
  </inkml:definitions>
  <inkml:trace contextRef="#ctx0" brushRef="#br0">1919 358,'3'1,"0"3,0 0,-2-1,1 0,-2 0,-6 1,3-3,0 0,-1-1,1 1,-1 3</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931 1152,'0'3,"0"0,-1 12,1-5,0-2,0 0,0 13,-3-17,3 1,0-2,0 0,0 2,4-3,4-2,3 0,-3-2,0 1,-3-1,5-1,1 1,-6 0,0 1,0-2,1 2,-2-1,0 1,-1 1,1-3,-1 2,1-2,0 1,1 1,0-1,-2 0,0 1,0 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930 1244,'4'1,"4"2,0 0,10 7,-7-5,-2-1,-1-1,-2 0,-1-2,1 2,0-2,-1 2,-2-3</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926 1236,'-4'1,"-13"10,5 1,1-2,-2 0,1 0,0 1,-5 0,10-5,4-5,-2 3</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986 1231,'0'4,"0"0,0-1,0 0,0 2,0-2,-1 0,-1 0,0 0,-1-3</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1047 1242,'-5'0,"2"6,-2-1,2-3,1 1</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1055 1250,'3'0,"0"1,0 1,1 0,-1-1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1058 1225,'-1'11,"1"0,0-7,-3 1,3 3,0-4,-1-1,-3-6,1 1,-3-5,3 4,1-1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1082 1233,'4'0,"-1"2,1-1,-1-1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859 796,'-3'4,"1"-1,-1 1,2-1,-1 0,-1 0,2 0,0 0,2 0,2-2,0 1,0-1,0-1,0 1,0 0,1 0,-1-1,0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1096 1235,'-1'3,"1"1,-1 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1086 1243,'6'0,"-1"0,-2 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1090 1250,'0'3,"-2"0,2 0,-1 0,4-5,-2-3,2 2,0 1,0 5,0-1,-2 2,0 0,-1-1,0 0,-1 0,-2-2</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1097 1268,'-1'3,"1"1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7-23T17:52:39"/>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1102 1272,'3'0,"1"1,1 1,-2-2</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3-06-27T02:09:03"/>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868 809,'0'4,"0"-1,-1 2,1-1,-3 2,2-1,0-2,0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8</a:t>
            </a: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1</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3</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2</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endParaRPr lang="zh-CN" altLang="en-US" dirty="0">
              <a:sym typeface="+mn-ea"/>
            </a:endParaRPr>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endParaRPr lang="zh-CN" altLang="en-US" dirty="0">
              <a:sym typeface="+mn-ea"/>
            </a:endParaRP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endParaRPr lang="zh-CN" altLang="en-US" dirty="0">
              <a:sym typeface="+mn-ea"/>
            </a:endParaRP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endParaRPr lang="zh-CN" altLang="en-US" dirty="0">
              <a:sym typeface="+mn-ea"/>
            </a:endParaRPr>
          </a:p>
          <a:p>
            <a:pPr lvl="1"/>
            <a:r>
              <a:rPr lang="zh-CN" altLang="en-US" dirty="0"/>
              <a:t>Second level</a:t>
            </a:r>
            <a:endParaRPr lang="zh-CN" altLang="en-US" dirty="0"/>
          </a:p>
          <a:p>
            <a:pPr lvl="2"/>
            <a:r>
              <a:rPr lang="zh-CN" altLang="en-US" dirty="0"/>
              <a:t>Third level</a:t>
            </a:r>
            <a:endParaRPr lang="zh-CN" altLang="en-US" dirty="0"/>
          </a:p>
          <a:p>
            <a:pPr lvl="3"/>
            <a:r>
              <a:rPr lang="zh-CN" altLang="en-US" dirty="0"/>
              <a:t>Fourth level</a:t>
            </a:r>
            <a:endParaRPr lang="zh-CN" altLang="en-US" dirty="0"/>
          </a:p>
          <a:p>
            <a:pPr lvl="4"/>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HYXuanSong 75S" panose="00020600040101010101" charset="-122"/>
          <a:ea typeface="HYXuanSong 75S" panose="0002060004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YXuanSong 75S" panose="00020600040101010101" charset="-122"/>
          <a:ea typeface="HYXuanSong 75S" panose="0002060004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YXuanSong 75S" panose="00020600040101010101" charset="-122"/>
          <a:ea typeface="HYXuanSong 75S" panose="0002060004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YXuanSong 75S" panose="00020600040101010101" charset="-122"/>
          <a:ea typeface="HYXuanSong 75S" panose="0002060004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9.png"/><Relationship Id="rId1" Type="http://schemas.openxmlformats.org/officeDocument/2006/relationships/image" Target="../media/image138.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image" Target="../media/image140.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104.xml.rels><?xml version="1.0" encoding="UTF-8" standalone="yes"?>
<Relationships xmlns="http://schemas.openxmlformats.org/package/2006/relationships"><Relationship Id="rId9" Type="http://schemas.openxmlformats.org/officeDocument/2006/relationships/image" Target="../media/image146.png"/><Relationship Id="rId8" Type="http://schemas.openxmlformats.org/officeDocument/2006/relationships/customXml" Target="../ink/ink31.xml"/><Relationship Id="rId78" Type="http://schemas.openxmlformats.org/officeDocument/2006/relationships/slideLayout" Target="../slideLayouts/slideLayout4.xml"/><Relationship Id="rId77" Type="http://schemas.openxmlformats.org/officeDocument/2006/relationships/image" Target="../media/image180.png"/><Relationship Id="rId76" Type="http://schemas.openxmlformats.org/officeDocument/2006/relationships/customXml" Target="../ink/ink65.xml"/><Relationship Id="rId75" Type="http://schemas.openxmlformats.org/officeDocument/2006/relationships/image" Target="../media/image179.png"/><Relationship Id="rId74" Type="http://schemas.openxmlformats.org/officeDocument/2006/relationships/customXml" Target="../ink/ink64.xml"/><Relationship Id="rId73" Type="http://schemas.openxmlformats.org/officeDocument/2006/relationships/image" Target="../media/image178.png"/><Relationship Id="rId72" Type="http://schemas.openxmlformats.org/officeDocument/2006/relationships/customXml" Target="../ink/ink63.xml"/><Relationship Id="rId71" Type="http://schemas.openxmlformats.org/officeDocument/2006/relationships/image" Target="../media/image177.png"/><Relationship Id="rId70" Type="http://schemas.openxmlformats.org/officeDocument/2006/relationships/customXml" Target="../ink/ink62.xml"/><Relationship Id="rId7" Type="http://schemas.openxmlformats.org/officeDocument/2006/relationships/image" Target="../media/image145.png"/><Relationship Id="rId69" Type="http://schemas.openxmlformats.org/officeDocument/2006/relationships/image" Target="../media/image176.png"/><Relationship Id="rId68" Type="http://schemas.openxmlformats.org/officeDocument/2006/relationships/customXml" Target="../ink/ink61.xml"/><Relationship Id="rId67" Type="http://schemas.openxmlformats.org/officeDocument/2006/relationships/image" Target="../media/image175.png"/><Relationship Id="rId66" Type="http://schemas.openxmlformats.org/officeDocument/2006/relationships/customXml" Target="../ink/ink60.xml"/><Relationship Id="rId65" Type="http://schemas.openxmlformats.org/officeDocument/2006/relationships/image" Target="../media/image174.png"/><Relationship Id="rId64" Type="http://schemas.openxmlformats.org/officeDocument/2006/relationships/customXml" Target="../ink/ink59.xml"/><Relationship Id="rId63" Type="http://schemas.openxmlformats.org/officeDocument/2006/relationships/image" Target="../media/image173.png"/><Relationship Id="rId62" Type="http://schemas.openxmlformats.org/officeDocument/2006/relationships/customXml" Target="../ink/ink58.xml"/><Relationship Id="rId61" Type="http://schemas.openxmlformats.org/officeDocument/2006/relationships/image" Target="../media/image172.png"/><Relationship Id="rId60" Type="http://schemas.openxmlformats.org/officeDocument/2006/relationships/customXml" Target="../ink/ink57.xml"/><Relationship Id="rId6" Type="http://schemas.openxmlformats.org/officeDocument/2006/relationships/customXml" Target="../ink/ink30.xml"/><Relationship Id="rId59" Type="http://schemas.openxmlformats.org/officeDocument/2006/relationships/image" Target="../media/image171.png"/><Relationship Id="rId58" Type="http://schemas.openxmlformats.org/officeDocument/2006/relationships/customXml" Target="../ink/ink56.xml"/><Relationship Id="rId57" Type="http://schemas.openxmlformats.org/officeDocument/2006/relationships/image" Target="../media/image170.png"/><Relationship Id="rId56" Type="http://schemas.openxmlformats.org/officeDocument/2006/relationships/customXml" Target="../ink/ink55.xml"/><Relationship Id="rId55" Type="http://schemas.openxmlformats.org/officeDocument/2006/relationships/image" Target="../media/image169.png"/><Relationship Id="rId54" Type="http://schemas.openxmlformats.org/officeDocument/2006/relationships/customXml" Target="../ink/ink54.xml"/><Relationship Id="rId53" Type="http://schemas.openxmlformats.org/officeDocument/2006/relationships/image" Target="../media/image168.png"/><Relationship Id="rId52" Type="http://schemas.openxmlformats.org/officeDocument/2006/relationships/customXml" Target="../ink/ink53.xml"/><Relationship Id="rId51" Type="http://schemas.openxmlformats.org/officeDocument/2006/relationships/image" Target="../media/image167.png"/><Relationship Id="rId50" Type="http://schemas.openxmlformats.org/officeDocument/2006/relationships/customXml" Target="../ink/ink52.xml"/><Relationship Id="rId5" Type="http://schemas.openxmlformats.org/officeDocument/2006/relationships/image" Target="../media/image144.png"/><Relationship Id="rId49" Type="http://schemas.openxmlformats.org/officeDocument/2006/relationships/image" Target="../media/image166.png"/><Relationship Id="rId48" Type="http://schemas.openxmlformats.org/officeDocument/2006/relationships/customXml" Target="../ink/ink51.xml"/><Relationship Id="rId47" Type="http://schemas.openxmlformats.org/officeDocument/2006/relationships/image" Target="../media/image165.png"/><Relationship Id="rId46" Type="http://schemas.openxmlformats.org/officeDocument/2006/relationships/customXml" Target="../ink/ink50.xml"/><Relationship Id="rId45" Type="http://schemas.openxmlformats.org/officeDocument/2006/relationships/image" Target="../media/image164.png"/><Relationship Id="rId44" Type="http://schemas.openxmlformats.org/officeDocument/2006/relationships/customXml" Target="../ink/ink49.xml"/><Relationship Id="rId43" Type="http://schemas.openxmlformats.org/officeDocument/2006/relationships/image" Target="../media/image163.png"/><Relationship Id="rId42" Type="http://schemas.openxmlformats.org/officeDocument/2006/relationships/customXml" Target="../ink/ink48.xml"/><Relationship Id="rId41" Type="http://schemas.openxmlformats.org/officeDocument/2006/relationships/image" Target="../media/image162.png"/><Relationship Id="rId40" Type="http://schemas.openxmlformats.org/officeDocument/2006/relationships/customXml" Target="../ink/ink47.xml"/><Relationship Id="rId4" Type="http://schemas.openxmlformats.org/officeDocument/2006/relationships/customXml" Target="../ink/ink29.xml"/><Relationship Id="rId39" Type="http://schemas.openxmlformats.org/officeDocument/2006/relationships/image" Target="../media/image161.png"/><Relationship Id="rId38" Type="http://schemas.openxmlformats.org/officeDocument/2006/relationships/customXml" Target="../ink/ink46.xml"/><Relationship Id="rId37" Type="http://schemas.openxmlformats.org/officeDocument/2006/relationships/image" Target="../media/image160.png"/><Relationship Id="rId36" Type="http://schemas.openxmlformats.org/officeDocument/2006/relationships/customXml" Target="../ink/ink45.xml"/><Relationship Id="rId35" Type="http://schemas.openxmlformats.org/officeDocument/2006/relationships/image" Target="../media/image159.png"/><Relationship Id="rId34" Type="http://schemas.openxmlformats.org/officeDocument/2006/relationships/customXml" Target="../ink/ink44.xml"/><Relationship Id="rId33" Type="http://schemas.openxmlformats.org/officeDocument/2006/relationships/image" Target="../media/image158.png"/><Relationship Id="rId32" Type="http://schemas.openxmlformats.org/officeDocument/2006/relationships/customXml" Target="../ink/ink43.xml"/><Relationship Id="rId31" Type="http://schemas.openxmlformats.org/officeDocument/2006/relationships/image" Target="../media/image157.png"/><Relationship Id="rId30" Type="http://schemas.openxmlformats.org/officeDocument/2006/relationships/customXml" Target="../ink/ink42.xml"/><Relationship Id="rId3" Type="http://schemas.openxmlformats.org/officeDocument/2006/relationships/image" Target="../media/image143.png"/><Relationship Id="rId29" Type="http://schemas.openxmlformats.org/officeDocument/2006/relationships/image" Target="../media/image156.png"/><Relationship Id="rId28" Type="http://schemas.openxmlformats.org/officeDocument/2006/relationships/customXml" Target="../ink/ink41.xml"/><Relationship Id="rId27" Type="http://schemas.openxmlformats.org/officeDocument/2006/relationships/image" Target="../media/image155.png"/><Relationship Id="rId26" Type="http://schemas.openxmlformats.org/officeDocument/2006/relationships/customXml" Target="../ink/ink40.xml"/><Relationship Id="rId25" Type="http://schemas.openxmlformats.org/officeDocument/2006/relationships/image" Target="../media/image154.png"/><Relationship Id="rId24" Type="http://schemas.openxmlformats.org/officeDocument/2006/relationships/customXml" Target="../ink/ink39.xml"/><Relationship Id="rId23" Type="http://schemas.openxmlformats.org/officeDocument/2006/relationships/image" Target="../media/image153.png"/><Relationship Id="rId22" Type="http://schemas.openxmlformats.org/officeDocument/2006/relationships/customXml" Target="../ink/ink38.xml"/><Relationship Id="rId21" Type="http://schemas.openxmlformats.org/officeDocument/2006/relationships/image" Target="../media/image152.png"/><Relationship Id="rId20" Type="http://schemas.openxmlformats.org/officeDocument/2006/relationships/customXml" Target="../ink/ink37.xml"/><Relationship Id="rId2" Type="http://schemas.openxmlformats.org/officeDocument/2006/relationships/customXml" Target="../ink/ink28.xml"/><Relationship Id="rId19" Type="http://schemas.openxmlformats.org/officeDocument/2006/relationships/image" Target="../media/image151.png"/><Relationship Id="rId18" Type="http://schemas.openxmlformats.org/officeDocument/2006/relationships/customXml" Target="../ink/ink36.xml"/><Relationship Id="rId17" Type="http://schemas.openxmlformats.org/officeDocument/2006/relationships/image" Target="../media/image150.png"/><Relationship Id="rId16" Type="http://schemas.openxmlformats.org/officeDocument/2006/relationships/customXml" Target="../ink/ink35.xml"/><Relationship Id="rId15" Type="http://schemas.openxmlformats.org/officeDocument/2006/relationships/image" Target="../media/image149.png"/><Relationship Id="rId14" Type="http://schemas.openxmlformats.org/officeDocument/2006/relationships/customXml" Target="../ink/ink34.xml"/><Relationship Id="rId13" Type="http://schemas.openxmlformats.org/officeDocument/2006/relationships/image" Target="../media/image148.png"/><Relationship Id="rId12" Type="http://schemas.openxmlformats.org/officeDocument/2006/relationships/customXml" Target="../ink/ink33.xml"/><Relationship Id="rId11" Type="http://schemas.openxmlformats.org/officeDocument/2006/relationships/image" Target="../media/image147.png"/><Relationship Id="rId10" Type="http://schemas.openxmlformats.org/officeDocument/2006/relationships/customXml" Target="../ink/ink32.xml"/><Relationship Id="rId1" Type="http://schemas.openxmlformats.org/officeDocument/2006/relationships/image" Target="../media/image13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2.png"/><Relationship Id="rId1" Type="http://schemas.openxmlformats.org/officeDocument/2006/relationships/image" Target="../media/image181.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3.GIF"/></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5.png"/><Relationship Id="rId1" Type="http://schemas.openxmlformats.org/officeDocument/2006/relationships/image" Target="../media/image184.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29.png"/><Relationship Id="rId1" Type="http://schemas.openxmlformats.org/officeDocument/2006/relationships/image" Target="../media/image33.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1.png"/><Relationship Id="rId1" Type="http://schemas.openxmlformats.org/officeDocument/2006/relationships/image" Target="../media/image190.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114.xml.rels><?xml version="1.0" encoding="UTF-8" standalone="yes"?>
<Relationships xmlns="http://schemas.openxmlformats.org/package/2006/relationships"><Relationship Id="rId9" Type="http://schemas.openxmlformats.org/officeDocument/2006/relationships/image" Target="../media/image196.png"/><Relationship Id="rId8" Type="http://schemas.openxmlformats.org/officeDocument/2006/relationships/customXml" Target="../ink/ink69.xml"/><Relationship Id="rId7" Type="http://schemas.openxmlformats.org/officeDocument/2006/relationships/image" Target="../media/image195.png"/><Relationship Id="rId6" Type="http://schemas.openxmlformats.org/officeDocument/2006/relationships/customXml" Target="../ink/ink68.xml"/><Relationship Id="rId5" Type="http://schemas.openxmlformats.org/officeDocument/2006/relationships/image" Target="../media/image194.png"/><Relationship Id="rId4" Type="http://schemas.openxmlformats.org/officeDocument/2006/relationships/customXml" Target="../ink/ink67.xml"/><Relationship Id="rId3" Type="http://schemas.openxmlformats.org/officeDocument/2006/relationships/image" Target="../media/image193.png"/><Relationship Id="rId2" Type="http://schemas.openxmlformats.org/officeDocument/2006/relationships/customXml" Target="../ink/ink66.xml"/><Relationship Id="rId14" Type="http://schemas.openxmlformats.org/officeDocument/2006/relationships/slideLayout" Target="../slideLayouts/slideLayout4.xml"/><Relationship Id="rId13" Type="http://schemas.openxmlformats.org/officeDocument/2006/relationships/image" Target="../media/image198.png"/><Relationship Id="rId12" Type="http://schemas.openxmlformats.org/officeDocument/2006/relationships/customXml" Target="../ink/ink71.xml"/><Relationship Id="rId11" Type="http://schemas.openxmlformats.org/officeDocument/2006/relationships/image" Target="../media/image197.png"/><Relationship Id="rId10" Type="http://schemas.openxmlformats.org/officeDocument/2006/relationships/customXml" Target="../ink/ink70.xml"/><Relationship Id="rId1" Type="http://schemas.openxmlformats.org/officeDocument/2006/relationships/image" Target="../media/image87.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image" Target="../media/image34.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1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5.png"/><Relationship Id="rId2" Type="http://schemas.openxmlformats.org/officeDocument/2006/relationships/image" Target="../media/image203.png"/><Relationship Id="rId1" Type="http://schemas.openxmlformats.org/officeDocument/2006/relationships/image" Target="../media/image204.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06.png"/><Relationship Id="rId1" Type="http://schemas.openxmlformats.org/officeDocument/2006/relationships/image" Target="../media/image202.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9" Type="http://schemas.openxmlformats.org/officeDocument/2006/relationships/customXml" Target="../ink/ink76.xml"/><Relationship Id="rId8" Type="http://schemas.openxmlformats.org/officeDocument/2006/relationships/image" Target="../media/image210.png"/><Relationship Id="rId7" Type="http://schemas.openxmlformats.org/officeDocument/2006/relationships/customXml" Target="../ink/ink75.xml"/><Relationship Id="rId6" Type="http://schemas.openxmlformats.org/officeDocument/2006/relationships/image" Target="../media/image209.png"/><Relationship Id="rId5" Type="http://schemas.openxmlformats.org/officeDocument/2006/relationships/customXml" Target="../ink/ink74.xml"/><Relationship Id="rId4" Type="http://schemas.openxmlformats.org/officeDocument/2006/relationships/image" Target="../media/image208.png"/><Relationship Id="rId3" Type="http://schemas.openxmlformats.org/officeDocument/2006/relationships/customXml" Target="../ink/ink73.xml"/><Relationship Id="rId27" Type="http://schemas.openxmlformats.org/officeDocument/2006/relationships/slideLayout" Target="../slideLayouts/slideLayout4.xml"/><Relationship Id="rId26" Type="http://schemas.openxmlformats.org/officeDocument/2006/relationships/image" Target="../media/image219.png"/><Relationship Id="rId25" Type="http://schemas.openxmlformats.org/officeDocument/2006/relationships/customXml" Target="../ink/ink84.xml"/><Relationship Id="rId24" Type="http://schemas.openxmlformats.org/officeDocument/2006/relationships/image" Target="../media/image218.png"/><Relationship Id="rId23" Type="http://schemas.openxmlformats.org/officeDocument/2006/relationships/customXml" Target="../ink/ink83.xml"/><Relationship Id="rId22" Type="http://schemas.openxmlformats.org/officeDocument/2006/relationships/image" Target="../media/image217.png"/><Relationship Id="rId21" Type="http://schemas.openxmlformats.org/officeDocument/2006/relationships/customXml" Target="../ink/ink82.xml"/><Relationship Id="rId20" Type="http://schemas.openxmlformats.org/officeDocument/2006/relationships/image" Target="../media/image216.png"/><Relationship Id="rId2" Type="http://schemas.openxmlformats.org/officeDocument/2006/relationships/image" Target="../media/image207.png"/><Relationship Id="rId19" Type="http://schemas.openxmlformats.org/officeDocument/2006/relationships/customXml" Target="../ink/ink81.xml"/><Relationship Id="rId18" Type="http://schemas.openxmlformats.org/officeDocument/2006/relationships/image" Target="../media/image215.png"/><Relationship Id="rId17" Type="http://schemas.openxmlformats.org/officeDocument/2006/relationships/customXml" Target="../ink/ink80.xml"/><Relationship Id="rId16" Type="http://schemas.openxmlformats.org/officeDocument/2006/relationships/image" Target="../media/image214.png"/><Relationship Id="rId15" Type="http://schemas.openxmlformats.org/officeDocument/2006/relationships/customXml" Target="../ink/ink79.xml"/><Relationship Id="rId14" Type="http://schemas.openxmlformats.org/officeDocument/2006/relationships/image" Target="../media/image213.png"/><Relationship Id="rId13" Type="http://schemas.openxmlformats.org/officeDocument/2006/relationships/customXml" Target="../ink/ink78.xml"/><Relationship Id="rId12" Type="http://schemas.openxmlformats.org/officeDocument/2006/relationships/image" Target="../media/image212.png"/><Relationship Id="rId11" Type="http://schemas.openxmlformats.org/officeDocument/2006/relationships/customXml" Target="../ink/ink77.xml"/><Relationship Id="rId10" Type="http://schemas.openxmlformats.org/officeDocument/2006/relationships/image" Target="../media/image211.png"/><Relationship Id="rId1" Type="http://schemas.openxmlformats.org/officeDocument/2006/relationships/customXml" Target="../ink/ink72.xml"/></Relationships>
</file>

<file path=ppt/slides/_rels/slide1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0.png"/><Relationship Id="rId1" Type="http://schemas.openxmlformats.org/officeDocument/2006/relationships/image" Target="../media/image206.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2.png"/><Relationship Id="rId1" Type="http://schemas.openxmlformats.org/officeDocument/2006/relationships/image" Target="../media/image221.png"/></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image" Target="../media/image223.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6.png"/><Relationship Id="rId1" Type="http://schemas.openxmlformats.org/officeDocument/2006/relationships/image" Target="../media/image22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28.png"/><Relationship Id="rId1" Type="http://schemas.openxmlformats.org/officeDocument/2006/relationships/image" Target="../media/image22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0.png"/><Relationship Id="rId1" Type="http://schemas.openxmlformats.org/officeDocument/2006/relationships/image" Target="../media/image229.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4.png"/><Relationship Id="rId1" Type="http://schemas.openxmlformats.org/officeDocument/2006/relationships/image" Target="../media/image233.png"/></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6.png"/><Relationship Id="rId1" Type="http://schemas.openxmlformats.org/officeDocument/2006/relationships/image" Target="../media/image235.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8.png"/><Relationship Id="rId1" Type="http://schemas.openxmlformats.org/officeDocument/2006/relationships/image" Target="../media/image237.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9.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20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image" Target="../media/image38.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16.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42.png"/><Relationship Id="rId7" Type="http://schemas.openxmlformats.org/officeDocument/2006/relationships/customXml" Target="../ink/ink3.xml"/><Relationship Id="rId6" Type="http://schemas.openxmlformats.org/officeDocument/2006/relationships/image" Target="../media/image41.png"/><Relationship Id="rId5" Type="http://schemas.openxmlformats.org/officeDocument/2006/relationships/customXml" Target="../ink/ink2.xml"/><Relationship Id="rId4" Type="http://schemas.openxmlformats.org/officeDocument/2006/relationships/image" Target="../media/image40.png"/><Relationship Id="rId3" Type="http://schemas.openxmlformats.org/officeDocument/2006/relationships/customXml" Target="../ink/ink1.xml"/><Relationship Id="rId2" Type="http://schemas.openxmlformats.org/officeDocument/2006/relationships/image" Target="../media/image39.png"/><Relationship Id="rId11" Type="http://schemas.openxmlformats.org/officeDocument/2006/relationships/slideLayout" Target="../slideLayouts/slideLayout4.xml"/><Relationship Id="rId10" Type="http://schemas.openxmlformats.org/officeDocument/2006/relationships/image" Target="../media/image43.png"/><Relationship Id="rId1" Type="http://schemas.openxmlformats.org/officeDocument/2006/relationships/image" Target="../media/image3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7.png"/></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image" Target="../media/image247.png"/></Relationships>
</file>

<file path=ppt/slides/_rels/slide1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35.png"/><Relationship Id="rId1" Type="http://schemas.openxmlformats.org/officeDocument/2006/relationships/image" Target="../media/image250.png"/></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4.png"/><Relationship Id="rId1" Type="http://schemas.openxmlformats.org/officeDocument/2006/relationships/image" Target="../media/image24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3.png"/><Relationship Id="rId1" Type="http://schemas.openxmlformats.org/officeDocument/2006/relationships/image" Target="../media/image252.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5.png"/><Relationship Id="rId1" Type="http://schemas.openxmlformats.org/officeDocument/2006/relationships/image" Target="../media/image253.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57.png"/><Relationship Id="rId1" Type="http://schemas.openxmlformats.org/officeDocument/2006/relationships/image" Target="../media/image256.png"/></Relationships>
</file>

<file path=ppt/slides/_rels/slide17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59.png"/><Relationship Id="rId2" Type="http://schemas.openxmlformats.org/officeDocument/2006/relationships/image" Target="../media/image256.png"/><Relationship Id="rId1" Type="http://schemas.openxmlformats.org/officeDocument/2006/relationships/image" Target="../media/image258.png"/></Relationships>
</file>

<file path=ppt/slides/_rels/slide17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53.png"/><Relationship Id="rId2" Type="http://schemas.openxmlformats.org/officeDocument/2006/relationships/image" Target="../media/image142.png"/><Relationship Id="rId1" Type="http://schemas.openxmlformats.org/officeDocument/2006/relationships/image" Target="../media/image32.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1.png"/><Relationship Id="rId1" Type="http://schemas.openxmlformats.org/officeDocument/2006/relationships/image" Target="../media/image26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26.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customXml" Target="../ink/ink8.xml"/><Relationship Id="rId7" Type="http://schemas.openxmlformats.org/officeDocument/2006/relationships/image" Target="../media/image59.png"/><Relationship Id="rId6" Type="http://schemas.openxmlformats.org/officeDocument/2006/relationships/customXml" Target="../ink/ink7.xml"/><Relationship Id="rId5" Type="http://schemas.openxmlformats.org/officeDocument/2006/relationships/image" Target="../media/image58.png"/><Relationship Id="rId4" Type="http://schemas.openxmlformats.org/officeDocument/2006/relationships/customXml" Target="../ink/ink6.xml"/><Relationship Id="rId3" Type="http://schemas.openxmlformats.org/officeDocument/2006/relationships/image" Target="../media/image57.png"/><Relationship Id="rId23" Type="http://schemas.openxmlformats.org/officeDocument/2006/relationships/slideLayout" Target="../slideLayouts/slideLayout2.xml"/><Relationship Id="rId22" Type="http://schemas.openxmlformats.org/officeDocument/2006/relationships/image" Target="../media/image67.png"/><Relationship Id="rId21" Type="http://schemas.openxmlformats.org/officeDocument/2006/relationships/image" Target="../media/image66.png"/><Relationship Id="rId20" Type="http://schemas.openxmlformats.org/officeDocument/2006/relationships/customXml" Target="../ink/ink14.xml"/><Relationship Id="rId2" Type="http://schemas.openxmlformats.org/officeDocument/2006/relationships/customXml" Target="../ink/ink5.xml"/><Relationship Id="rId19" Type="http://schemas.openxmlformats.org/officeDocument/2006/relationships/image" Target="../media/image65.png"/><Relationship Id="rId18" Type="http://schemas.openxmlformats.org/officeDocument/2006/relationships/customXml" Target="../ink/ink13.xml"/><Relationship Id="rId17" Type="http://schemas.openxmlformats.org/officeDocument/2006/relationships/image" Target="../media/image64.png"/><Relationship Id="rId16" Type="http://schemas.openxmlformats.org/officeDocument/2006/relationships/customXml" Target="../ink/ink12.xml"/><Relationship Id="rId15" Type="http://schemas.openxmlformats.org/officeDocument/2006/relationships/image" Target="../media/image63.png"/><Relationship Id="rId14" Type="http://schemas.openxmlformats.org/officeDocument/2006/relationships/customXml" Target="../ink/ink11.xml"/><Relationship Id="rId13" Type="http://schemas.openxmlformats.org/officeDocument/2006/relationships/image" Target="../media/image62.png"/><Relationship Id="rId12" Type="http://schemas.openxmlformats.org/officeDocument/2006/relationships/customXml" Target="../ink/ink10.xml"/><Relationship Id="rId11" Type="http://schemas.openxmlformats.org/officeDocument/2006/relationships/image" Target="../media/image61.png"/><Relationship Id="rId10" Type="http://schemas.openxmlformats.org/officeDocument/2006/relationships/customXml" Target="../ink/ink9.xml"/><Relationship Id="rId1" Type="http://schemas.openxmlformats.org/officeDocument/2006/relationships/image" Target="../media/image56.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jpeg"/><Relationship Id="rId1"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67.png"/></Relationships>
</file>

<file path=ppt/slides/_rels/slide32.xml.rels><?xml version="1.0" encoding="UTF-8" standalone="yes"?>
<Relationships xmlns="http://schemas.openxmlformats.org/package/2006/relationships"><Relationship Id="rId9" Type="http://schemas.openxmlformats.org/officeDocument/2006/relationships/customXml" Target="../ink/ink19.xml"/><Relationship Id="rId8" Type="http://schemas.openxmlformats.org/officeDocument/2006/relationships/image" Target="../media/image76.png"/><Relationship Id="rId7" Type="http://schemas.openxmlformats.org/officeDocument/2006/relationships/customXml" Target="../ink/ink18.xml"/><Relationship Id="rId6" Type="http://schemas.openxmlformats.org/officeDocument/2006/relationships/image" Target="../media/image75.png"/><Relationship Id="rId5" Type="http://schemas.openxmlformats.org/officeDocument/2006/relationships/customXml" Target="../ink/ink17.xml"/><Relationship Id="rId4" Type="http://schemas.openxmlformats.org/officeDocument/2006/relationships/image" Target="../media/image74.png"/><Relationship Id="rId3" Type="http://schemas.openxmlformats.org/officeDocument/2006/relationships/customXml" Target="../ink/ink16.xml"/><Relationship Id="rId27" Type="http://schemas.openxmlformats.org/officeDocument/2006/relationships/slideLayout" Target="../slideLayouts/slideLayout2.xml"/><Relationship Id="rId26" Type="http://schemas.openxmlformats.org/officeDocument/2006/relationships/image" Target="../media/image85.png"/><Relationship Id="rId25" Type="http://schemas.openxmlformats.org/officeDocument/2006/relationships/customXml" Target="../ink/ink27.xml"/><Relationship Id="rId24" Type="http://schemas.openxmlformats.org/officeDocument/2006/relationships/image" Target="../media/image84.png"/><Relationship Id="rId23" Type="http://schemas.openxmlformats.org/officeDocument/2006/relationships/customXml" Target="../ink/ink26.xml"/><Relationship Id="rId22" Type="http://schemas.openxmlformats.org/officeDocument/2006/relationships/image" Target="../media/image83.png"/><Relationship Id="rId21" Type="http://schemas.openxmlformats.org/officeDocument/2006/relationships/customXml" Target="../ink/ink25.xml"/><Relationship Id="rId20" Type="http://schemas.openxmlformats.org/officeDocument/2006/relationships/image" Target="../media/image82.png"/><Relationship Id="rId2" Type="http://schemas.openxmlformats.org/officeDocument/2006/relationships/image" Target="../media/image73.png"/><Relationship Id="rId19" Type="http://schemas.openxmlformats.org/officeDocument/2006/relationships/customXml" Target="../ink/ink24.xml"/><Relationship Id="rId18" Type="http://schemas.openxmlformats.org/officeDocument/2006/relationships/image" Target="../media/image81.png"/><Relationship Id="rId17" Type="http://schemas.openxmlformats.org/officeDocument/2006/relationships/customXml" Target="../ink/ink23.xml"/><Relationship Id="rId16" Type="http://schemas.openxmlformats.org/officeDocument/2006/relationships/image" Target="../media/image80.png"/><Relationship Id="rId15" Type="http://schemas.openxmlformats.org/officeDocument/2006/relationships/customXml" Target="../ink/ink22.xml"/><Relationship Id="rId14" Type="http://schemas.openxmlformats.org/officeDocument/2006/relationships/image" Target="../media/image79.png"/><Relationship Id="rId13" Type="http://schemas.openxmlformats.org/officeDocument/2006/relationships/customXml" Target="../ink/ink21.xml"/><Relationship Id="rId12" Type="http://schemas.openxmlformats.org/officeDocument/2006/relationships/image" Target="../media/image78.png"/><Relationship Id="rId11" Type="http://schemas.openxmlformats.org/officeDocument/2006/relationships/customXml" Target="../ink/ink20.xml"/><Relationship Id="rId10" Type="http://schemas.openxmlformats.org/officeDocument/2006/relationships/image" Target="../media/image77.png"/><Relationship Id="rId1" Type="http://schemas.openxmlformats.org/officeDocument/2006/relationships/customXml" Target="../ink/ink15.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55.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8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jpeg"/><Relationship Id="rId2" Type="http://schemas.openxmlformats.org/officeDocument/2006/relationships/image" Target="../media/image32.png"/><Relationship Id="rId1" Type="http://schemas.openxmlformats.org/officeDocument/2006/relationships/image" Target="../media/image90.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2.png"/><Relationship Id="rId2" Type="http://schemas.openxmlformats.org/officeDocument/2006/relationships/image" Target="../media/image53.jpeg"/><Relationship Id="rId1" Type="http://schemas.openxmlformats.org/officeDocument/2006/relationships/image" Target="../media/image9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86.png"/><Relationship Id="rId1" Type="http://schemas.openxmlformats.org/officeDocument/2006/relationships/image" Target="../media/image9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9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9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image" Target="../media/image101.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2.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0.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06.png"/><Relationship Id="rId2" Type="http://schemas.openxmlformats.org/officeDocument/2006/relationships/image" Target="../media/image100.png"/><Relationship Id="rId1" Type="http://schemas.openxmlformats.org/officeDocument/2006/relationships/image" Target="../media/image102.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3.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8.png"/><Relationship Id="rId1"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8.png"/><Relationship Id="rId1" Type="http://schemas.openxmlformats.org/officeDocument/2006/relationships/image" Target="../media/image109.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10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image" Target="../media/image11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6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0.png"/><Relationship Id="rId1"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image" Target="../media/image121.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5.png"/><Relationship Id="rId1" Type="http://schemas.openxmlformats.org/officeDocument/2006/relationships/image" Target="../media/image124.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24.png"/><Relationship Id="rId1" Type="http://schemas.openxmlformats.org/officeDocument/2006/relationships/image" Target="../media/image126.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2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7.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27.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1.png"/><Relationship Id="rId1" Type="http://schemas.openxmlformats.org/officeDocument/2006/relationships/image" Target="../media/image10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1.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7.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4.xml"/><Relationship Id="rId2" Type="http://schemas.openxmlformats.org/officeDocument/2006/relationships/image" Target="../media/image121.png"/><Relationship Id="rId1" Type="http://schemas.openxmlformats.org/officeDocument/2006/relationships/image" Target="../media/image12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127.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1.png"/><Relationship Id="rId1" Type="http://schemas.openxmlformats.org/officeDocument/2006/relationships/image" Target="../media/image56.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image" Target="../media/image28.jpeg"/><Relationship Id="rId2" Type="http://schemas.openxmlformats.org/officeDocument/2006/relationships/image" Target="../media/image30.png"/><Relationship Id="rId1" Type="http://schemas.openxmlformats.org/officeDocument/2006/relationships/image" Target="../media/image29.png"/></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00.png"/><Relationship Id="rId3" Type="http://schemas.openxmlformats.org/officeDocument/2006/relationships/image" Target="../media/image101.png"/><Relationship Id="rId2" Type="http://schemas.openxmlformats.org/officeDocument/2006/relationships/image" Target="../media/image129.png"/><Relationship Id="rId1" Type="http://schemas.openxmlformats.org/officeDocument/2006/relationships/image" Target="../media/image130.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00.png"/><Relationship Id="rId2" Type="http://schemas.openxmlformats.org/officeDocument/2006/relationships/image" Target="../media/image129.png"/><Relationship Id="rId1" Type="http://schemas.openxmlformats.org/officeDocument/2006/relationships/image" Target="../media/image10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image" Target="../media/image133.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5.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3c6a535d7ecc90554cb87761dd101fe067f0eadd"/>
          <p:cNvPicPr>
            <a:picLocks noChangeAspect="1"/>
          </p:cNvPicPr>
          <p:nvPr/>
        </p:nvPicPr>
        <p:blipFill>
          <a:blip r:embed="rId1">
            <a:lum bright="24000" contrast="-30000"/>
          </a:blip>
          <a:stretch>
            <a:fillRect/>
          </a:stretch>
        </p:blipFill>
        <p:spPr>
          <a:xfrm>
            <a:off x="-3175" y="-129540"/>
            <a:ext cx="12195810" cy="7621270"/>
          </a:xfrm>
          <a:prstGeom prst="rect">
            <a:avLst/>
          </a:prstGeom>
        </p:spPr>
      </p:pic>
      <p:sp>
        <p:nvSpPr>
          <p:cNvPr id="2" name="Title 1"/>
          <p:cNvSpPr>
            <a:spLocks noGrp="1"/>
          </p:cNvSpPr>
          <p:nvPr>
            <p:ph type="ctrTitle"/>
          </p:nvPr>
        </p:nvSpPr>
        <p:spPr/>
        <p:txBody>
          <a:bodyPr>
            <a:normAutofit fontScale="90000"/>
          </a:bodyPr>
          <a:p>
            <a:r>
              <a:rPr lang="zh-CN">
                <a:sym typeface="+mn-ea"/>
              </a:rPr>
              <a:t>OpenGL 保姆级课程</a:t>
            </a:r>
            <a:br>
              <a:rPr lang="zh-CN">
                <a:sym typeface="+mn-ea"/>
              </a:rPr>
            </a:br>
            <a:r>
              <a:rPr lang="zh-CN">
                <a:sym typeface="+mn-ea"/>
              </a:rPr>
              <a:t>三维</a:t>
            </a:r>
            <a:r>
              <a:rPr lang="zh-CN" altLang="en-US">
                <a:sym typeface="+mn-ea"/>
              </a:rPr>
              <a:t>模型的加载与相机控制</a:t>
            </a:r>
            <a:endParaRPr lang="en-US"/>
          </a:p>
        </p:txBody>
      </p:sp>
      <p:sp>
        <p:nvSpPr>
          <p:cNvPr id="3" name="Subtitle 2"/>
          <p:cNvSpPr>
            <a:spLocks noGrp="1"/>
          </p:cNvSpPr>
          <p:nvPr>
            <p:ph type="subTitle" idx="1"/>
          </p:nvPr>
        </p:nvSpPr>
        <p:spPr/>
        <p:txBody>
          <a:bodyPr/>
          <a:p>
            <a:r>
              <a:rPr lang="zh-CN" altLang="en-US">
                <a:sym typeface="+mn-ea"/>
              </a:rPr>
              <a:t>往期录播：</a:t>
            </a:r>
            <a:r>
              <a:rPr lang="en-US">
                <a:sym typeface="+mn-ea"/>
              </a:rPr>
              <a:t>https://www.bilibili.com/video/BV1Na4y1c7tP</a:t>
            </a:r>
            <a:endParaRPr lang="en-US"/>
          </a:p>
          <a:p>
            <a:r>
              <a:rPr lang="zh-CN" altLang="en-US">
                <a:sym typeface="+mn-ea"/>
              </a:rPr>
              <a:t>源码下载：</a:t>
            </a:r>
            <a:r>
              <a:rPr lang="en-US" altLang="zh-CN">
                <a:sym typeface="+mn-ea"/>
              </a:rPr>
              <a:t>https://github.com/parallel101/opengltutor</a:t>
            </a:r>
            <a:endParaRPr lang="en-US" altLang="zh-CN"/>
          </a:p>
          <a:p>
            <a:r>
              <a:rPr lang="zh-CN" altLang="en-US">
                <a:sym typeface="+mn-ea"/>
              </a:rPr>
              <a:t>课件下载：</a:t>
            </a:r>
            <a:r>
              <a:rPr lang="en-US" altLang="zh-CN">
                <a:sym typeface="+mn-ea"/>
              </a:rPr>
              <a:t>https://github.com/parallel101/openglslides</a:t>
            </a:r>
            <a:endParaRPr lang="en-US"/>
          </a:p>
          <a:p>
            <a:r>
              <a:rPr lang="en-US">
                <a:sym typeface="+mn-ea"/>
              </a:rPr>
              <a:t>by </a:t>
            </a:r>
            <a:r>
              <a:rPr lang="zh-CN" altLang="en-US">
                <a:sym typeface="+mn-ea"/>
              </a:rPr>
              <a:t>彭于斌（</a:t>
            </a:r>
            <a:r>
              <a:rPr lang="en-US" altLang="zh-CN">
                <a:sym typeface="+mn-ea"/>
              </a:rPr>
              <a:t>@archibate</a:t>
            </a:r>
            <a:r>
              <a:rPr lang="zh-CN" altLang="en-US">
                <a:sym typeface="+mn-ea"/>
              </a:rPr>
              <a:t>）</a:t>
            </a:r>
            <a:endParaRPr lang="zh-CN" altLang="en-US"/>
          </a:p>
        </p:txBody>
      </p:sp>
      <p:sp>
        <p:nvSpPr>
          <p:cNvPr id="8" name="Oval Callout 7"/>
          <p:cNvSpPr/>
          <p:nvPr/>
        </p:nvSpPr>
        <p:spPr>
          <a:xfrm>
            <a:off x="5489575" y="67011"/>
            <a:ext cx="2282825" cy="912458"/>
          </a:xfrm>
          <a:prstGeom prst="wedgeEllipseCallout">
            <a:avLst>
              <a:gd name="adj1" fmla="val -22545"/>
              <a:gd name="adj2" fmla="val 7389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小彭老师保姆，诶嘿嘿！</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优化：使用动态数组</a:t>
            </a:r>
            <a:r>
              <a:rPr lang="en-US" altLang="zh-CN">
                <a:sym typeface="+mn-ea"/>
              </a:rPr>
              <a:t> vector</a:t>
            </a:r>
            <a:r>
              <a:rPr lang="zh-CN" altLang="en-US">
                <a:sym typeface="+mn-ea"/>
              </a:rPr>
              <a:t>，提前存储所有要绘制的顶点</a:t>
            </a:r>
            <a:endParaRPr lang="zh-CN" altLang="en-US"/>
          </a:p>
        </p:txBody>
      </p:sp>
      <p:pic>
        <p:nvPicPr>
          <p:cNvPr id="4" name="Content Placeholder 3"/>
          <p:cNvPicPr>
            <a:picLocks noChangeAspect="1"/>
          </p:cNvPicPr>
          <p:nvPr>
            <p:ph idx="1"/>
          </p:nvPr>
        </p:nvPicPr>
        <p:blipFill>
          <a:blip r:embed="rId1"/>
          <a:stretch>
            <a:fillRect/>
          </a:stretch>
        </p:blipFill>
        <p:spPr>
          <a:xfrm>
            <a:off x="956310" y="3075305"/>
            <a:ext cx="7084695" cy="2297430"/>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5189855" y="2017079"/>
            <a:ext cx="5175885" cy="2092322"/>
          </a:xfrm>
          <a:prstGeom prst="wedgeEllipseCallout">
            <a:avLst>
              <a:gd name="adj1" fmla="val 46901"/>
              <a:gd name="adj2" fmla="val 4722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成员组成三维坐标用于表示顶点。</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所以</a:t>
            </a:r>
            <a:r>
              <a:rPr lang="en-US" altLang="zh-CN" sz="2400">
                <a:latin typeface="HYTangMeiRen 85W" panose="00020600040101010101" charset="-122"/>
                <a:ea typeface="HYTangMeiRen 85W" panose="00020600040101010101" charset="-122"/>
              </a:rPr>
              <a:t> vector&lt;Vertex&gt; </a:t>
            </a:r>
            <a:r>
              <a:rPr lang="zh-CN" altLang="en-US" sz="2400">
                <a:latin typeface="HYTangMeiRen 85W" panose="00020600040101010101" charset="-122"/>
                <a:ea typeface="HYTangMeiRen 85W" panose="00020600040101010101" charset="-122"/>
              </a:rPr>
              <a:t>就是很多顶点的列表哦！</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80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1300"/>
                            </p:stCondLst>
                            <p:childTnLst>
                              <p:par>
                                <p:cTn id="11" presetID="27" presetClass="entr" presetSubtype="0" fill="hold" grpId="0" nodeType="afterEffect">
                                  <p:stCondLst>
                                    <p:cond delay="300"/>
                                  </p:stCondLst>
                                  <p:iterate type="lt">
                                    <p:tmPct val="50000"/>
                                  </p:iterate>
                                  <p:childTnLst>
                                    <p:set>
                                      <p:cBhvr>
                                        <p:cTn id="12" dur="200" fill="hold">
                                          <p:stCondLst>
                                            <p:cond delay="0"/>
                                          </p:stCondLst>
                                        </p:cTn>
                                        <p:tgtEl>
                                          <p:spTgt spid="11"/>
                                        </p:tgtEl>
                                        <p:attrNameLst>
                                          <p:attrName>style.visibility</p:attrName>
                                        </p:attrNameLst>
                                      </p:cBhvr>
                                      <p:to>
                                        <p:strVal val="visible"/>
                                      </p:to>
                                    </p:set>
                                    <p:anim calcmode="discrete" valueType="clr">
                                      <p:cBhvr override="childStyle">
                                        <p:cTn id="13" dur="20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11"/>
                                        </p:tgtEl>
                                        <p:attrNameLst>
                                          <p:attrName>fillcolor</p:attrName>
                                        </p:attrNameLst>
                                      </p:cBhvr>
                                      <p:tavLst>
                                        <p:tav tm="0">
                                          <p:val>
                                            <p:clrVal>
                                              <a:schemeClr val="accent2"/>
                                            </p:clrVal>
                                          </p:val>
                                        </p:tav>
                                        <p:tav tm="50000">
                                          <p:val>
                                            <p:clrVal>
                                              <a:schemeClr val="hlink"/>
                                            </p:clrVal>
                                          </p:val>
                                        </p:tav>
                                      </p:tavLst>
                                    </p:anim>
                                    <p:set>
                                      <p:cBhvr>
                                        <p:cTn id="15" dur="200"/>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现代数码相机</a:t>
            </a:r>
            <a:endParaRPr lang="en-US" altLang="zh-CN"/>
          </a:p>
        </p:txBody>
      </p:sp>
      <p:sp>
        <p:nvSpPr>
          <p:cNvPr id="3" name="Content Placeholder 2"/>
          <p:cNvSpPr>
            <a:spLocks noGrp="1"/>
          </p:cNvSpPr>
          <p:nvPr>
            <p:ph idx="1"/>
          </p:nvPr>
        </p:nvSpPr>
        <p:spPr/>
        <p:txBody>
          <a:bodyPr/>
          <a:p>
            <a:r>
              <a:rPr lang="zh-CN">
                <a:sym typeface="+mn-ea"/>
              </a:rPr>
              <a:t>虽然现在老式的底片相机早已淘汰，可复用的感光电子元件代替了低效的底片化学感光。</a:t>
            </a:r>
            <a:endParaRPr lang="zh-CN">
              <a:sym typeface="+mn-ea"/>
            </a:endParaRPr>
          </a:p>
          <a:p>
            <a:r>
              <a:rPr lang="zh-CN">
                <a:sym typeface="+mn-ea"/>
              </a:rPr>
              <a:t>但</a:t>
            </a:r>
            <a:r>
              <a:rPr lang="zh-CN" altLang="en-US">
                <a:sym typeface="+mn-ea"/>
              </a:rPr>
              <a:t>为了“致敬”</a:t>
            </a:r>
            <a:r>
              <a:rPr lang="zh-CN">
                <a:sym typeface="+mn-ea"/>
              </a:rPr>
              <a:t>柯达</a:t>
            </a:r>
            <a:r>
              <a:rPr lang="zh-CN" altLang="en-US">
                <a:sym typeface="+mn-ea"/>
              </a:rPr>
              <a:t>这款经典底片，数码相机的</a:t>
            </a:r>
            <a:r>
              <a:rPr lang="zh-CN" altLang="en-US" b="1">
                <a:sym typeface="+mn-ea"/>
              </a:rPr>
              <a:t>感光电子元件</a:t>
            </a:r>
            <a:r>
              <a:rPr lang="zh-CN" altLang="en-US">
                <a:sym typeface="+mn-ea"/>
              </a:rPr>
              <a:t>也大都做成与</a:t>
            </a:r>
            <a:r>
              <a:rPr lang="en-US" altLang="zh-CN">
                <a:sym typeface="+mn-ea"/>
              </a:rPr>
              <a:t> 35 </a:t>
            </a:r>
            <a:r>
              <a:rPr lang="zh-CN" altLang="en-US">
                <a:sym typeface="+mn-ea"/>
              </a:rPr>
              <a:t>毫米底片相同大小的</a:t>
            </a:r>
            <a:r>
              <a:rPr lang="en-US" altLang="zh-CN">
                <a:sym typeface="+mn-ea"/>
              </a:rPr>
              <a:t> </a:t>
            </a:r>
            <a:r>
              <a:rPr lang="en-US" b="1"/>
              <a:t>36×24 </a:t>
            </a:r>
            <a:r>
              <a:rPr lang="zh-CN" altLang="en-US" b="1"/>
              <a:t>毫米</a:t>
            </a:r>
            <a:r>
              <a:rPr lang="zh-CN" altLang="en-US"/>
              <a:t>，称为全画幅数码相机。</a:t>
            </a:r>
            <a:endParaRPr lang="zh-CN" altLang="en-US"/>
          </a:p>
        </p:txBody>
      </p:sp>
      <p:pic>
        <p:nvPicPr>
          <p:cNvPr id="6" name="Picture 5"/>
          <p:cNvPicPr>
            <a:picLocks noChangeAspect="1"/>
          </p:cNvPicPr>
          <p:nvPr/>
        </p:nvPicPr>
        <p:blipFill>
          <a:blip r:embed="rId1"/>
          <a:stretch>
            <a:fillRect/>
          </a:stretch>
        </p:blipFill>
        <p:spPr>
          <a:xfrm>
            <a:off x="1231265" y="4394200"/>
            <a:ext cx="2819400" cy="1783080"/>
          </a:xfrm>
          <a:prstGeom prst="rect">
            <a:avLst/>
          </a:prstGeom>
        </p:spPr>
      </p:pic>
      <p:pic>
        <p:nvPicPr>
          <p:cNvPr id="7" name="Picture 6"/>
          <p:cNvPicPr>
            <a:picLocks noChangeAspect="1"/>
          </p:cNvPicPr>
          <p:nvPr/>
        </p:nvPicPr>
        <p:blipFill>
          <a:blip r:embed="rId2"/>
          <a:stretch>
            <a:fillRect/>
          </a:stretch>
        </p:blipFill>
        <p:spPr>
          <a:xfrm>
            <a:off x="5266055" y="3902710"/>
            <a:ext cx="2832100" cy="2609215"/>
          </a:xfrm>
          <a:prstGeom prst="rect">
            <a:avLst/>
          </a:prstGeom>
        </p:spPr>
      </p:pic>
      <p:sp>
        <p:nvSpPr>
          <p:cNvPr id="11" name="Oval Callout 10"/>
          <p:cNvSpPr/>
          <p:nvPr/>
        </p:nvSpPr>
        <p:spPr>
          <a:xfrm>
            <a:off x="7842250" y="3670067"/>
            <a:ext cx="2355850" cy="356067"/>
          </a:xfrm>
          <a:prstGeom prst="wedgeEllipseCallout">
            <a:avLst>
              <a:gd name="adj1" fmla="val -50512"/>
              <a:gd name="adj2" fmla="val 85135"/>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 35 </a:t>
            </a:r>
            <a:r>
              <a:rPr lang="zh-CN" altLang="en-US" sz="1600">
                <a:latin typeface="HYTangMeiRen 85W" panose="00020600040101010101" charset="-122"/>
                <a:ea typeface="HYTangMeiRen 85W" panose="00020600040101010101" charset="-122"/>
              </a:rPr>
              <a:t>毫米底片</a:t>
            </a:r>
            <a:endParaRPr lang="zh-CN" altLang="en-US" sz="1600">
              <a:latin typeface="HYTangMeiRen 85W" panose="00020600040101010101" charset="-122"/>
              <a:ea typeface="HYTangMeiRen 85W" panose="00020600040101010101" charset="-122"/>
            </a:endParaRPr>
          </a:p>
        </p:txBody>
      </p:sp>
      <p:grpSp>
        <p:nvGrpSpPr>
          <p:cNvPr id="8" name="Group 7"/>
          <p:cNvGrpSpPr/>
          <p:nvPr/>
        </p:nvGrpSpPr>
        <p:grpSpPr>
          <a:xfrm>
            <a:off x="2642870" y="3899535"/>
            <a:ext cx="2621280" cy="2597785"/>
            <a:chOff x="4162" y="6141"/>
            <a:chExt cx="4128" cy="4091"/>
          </a:xfrm>
        </p:grpSpPr>
        <p:cxnSp>
          <p:nvCxnSpPr>
            <p:cNvPr id="4" name="Straight Connector 3"/>
            <p:cNvCxnSpPr/>
            <p:nvPr/>
          </p:nvCxnSpPr>
          <p:spPr>
            <a:xfrm flipV="1">
              <a:off x="4162" y="6141"/>
              <a:ext cx="4128" cy="206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247" y="9496"/>
              <a:ext cx="4031" cy="7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9"/>
          <p:cNvPicPr>
            <a:picLocks noChangeAspect="1"/>
          </p:cNvPicPr>
          <p:nvPr/>
        </p:nvPicPr>
        <p:blipFill>
          <a:blip r:embed="rId1"/>
          <a:stretch>
            <a:fillRect/>
          </a:stretch>
        </p:blipFill>
        <p:spPr>
          <a:xfrm>
            <a:off x="9380220" y="4991100"/>
            <a:ext cx="2811780" cy="1866900"/>
          </a:xfrm>
          <a:prstGeom prst="rect">
            <a:avLst/>
          </a:prstGeom>
        </p:spPr>
      </p:pic>
      <p:sp>
        <p:nvSpPr>
          <p:cNvPr id="2" name="Title 1"/>
          <p:cNvSpPr>
            <a:spLocks noGrp="1"/>
          </p:cNvSpPr>
          <p:nvPr>
            <p:ph type="title"/>
          </p:nvPr>
        </p:nvSpPr>
        <p:spPr/>
        <p:txBody>
          <a:bodyPr/>
          <a:p>
            <a:r>
              <a:rPr lang="zh-CN" altLang="en-US"/>
              <a:t>轶事</a:t>
            </a:r>
            <a:r>
              <a:rPr lang="en-US" altLang="zh-CN"/>
              <a:t>2</a:t>
            </a:r>
            <a:r>
              <a:rPr lang="zh-CN" altLang="en-US"/>
              <a:t>：</a:t>
            </a:r>
            <a:r>
              <a:rPr lang="en-US">
                <a:sym typeface="+mn-ea"/>
              </a:rPr>
              <a:t>航天飞机助推器</a:t>
            </a:r>
            <a:r>
              <a:rPr lang="zh-CN" altLang="en-US">
                <a:sym typeface="+mn-ea"/>
              </a:rPr>
              <a:t>“</a:t>
            </a:r>
            <a:r>
              <a:rPr lang="zh-CN" altLang="en-US">
                <a:sym typeface="+mn-ea"/>
              </a:rPr>
              <a:t>致敬”了</a:t>
            </a:r>
            <a:r>
              <a:rPr lang="en-US">
                <a:sym typeface="+mn-ea"/>
              </a:rPr>
              <a:t>马屁股</a:t>
            </a:r>
            <a:endParaRPr lang="zh-CN" altLang="en-US"/>
          </a:p>
        </p:txBody>
      </p:sp>
      <p:sp>
        <p:nvSpPr>
          <p:cNvPr id="6" name="Content Placeholder 5"/>
          <p:cNvSpPr>
            <a:spLocks noGrp="1"/>
          </p:cNvSpPr>
          <p:nvPr>
            <p:ph idx="1"/>
          </p:nvPr>
        </p:nvSpPr>
        <p:spPr>
          <a:xfrm>
            <a:off x="50165" y="1825625"/>
            <a:ext cx="11993880" cy="3775710"/>
          </a:xfrm>
        </p:spPr>
        <p:txBody>
          <a:bodyPr>
            <a:normAutofit lnSpcReduction="20000"/>
          </a:bodyPr>
          <a:p>
            <a:r>
              <a:rPr lang="en-US">
                <a:sym typeface="+mn-ea"/>
              </a:rPr>
              <a:t>美国航天飞机燃料箱的两旁有两个火箭推进器，因为这些推进器造好之后是要用火车从工厂运送到发射点，路上要通过一些隧道，而这些隧道的宽度只是比火车轨宽了一点。</a:t>
            </a:r>
            <a:endParaRPr lang="en-US">
              <a:sym typeface="+mn-ea"/>
            </a:endParaRPr>
          </a:p>
          <a:p>
            <a:r>
              <a:rPr lang="en-US">
                <a:sym typeface="+mn-ea"/>
              </a:rPr>
              <a:t>美国铁路两条铁轨之间的标准距离是4.85英尺</a:t>
            </a:r>
            <a:r>
              <a:rPr lang="zh-CN" altLang="en-US">
                <a:sym typeface="+mn-ea"/>
              </a:rPr>
              <a:t>，</a:t>
            </a:r>
            <a:r>
              <a:rPr lang="en-US">
                <a:sym typeface="+mn-ea"/>
              </a:rPr>
              <a:t>这是英国的铁路标准，而美国的铁路原先是英国人建的。</a:t>
            </a:r>
            <a:endParaRPr lang="en-US"/>
          </a:p>
          <a:p>
            <a:r>
              <a:rPr lang="en-US">
                <a:sym typeface="+mn-ea"/>
              </a:rPr>
              <a:t>原来英国的铁路是由建电车轨道的人所设计的，而这个正是电车所用的标准。电车的铁轨标准又是从哪里来的呢？原来最先造电车的人以前是造马车的，而他们是沿用马车的轮宽标准。</a:t>
            </a:r>
            <a:endParaRPr lang="en-US"/>
          </a:p>
          <a:p>
            <a:r>
              <a:rPr lang="en-US">
                <a:sym typeface="+mn-ea"/>
              </a:rPr>
              <a:t>马车为什么要用这个轮距标准呢？因为如果那时候的马车用任何其他轮距的话，马车的轮子很快会在英国的老路凹陷的路辙上撞坏的。因为这些路上的辙迹的宽度是4.85英尺。</a:t>
            </a:r>
            <a:endParaRPr lang="en-US"/>
          </a:p>
          <a:p>
            <a:r>
              <a:rPr lang="en-US">
                <a:sym typeface="+mn-ea"/>
              </a:rPr>
              <a:t>这些辙迹又是从何而来的呢？古罗马人所定的。</a:t>
            </a:r>
            <a:endParaRPr lang="en-US"/>
          </a:p>
          <a:p>
            <a:r>
              <a:rPr lang="en-US">
                <a:sym typeface="+mn-ea"/>
              </a:rPr>
              <a:t>因为在欧洲，包括美国的长途老路都是由罗马人为他们的军队所铺设的。4.85英尺正是罗马战车的宽度。如果任何人用不同的宽度的轮宽在这些马路上行车的话，他的轮子的寿命都不会长。</a:t>
            </a:r>
            <a:endParaRPr lang="en-US"/>
          </a:p>
          <a:p>
            <a:r>
              <a:rPr lang="en-US">
                <a:sym typeface="+mn-ea"/>
              </a:rPr>
              <a:t>那么，罗马人为什么以4英尺8.5英寸为战车的轮距宽度呢？原因很简单，这是战车的两匹马屁股的宽度。</a:t>
            </a:r>
            <a:endParaRPr lang="en-US"/>
          </a:p>
          <a:p>
            <a:r>
              <a:rPr lang="en-US">
                <a:sym typeface="+mn-ea"/>
              </a:rPr>
              <a:t>所以最后的结论是，火箭助推器的宽度，竟在两千年前便由两匹马的屁股宽度决定了。</a:t>
            </a:r>
            <a:endParaRPr lang="en-US"/>
          </a:p>
        </p:txBody>
      </p:sp>
      <p:sp>
        <p:nvSpPr>
          <p:cNvPr id="8" name="Text Box 7"/>
          <p:cNvSpPr txBox="1"/>
          <p:nvPr/>
        </p:nvSpPr>
        <p:spPr>
          <a:xfrm>
            <a:off x="0" y="6489700"/>
            <a:ext cx="6541135" cy="368300"/>
          </a:xfrm>
          <a:prstGeom prst="rect">
            <a:avLst/>
          </a:prstGeom>
          <a:noFill/>
        </p:spPr>
        <p:txBody>
          <a:bodyPr wrap="none" rtlCol="0" anchor="t">
            <a:spAutoFit/>
          </a:bodyPr>
          <a:p>
            <a:pPr algn="l"/>
            <a:r>
              <a:rPr lang="en-US">
                <a:solidFill>
                  <a:schemeClr val="tx2"/>
                </a:solidFill>
              </a:rPr>
              <a:t>https://zhidao.baidu.com/question/1899998968115680900.html</a:t>
            </a:r>
            <a:endParaRPr lang="en-US">
              <a:solidFill>
                <a:schemeClr val="tx2"/>
              </a:solidFill>
            </a:endParaRPr>
          </a:p>
        </p:txBody>
      </p:sp>
      <p:pic>
        <p:nvPicPr>
          <p:cNvPr id="9" name="Picture 8"/>
          <p:cNvPicPr>
            <a:picLocks noChangeAspect="1"/>
          </p:cNvPicPr>
          <p:nvPr/>
        </p:nvPicPr>
        <p:blipFill>
          <a:blip r:embed="rId2"/>
          <a:stretch>
            <a:fillRect/>
          </a:stretch>
        </p:blipFill>
        <p:spPr>
          <a:xfrm>
            <a:off x="9653270" y="0"/>
            <a:ext cx="2538730" cy="1574165"/>
          </a:xfrm>
          <a:prstGeom prst="rect">
            <a:avLst/>
          </a:prstGeom>
        </p:spPr>
      </p:pic>
      <p:sp>
        <p:nvSpPr>
          <p:cNvPr id="11" name="Oval Callout 10"/>
          <p:cNvSpPr/>
          <p:nvPr/>
        </p:nvSpPr>
        <p:spPr>
          <a:xfrm>
            <a:off x="8029575" y="613318"/>
            <a:ext cx="2062480" cy="347529"/>
          </a:xfrm>
          <a:prstGeom prst="wedgeEllipseCallout">
            <a:avLst>
              <a:gd name="adj1" fmla="val 65363"/>
              <a:gd name="adj2" fmla="val -3681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致敬马粑粑屁股</a:t>
            </a:r>
            <a:endParaRPr lang="zh-CN" altLang="en-US" sz="1600">
              <a:latin typeface="HYTangMeiRen 85W" panose="00020600040101010101" charset="-122"/>
              <a:ea typeface="HYTangMeiRen 85W" panose="00020600040101010101" charset="-122"/>
            </a:endParaRPr>
          </a:p>
        </p:txBody>
      </p:sp>
      <p:sp>
        <p:nvSpPr>
          <p:cNvPr id="12" name="Oval Callout 11"/>
          <p:cNvSpPr/>
          <p:nvPr/>
        </p:nvSpPr>
        <p:spPr>
          <a:xfrm>
            <a:off x="9653270" y="6114523"/>
            <a:ext cx="1579245" cy="695745"/>
          </a:xfrm>
          <a:prstGeom prst="wedgeEllipseCallout">
            <a:avLst>
              <a:gd name="adj1" fmla="val 62424"/>
              <a:gd name="adj2" fmla="val -709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朴茨朴茨（拉粑粑中）</a:t>
            </a:r>
            <a:endParaRPr lang="zh-CN" altLang="en-US" sz="1600">
              <a:latin typeface="HYTangMeiRen 85W" panose="00020600040101010101" charset="-122"/>
              <a:ea typeface="HYTangMeiRen 85W" panose="00020600040101010101" charset="-122"/>
            </a:endParaRPr>
          </a:p>
        </p:txBody>
      </p:sp>
      <p:pic>
        <p:nvPicPr>
          <p:cNvPr id="13" name="Picture 12"/>
          <p:cNvPicPr>
            <a:picLocks noChangeAspect="1"/>
          </p:cNvPicPr>
          <p:nvPr/>
        </p:nvPicPr>
        <p:blipFill>
          <a:blip r:embed="rId3"/>
          <a:stretch>
            <a:fillRect/>
          </a:stretch>
        </p:blipFill>
        <p:spPr>
          <a:xfrm>
            <a:off x="11616055" y="6489700"/>
            <a:ext cx="306070" cy="275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par>
                          <p:cTn id="17" fill="hold">
                            <p:stCondLst>
                              <p:cond delay="1000"/>
                            </p:stCondLst>
                            <p:childTnLst>
                              <p:par>
                                <p:cTn id="18" presetID="53" presetClass="entr" presetSubtype="16" fill="hold" nodeType="after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焦距（</a:t>
            </a:r>
            <a:r>
              <a:rPr lang="en-US" altLang="zh-CN"/>
              <a:t>Focal Length</a:t>
            </a:r>
            <a:r>
              <a:rPr lang="zh-CN" altLang="en-US"/>
              <a:t>）</a:t>
            </a:r>
            <a:endParaRPr lang="zh-CN" altLang="en-US"/>
          </a:p>
        </p:txBody>
      </p:sp>
      <p:sp>
        <p:nvSpPr>
          <p:cNvPr id="6" name="Content Placeholder 5"/>
          <p:cNvSpPr>
            <a:spLocks noGrp="1"/>
          </p:cNvSpPr>
          <p:nvPr>
            <p:ph sz="half" idx="2"/>
          </p:nvPr>
        </p:nvSpPr>
        <p:spPr>
          <a:xfrm>
            <a:off x="5981700" y="1825625"/>
            <a:ext cx="5419090" cy="4351655"/>
          </a:xfrm>
        </p:spPr>
        <p:txBody>
          <a:bodyPr/>
          <a:p>
            <a:r>
              <a:rPr lang="zh-CN" altLang="en-US"/>
              <a:t>相机都有一块凸透镜，透镜会把远处的景物投影在底片上，形成相反的像。底片在洗出来（或者数码相机直接查看）时，会自动帮你翻转，所以你才能看到正过来的像。</a:t>
            </a:r>
            <a:endParaRPr lang="zh-CN" altLang="en-US"/>
          </a:p>
          <a:p>
            <a:r>
              <a:rPr lang="zh-CN" altLang="en-US"/>
              <a:t>凸透镜到底片上倒像的距离，就是焦距。</a:t>
            </a:r>
            <a:endParaRPr lang="zh-CN" altLang="en-US"/>
          </a:p>
        </p:txBody>
      </p:sp>
      <p:pic>
        <p:nvPicPr>
          <p:cNvPr id="8" name="Content Placeholder 4"/>
          <p:cNvPicPr>
            <a:picLocks noChangeAspect="1"/>
          </p:cNvPicPr>
          <p:nvPr>
            <p:ph sz="half" idx="1"/>
          </p:nvPr>
        </p:nvPicPr>
        <p:blipFill>
          <a:blip r:embed="rId1"/>
          <a:stretch>
            <a:fillRect/>
          </a:stretch>
        </p:blipFill>
        <p:spPr>
          <a:xfrm>
            <a:off x="0" y="1933575"/>
            <a:ext cx="5964555" cy="3912235"/>
          </a:xfrm>
          <a:prstGeom prst="rect">
            <a:avLst/>
          </a:prstGeom>
        </p:spPr>
      </p:pic>
      <p:grpSp>
        <p:nvGrpSpPr>
          <p:cNvPr id="10" name="Group 9"/>
          <p:cNvGrpSpPr/>
          <p:nvPr/>
        </p:nvGrpSpPr>
        <p:grpSpPr>
          <a:xfrm>
            <a:off x="4047490" y="3754120"/>
            <a:ext cx="1256030" cy="786130"/>
            <a:chOff x="6374" y="5912"/>
            <a:chExt cx="1978" cy="1238"/>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80"/>
            </a:xfrm>
            <a:prstGeom prst="rect">
              <a:avLst/>
            </a:prstGeom>
          </p:spPr>
          <p:style>
            <a:lnRef idx="0">
              <a:schemeClr val="accent2"/>
            </a:lnRef>
            <a:fillRef idx="3">
              <a:schemeClr val="accent2"/>
            </a:fillRef>
            <a:effectRef idx="3">
              <a:schemeClr val="accent2"/>
            </a:effectRef>
            <a:fontRef idx="minor">
              <a:schemeClr val="lt1"/>
            </a:fontRef>
          </p:style>
          <p:txBody>
            <a:bodyPr wrap="non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ltLang="en-US"/>
              <a:t>底片大小固定时，焦距与</a:t>
            </a:r>
            <a:r>
              <a:rPr lang="en-US" altLang="zh-CN"/>
              <a:t> FoV </a:t>
            </a:r>
            <a:r>
              <a:rPr lang="zh-CN" altLang="en-US"/>
              <a:t>的换算公式</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80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13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childTnLst>
                          </p:cTn>
                        </p:par>
                        <p:par>
                          <p:cTn id="15" fill="hold">
                            <p:stCondLst>
                              <p:cond delay="1800"/>
                            </p:stCondLst>
                            <p:childTnLst>
                              <p:par>
                                <p:cTn id="16" presetID="9"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46355" y="1854835"/>
            <a:ext cx="6064250" cy="3977640"/>
          </a:xfrm>
          <a:prstGeom prst="rect">
            <a:avLst/>
          </a:prstGeom>
        </p:spPr>
      </p:pic>
      <p:sp>
        <p:nvSpPr>
          <p:cNvPr id="2" name="Title 1"/>
          <p:cNvSpPr>
            <a:spLocks noGrp="1"/>
          </p:cNvSpPr>
          <p:nvPr>
            <p:ph type="title"/>
          </p:nvPr>
        </p:nvSpPr>
        <p:spPr/>
        <p:txBody>
          <a:bodyPr/>
          <a:p>
            <a:r>
              <a:rPr lang="zh-CN"/>
              <a:t>焦距越长，</a:t>
            </a:r>
            <a:r>
              <a:rPr lang="zh-CN" altLang="en-US"/>
              <a:t>视野角越小，放大倍率越大</a:t>
            </a:r>
            <a:endParaRPr lang="zh-CN" altLang="en-US"/>
          </a:p>
        </p:txBody>
      </p:sp>
      <p:sp>
        <p:nvSpPr>
          <p:cNvPr id="4" name="Content Placeholder 3"/>
          <p:cNvSpPr>
            <a:spLocks noGrp="1"/>
          </p:cNvSpPr>
          <p:nvPr>
            <p:ph sz="half" idx="2"/>
          </p:nvPr>
        </p:nvSpPr>
        <p:spPr>
          <a:xfrm>
            <a:off x="5981700" y="1825625"/>
            <a:ext cx="5962650" cy="4351655"/>
          </a:xfrm>
        </p:spPr>
        <p:txBody>
          <a:bodyPr/>
          <a:p>
            <a:r>
              <a:rPr lang="zh-CN" altLang="en-US">
                <a:sym typeface="+mn-ea"/>
              </a:rPr>
              <a:t>横向视野角</a:t>
            </a:r>
            <a:r>
              <a:rPr lang="en-US" altLang="zh-CN">
                <a:sym typeface="+mn-ea"/>
              </a:rPr>
              <a:t> = 2 atan(0.5 * </a:t>
            </a:r>
            <a:r>
              <a:rPr lang="zh-CN" altLang="en-US">
                <a:sym typeface="+mn-ea"/>
              </a:rPr>
              <a:t>底片宽度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纵向视野角</a:t>
            </a:r>
            <a:r>
              <a:rPr lang="en-US" altLang="zh-CN">
                <a:sym typeface="+mn-ea"/>
              </a:rPr>
              <a:t> = 2 atan(0.5 * </a:t>
            </a:r>
            <a:r>
              <a:rPr lang="zh-CN" altLang="en-US">
                <a:sym typeface="+mn-ea"/>
              </a:rPr>
              <a:t>底片高度</a:t>
            </a:r>
            <a:r>
              <a:rPr lang="en-US" altLang="zh-CN">
                <a:sym typeface="+mn-ea"/>
              </a:rPr>
              <a:t> / </a:t>
            </a:r>
            <a:r>
              <a:rPr lang="zh-CN" altLang="en-US">
                <a:sym typeface="+mn-ea"/>
              </a:rPr>
              <a:t>焦距</a:t>
            </a:r>
            <a:r>
              <a:rPr lang="en-US" altLang="zh-CN">
                <a:sym typeface="+mn-ea"/>
              </a:rPr>
              <a:t>)</a:t>
            </a:r>
            <a:endParaRPr lang="zh-CN" altLang="en-US">
              <a:sym typeface="+mn-ea"/>
            </a:endParaRPr>
          </a:p>
          <a:p>
            <a:r>
              <a:rPr lang="zh-CN" altLang="en-US">
                <a:sym typeface="+mn-ea"/>
              </a:rPr>
              <a:t>现在的</a:t>
            </a:r>
            <a:r>
              <a:rPr lang="zh-CN" altLang="en-US">
                <a:sym typeface="+mn-ea"/>
              </a:rPr>
              <a:t>数码相机</a:t>
            </a:r>
            <a:r>
              <a:rPr lang="zh-CN" altLang="en-US">
                <a:sym typeface="+mn-ea"/>
              </a:rPr>
              <a:t>普遍采用</a:t>
            </a:r>
            <a:r>
              <a:rPr lang="en-US" altLang="zh-CN">
                <a:sym typeface="+mn-ea"/>
              </a:rPr>
              <a:t> </a:t>
            </a:r>
            <a:r>
              <a:rPr lang="en-US">
                <a:sym typeface="+mn-ea"/>
              </a:rPr>
              <a:t>36×24 </a:t>
            </a:r>
            <a:r>
              <a:rPr lang="zh-CN" altLang="en-US">
                <a:sym typeface="+mn-ea"/>
              </a:rPr>
              <a:t>毫米的感光元件。</a:t>
            </a:r>
            <a:endParaRPr lang="zh-CN" altLang="en-US">
              <a:sym typeface="+mn-ea"/>
            </a:endParaRPr>
          </a:p>
          <a:p>
            <a:r>
              <a:rPr lang="zh-CN" altLang="en-US"/>
              <a:t>所以可以认为：</a:t>
            </a:r>
            <a:endParaRPr lang="zh-CN" altLang="en-US"/>
          </a:p>
          <a:p>
            <a:r>
              <a:rPr lang="en-US" altLang="zh-CN"/>
              <a:t>FoVy = 2 atan (12 / FocalLen)</a:t>
            </a:r>
            <a:endParaRPr lang="en-US" altLang="zh-CN"/>
          </a:p>
          <a:p>
            <a:r>
              <a:rPr lang="en-US" altLang="zh-CN">
                <a:sym typeface="+mn-ea"/>
              </a:rPr>
              <a:t>FoVx = 2 atan (18 / FocalLen)</a:t>
            </a:r>
            <a:endParaRPr lang="en-US" altLang="zh-CN">
              <a:sym typeface="+mn-ea"/>
            </a:endParaRPr>
          </a:p>
          <a:p>
            <a:r>
              <a:rPr lang="zh-CN" altLang="en-US">
                <a:solidFill>
                  <a:schemeClr val="bg1">
                    <a:lumMod val="50000"/>
                  </a:schemeClr>
                </a:solidFill>
              </a:rPr>
              <a:t>还要记得</a:t>
            </a:r>
            <a:r>
              <a:rPr lang="en-US" altLang="zh-CN">
                <a:solidFill>
                  <a:schemeClr val="bg1">
                    <a:lumMod val="50000"/>
                  </a:schemeClr>
                </a:solidFill>
              </a:rPr>
              <a:t> atan </a:t>
            </a:r>
            <a:r>
              <a:rPr lang="zh-CN" altLang="en-US">
                <a:solidFill>
                  <a:schemeClr val="bg1">
                    <a:lumMod val="50000"/>
                  </a:schemeClr>
                </a:solidFill>
              </a:rPr>
              <a:t>返回值是弧度制，需要转换。</a:t>
            </a:r>
            <a:endParaRPr lang="zh-CN" altLang="en-US">
              <a:solidFill>
                <a:schemeClr val="bg1">
                  <a:lumMod val="50000"/>
                </a:schemeClr>
              </a:solidFill>
            </a:endParaRPr>
          </a:p>
        </p:txBody>
      </p:sp>
      <p:grpSp>
        <p:nvGrpSpPr>
          <p:cNvPr id="10" name="Group 9"/>
          <p:cNvGrpSpPr/>
          <p:nvPr/>
        </p:nvGrpSpPr>
        <p:grpSpPr>
          <a:xfrm>
            <a:off x="4024630" y="3716020"/>
            <a:ext cx="1340527" cy="806254"/>
            <a:chOff x="6374" y="5912"/>
            <a:chExt cx="1979" cy="1211"/>
          </a:xfrm>
        </p:grpSpPr>
        <p:sp>
          <p:nvSpPr>
            <p:cNvPr id="19" name="Left Brace 18"/>
            <p:cNvSpPr/>
            <p:nvPr/>
          </p:nvSpPr>
          <p:spPr>
            <a:xfrm rot="16200000">
              <a:off x="7138" y="5148"/>
              <a:ext cx="451" cy="1979"/>
            </a:xfrm>
            <a:prstGeom prst="leftBrace">
              <a:avLst>
                <a:gd name="adj1" fmla="val 53880"/>
                <a:gd name="adj2" fmla="val 50000"/>
              </a:avLst>
            </a:prstGeom>
            <a:ln w="38100"/>
          </p:spPr>
          <p:style>
            <a:lnRef idx="3">
              <a:schemeClr val="accent2"/>
            </a:lnRef>
            <a:fillRef idx="0">
              <a:schemeClr val="accent2"/>
            </a:fillRef>
            <a:effectRef idx="2">
              <a:schemeClr val="accent2"/>
            </a:effectRef>
            <a:fontRef idx="minor">
              <a:schemeClr val="tx1"/>
            </a:fontRef>
          </p:style>
          <p:txBody>
            <a:bodyPr rtlCol="0" anchor="ctr"/>
            <a:p>
              <a:pPr algn="ctr"/>
              <a:endParaRPr lang="en-US"/>
            </a:p>
          </p:txBody>
        </p:sp>
        <p:sp>
          <p:nvSpPr>
            <p:cNvPr id="9" name="Text Box 8"/>
            <p:cNvSpPr txBox="1"/>
            <p:nvPr/>
          </p:nvSpPr>
          <p:spPr>
            <a:xfrm>
              <a:off x="6859" y="6570"/>
              <a:ext cx="1008" cy="553"/>
            </a:xfrm>
            <a:prstGeom prst="rect">
              <a:avLst/>
            </a:prstGeom>
          </p:spPr>
          <p:style>
            <a:lnRef idx="0">
              <a:schemeClr val="accent2"/>
            </a:lnRef>
            <a:fillRef idx="3">
              <a:schemeClr val="accent2"/>
            </a:fillRef>
            <a:effectRef idx="3">
              <a:schemeClr val="accent2"/>
            </a:effectRef>
            <a:fontRef idx="minor">
              <a:schemeClr val="lt1"/>
            </a:fontRef>
          </p:style>
          <p:txBody>
            <a:bodyPr wrap="square" rtlCol="0" anchor="t">
              <a:spAutoFit/>
            </a:bodyPr>
            <a:p>
              <a:r>
                <a:rPr lang="zh-CN" altLang="en-US">
                  <a:latin typeface="HYTangMeiRen 45W" panose="00020600040101010101" charset="-122"/>
                  <a:ea typeface="HYTangMeiRen 45W" panose="00020600040101010101" charset="-122"/>
                  <a:sym typeface="+mn-ea"/>
                </a:rPr>
                <a:t>焦距</a:t>
              </a:r>
              <a:endParaRPr lang="zh-CN" altLang="en-US">
                <a:latin typeface="HYTangMeiRen 45W" panose="00020600040101010101" charset="-122"/>
                <a:ea typeface="HYTangMeiRen 45W" panose="00020600040101010101" charset="-122"/>
                <a:sym typeface="+mn-ea"/>
              </a:endParaRPr>
            </a:p>
          </p:txBody>
        </p:sp>
      </p:grpSp>
      <p:sp>
        <p:nvSpPr>
          <p:cNvPr id="6" name="Block Arc 5"/>
          <p:cNvSpPr/>
          <p:nvPr/>
        </p:nvSpPr>
        <p:spPr>
          <a:xfrm>
            <a:off x="3557270" y="3159125"/>
            <a:ext cx="1094740" cy="1094740"/>
          </a:xfrm>
          <a:prstGeom prst="blockArc">
            <a:avLst>
              <a:gd name="adj1" fmla="val 20374313"/>
              <a:gd name="adj2" fmla="val 0"/>
              <a:gd name="adj3" fmla="val 3917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grpSp>
        <p:nvGrpSpPr>
          <p:cNvPr id="11" name="Group 10"/>
          <p:cNvGrpSpPr/>
          <p:nvPr/>
        </p:nvGrpSpPr>
        <p:grpSpPr>
          <a:xfrm>
            <a:off x="4575810" y="3367405"/>
            <a:ext cx="945515" cy="338455"/>
            <a:chOff x="7206" y="5303"/>
            <a:chExt cx="1489" cy="533"/>
          </a:xfrm>
        </p:grpSpPr>
        <p:sp>
          <p:nvSpPr>
            <p:cNvPr id="7" name="Text Box 6"/>
            <p:cNvSpPr txBox="1"/>
            <p:nvPr/>
          </p:nvSpPr>
          <p:spPr>
            <a:xfrm>
              <a:off x="7206" y="5500"/>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FoV/2</a:t>
              </a:r>
              <a:endParaRPr lang="en-US" altLang="zh-CN" sz="800">
                <a:solidFill>
                  <a:schemeClr val="tx1"/>
                </a:solidFill>
                <a:latin typeface="HYTangMeiRen 45W" panose="00020600040101010101" charset="-122"/>
                <a:ea typeface="HYTangMeiRen 45W" panose="00020600040101010101" charset="-122"/>
                <a:sym typeface="+mn-ea"/>
              </a:endParaRPr>
            </a:p>
          </p:txBody>
        </p:sp>
        <p:sp>
          <p:nvSpPr>
            <p:cNvPr id="8" name="Text Box 7"/>
            <p:cNvSpPr txBox="1"/>
            <p:nvPr/>
          </p:nvSpPr>
          <p:spPr>
            <a:xfrm>
              <a:off x="7921" y="5303"/>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zh-CN" altLang="en-US" sz="800">
                  <a:solidFill>
                    <a:schemeClr val="tx1"/>
                  </a:solidFill>
                  <a:latin typeface="HYTangMeiRen 45W" panose="00020600040101010101" charset="-122"/>
                  <a:ea typeface="HYTangMeiRen 45W" panose="00020600040101010101" charset="-122"/>
                  <a:sym typeface="+mn-ea"/>
                </a:rPr>
                <a:t>高</a:t>
              </a:r>
              <a:r>
                <a:rPr lang="en-US" altLang="zh-CN" sz="800">
                  <a:solidFill>
                    <a:schemeClr val="tx1"/>
                  </a:solidFill>
                  <a:latin typeface="HYTangMeiRen 45W" panose="00020600040101010101" charset="-122"/>
                  <a:ea typeface="HYTangMeiRen 45W" panose="00020600040101010101" charset="-122"/>
                  <a:sym typeface="+mn-ea"/>
                </a:rPr>
                <a:t>/2</a:t>
              </a:r>
              <a:endParaRPr lang="en-US" altLang="zh-CN" sz="800">
                <a:solidFill>
                  <a:schemeClr val="tx1"/>
                </a:solidFill>
                <a:latin typeface="HYTangMeiRen 45W" panose="00020600040101010101" charset="-122"/>
                <a:ea typeface="HYTangMeiRen 45W" panose="00020600040101010101" charset="-122"/>
                <a:sym typeface="+mn-ea"/>
              </a:endParaRPr>
            </a:p>
          </p:txBody>
        </p:sp>
      </p:grpSp>
      <p:grpSp>
        <p:nvGrpSpPr>
          <p:cNvPr id="14" name="Group 13"/>
          <p:cNvGrpSpPr/>
          <p:nvPr/>
        </p:nvGrpSpPr>
        <p:grpSpPr>
          <a:xfrm>
            <a:off x="3241675" y="3159125"/>
            <a:ext cx="1410335" cy="1094740"/>
            <a:chOff x="5105" y="4975"/>
            <a:chExt cx="2221" cy="1724"/>
          </a:xfrm>
        </p:grpSpPr>
        <p:sp>
          <p:nvSpPr>
            <p:cNvPr id="12" name="Block Arc 11"/>
            <p:cNvSpPr/>
            <p:nvPr/>
          </p:nvSpPr>
          <p:spPr>
            <a:xfrm rot="10800000">
              <a:off x="5602" y="4975"/>
              <a:ext cx="1724" cy="1724"/>
            </a:xfrm>
            <a:prstGeom prst="blockArc">
              <a:avLst>
                <a:gd name="adj1" fmla="val 20374313"/>
                <a:gd name="adj2" fmla="val 1116609"/>
                <a:gd name="adj3" fmla="val 26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13" name="Text Box 12"/>
            <p:cNvSpPr txBox="1"/>
            <p:nvPr/>
          </p:nvSpPr>
          <p:spPr>
            <a:xfrm>
              <a:off x="5105" y="5669"/>
              <a:ext cx="774" cy="337"/>
            </a:xfrm>
            <a:prstGeom prst="rect">
              <a:avLst/>
            </a:prstGeom>
            <a:noFill/>
            <a:extLst>
              <a:ext uri="{909E8E84-426E-40DD-AFC4-6F175D3DCCD1}">
                <a14:hiddenFill xmlns:a14="http://schemas.microsoft.com/office/drawing/2010/main">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14:hiddenFill>
              </a:ext>
            </a:extLst>
          </p:spPr>
          <p:style>
            <a:lnRef idx="0">
              <a:schemeClr val="accent1"/>
            </a:lnRef>
            <a:fillRef idx="3">
              <a:schemeClr val="accent1"/>
            </a:fillRef>
            <a:effectRef idx="3">
              <a:schemeClr val="accent1"/>
            </a:effectRef>
            <a:fontRef idx="minor">
              <a:schemeClr val="lt1"/>
            </a:fontRef>
          </p:style>
          <p:txBody>
            <a:bodyPr wrap="square" rtlCol="0" anchor="t">
              <a:spAutoFit/>
            </a:bodyPr>
            <a:p>
              <a:r>
                <a:rPr lang="en-US" altLang="zh-CN" sz="800">
                  <a:solidFill>
                    <a:schemeClr val="tx1"/>
                  </a:solidFill>
                  <a:latin typeface="HYTangMeiRen 45W" panose="00020600040101010101" charset="-122"/>
                  <a:ea typeface="HYTangMeiRen 45W" panose="00020600040101010101" charset="-122"/>
                  <a:sym typeface="+mn-ea"/>
                </a:rPr>
                <a:t>FoV</a:t>
              </a:r>
              <a:endParaRPr lang="en-US" altLang="zh-CN" sz="800">
                <a:solidFill>
                  <a:schemeClr val="tx1"/>
                </a:solidFill>
                <a:latin typeface="HYTangMeiRen 45W" panose="00020600040101010101" charset="-122"/>
                <a:ea typeface="HYTangMeiRen 45W" panose="00020600040101010101" charset="-122"/>
                <a:sym typeface="+mn-ea"/>
              </a:endParaRPr>
            </a:p>
          </p:txBody>
        </p:sp>
      </p:grp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6738620" y="2895600"/>
              <a:ext cx="4029075" cy="962025"/>
            </p14:xfrm>
          </p:contentPart>
        </mc:Choice>
        <mc:Fallback xmlns="">
          <p:pic>
            <p:nvPicPr>
              <p:cNvPr id="3" name="Ink 2"/>
            </p:nvPicPr>
            <p:blipFill>
              <a:blip r:embed="rId3"/>
            </p:blipFill>
            <p:spPr>
              <a:xfrm>
                <a:off x="6738620" y="2895600"/>
                <a:ext cx="4029075" cy="96202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5" name="Ink 14"/>
              <p14:cNvContentPartPr/>
              <p14:nvPr/>
            </p14:nvContentPartPr>
            <p14:xfrm>
              <a:off x="11015345" y="3147695"/>
              <a:ext cx="224155" cy="285750"/>
            </p14:xfrm>
          </p:contentPart>
        </mc:Choice>
        <mc:Fallback xmlns="">
          <p:pic>
            <p:nvPicPr>
              <p:cNvPr id="15" name="Ink 14"/>
            </p:nvPicPr>
            <p:blipFill>
              <a:blip r:embed="rId5"/>
            </p:blipFill>
            <p:spPr>
              <a:xfrm>
                <a:off x="11015345" y="3147695"/>
                <a:ext cx="224155" cy="285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6" name="Ink 15"/>
              <p14:cNvContentPartPr/>
              <p14:nvPr/>
            </p14:nvContentPartPr>
            <p14:xfrm>
              <a:off x="11301095" y="3195320"/>
              <a:ext cx="262255" cy="228600"/>
            </p14:xfrm>
          </p:contentPart>
        </mc:Choice>
        <mc:Fallback xmlns="">
          <p:pic>
            <p:nvPicPr>
              <p:cNvPr id="16" name="Ink 15"/>
            </p:nvPicPr>
            <p:blipFill>
              <a:blip r:embed="rId7"/>
            </p:blipFill>
            <p:spPr>
              <a:xfrm>
                <a:off x="11301095" y="3195320"/>
                <a:ext cx="262255" cy="2286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7" name="Ink 16"/>
              <p14:cNvContentPartPr/>
              <p14:nvPr/>
            </p14:nvContentPartPr>
            <p14:xfrm>
              <a:off x="11430000" y="3219450"/>
              <a:ext cx="23495" cy="295275"/>
            </p14:xfrm>
          </p:contentPart>
        </mc:Choice>
        <mc:Fallback xmlns="">
          <p:pic>
            <p:nvPicPr>
              <p:cNvPr id="17" name="Ink 16"/>
            </p:nvPicPr>
            <p:blipFill>
              <a:blip r:embed="rId9"/>
            </p:blipFill>
            <p:spPr>
              <a:xfrm>
                <a:off x="11430000" y="3219450"/>
                <a:ext cx="23495" cy="29527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8" name="Ink 17"/>
              <p14:cNvContentPartPr/>
              <p14:nvPr/>
            </p14:nvContentPartPr>
            <p14:xfrm>
              <a:off x="7553325" y="3395345"/>
              <a:ext cx="61595" cy="171450"/>
            </p14:xfrm>
          </p:contentPart>
        </mc:Choice>
        <mc:Fallback xmlns="">
          <p:pic>
            <p:nvPicPr>
              <p:cNvPr id="18" name="Ink 17"/>
            </p:nvPicPr>
            <p:blipFill>
              <a:blip r:embed="rId11"/>
            </p:blipFill>
            <p:spPr>
              <a:xfrm>
                <a:off x="7553325" y="3395345"/>
                <a:ext cx="61595" cy="171450"/>
              </a:xfrm>
              <a:prstGeom prst="rect"/>
            </p:spPr>
          </p:pic>
        </mc:Fallback>
      </mc:AlternateContent>
      <p:sp>
        <p:nvSpPr>
          <p:cNvPr id="20" name="Oval Callout 19"/>
          <p:cNvSpPr/>
          <p:nvPr/>
        </p:nvSpPr>
        <p:spPr>
          <a:xfrm>
            <a:off x="7799705" y="1403369"/>
            <a:ext cx="2062480" cy="1035647"/>
          </a:xfrm>
          <a:prstGeom prst="wedgeEllipseCallout">
            <a:avLst>
              <a:gd name="adj1" fmla="val 25615"/>
              <a:gd name="adj2" fmla="val 8183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同样的底片高度，焦距越长，</a:t>
            </a:r>
            <a:r>
              <a:rPr lang="en-US" altLang="zh-CN" sz="1600">
                <a:latin typeface="HYTangMeiRen 85W" panose="00020600040101010101" charset="-122"/>
                <a:ea typeface="HYTangMeiRen 85W" panose="00020600040101010101" charset="-122"/>
              </a:rPr>
              <a:t>FoV </a:t>
            </a:r>
            <a:r>
              <a:rPr lang="zh-CN" altLang="en-US" sz="1600">
                <a:latin typeface="HYTangMeiRen 85W" panose="00020600040101010101" charset="-122"/>
                <a:ea typeface="HYTangMeiRen 85W" panose="00020600040101010101" charset="-122"/>
              </a:rPr>
              <a:t>越小</a:t>
            </a:r>
            <a:endParaRPr lang="zh-CN" altLang="en-US" sz="16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12" p14:bwMode="auto">
            <p14:nvContentPartPr>
              <p14:cNvPr id="21" name="Ink 20"/>
              <p14:cNvContentPartPr/>
              <p14:nvPr/>
            </p14:nvContentPartPr>
            <p14:xfrm>
              <a:off x="6448425" y="5252720"/>
              <a:ext cx="1156970" cy="948055"/>
            </p14:xfrm>
          </p:contentPart>
        </mc:Choice>
        <mc:Fallback xmlns="">
          <p:pic>
            <p:nvPicPr>
              <p:cNvPr id="21" name="Ink 20"/>
            </p:nvPicPr>
            <p:blipFill>
              <a:blip r:embed="rId13"/>
            </p:blipFill>
            <p:spPr>
              <a:xfrm>
                <a:off x="6448425" y="5252720"/>
                <a:ext cx="1156970" cy="94805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2" name="Ink 21"/>
              <p14:cNvContentPartPr/>
              <p14:nvPr/>
            </p14:nvContentPartPr>
            <p14:xfrm>
              <a:off x="6690995" y="5886450"/>
              <a:ext cx="38100" cy="171450"/>
            </p14:xfrm>
          </p:contentPart>
        </mc:Choice>
        <mc:Fallback xmlns="">
          <p:pic>
            <p:nvPicPr>
              <p:cNvPr id="22" name="Ink 21"/>
            </p:nvPicPr>
            <p:blipFill>
              <a:blip r:embed="rId15"/>
            </p:blipFill>
            <p:spPr>
              <a:xfrm>
                <a:off x="6690995" y="5886450"/>
                <a:ext cx="38100" cy="1714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3" name="Ink 22"/>
              <p14:cNvContentPartPr/>
              <p14:nvPr/>
            </p14:nvContentPartPr>
            <p14:xfrm>
              <a:off x="7715250" y="5671820"/>
              <a:ext cx="290195" cy="271780"/>
            </p14:xfrm>
          </p:contentPart>
        </mc:Choice>
        <mc:Fallback xmlns="">
          <p:pic>
            <p:nvPicPr>
              <p:cNvPr id="23" name="Ink 22"/>
            </p:nvPicPr>
            <p:blipFill>
              <a:blip r:embed="rId17"/>
            </p:blipFill>
            <p:spPr>
              <a:xfrm>
                <a:off x="7715250" y="5671820"/>
                <a:ext cx="290195" cy="27178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4" name="Ink 23"/>
              <p14:cNvContentPartPr/>
              <p14:nvPr/>
            </p14:nvContentPartPr>
            <p14:xfrm>
              <a:off x="8043545" y="5657850"/>
              <a:ext cx="300355" cy="118745"/>
            </p14:xfrm>
          </p:contentPart>
        </mc:Choice>
        <mc:Fallback xmlns="">
          <p:pic>
            <p:nvPicPr>
              <p:cNvPr id="24" name="Ink 23"/>
            </p:nvPicPr>
            <p:blipFill>
              <a:blip r:embed="rId19"/>
            </p:blipFill>
            <p:spPr>
              <a:xfrm>
                <a:off x="8043545" y="5657850"/>
                <a:ext cx="300355" cy="11874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5" name="Ink 24"/>
              <p14:cNvContentPartPr/>
              <p14:nvPr/>
            </p14:nvContentPartPr>
            <p14:xfrm>
              <a:off x="8201025" y="5600700"/>
              <a:ext cx="28575" cy="280670"/>
            </p14:xfrm>
          </p:contentPart>
        </mc:Choice>
        <mc:Fallback xmlns="">
          <p:pic>
            <p:nvPicPr>
              <p:cNvPr id="25" name="Ink 24"/>
            </p:nvPicPr>
            <p:blipFill>
              <a:blip r:embed="rId21"/>
            </p:blipFill>
            <p:spPr>
              <a:xfrm>
                <a:off x="8201025" y="5600700"/>
                <a:ext cx="28575" cy="28067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6" name="Ink 25"/>
              <p14:cNvContentPartPr/>
              <p14:nvPr/>
            </p14:nvContentPartPr>
            <p14:xfrm>
              <a:off x="8934450" y="3785870"/>
              <a:ext cx="133350" cy="5080"/>
            </p14:xfrm>
          </p:contentPart>
        </mc:Choice>
        <mc:Fallback xmlns="">
          <p:pic>
            <p:nvPicPr>
              <p:cNvPr id="26" name="Ink 25"/>
            </p:nvPicPr>
            <p:blipFill>
              <a:blip r:embed="rId23"/>
            </p:blipFill>
            <p:spPr>
              <a:xfrm>
                <a:off x="8934450" y="3785870"/>
                <a:ext cx="133350" cy="508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7" name="Ink 26"/>
              <p14:cNvContentPartPr/>
              <p14:nvPr/>
            </p14:nvContentPartPr>
            <p14:xfrm>
              <a:off x="8900795" y="3795395"/>
              <a:ext cx="9525" cy="233680"/>
            </p14:xfrm>
          </p:contentPart>
        </mc:Choice>
        <mc:Fallback xmlns="">
          <p:pic>
            <p:nvPicPr>
              <p:cNvPr id="27" name="Ink 26"/>
            </p:nvPicPr>
            <p:blipFill>
              <a:blip r:embed="rId25"/>
            </p:blipFill>
            <p:spPr>
              <a:xfrm>
                <a:off x="8900795" y="3795395"/>
                <a:ext cx="9525" cy="23368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8" name="Ink 27"/>
              <p14:cNvContentPartPr/>
              <p14:nvPr/>
            </p14:nvContentPartPr>
            <p14:xfrm>
              <a:off x="8910320" y="3900170"/>
              <a:ext cx="95250" cy="14605"/>
            </p14:xfrm>
          </p:contentPart>
        </mc:Choice>
        <mc:Fallback xmlns="">
          <p:pic>
            <p:nvPicPr>
              <p:cNvPr id="28" name="Ink 27"/>
            </p:nvPicPr>
            <p:blipFill>
              <a:blip r:embed="rId27"/>
            </p:blipFill>
            <p:spPr>
              <a:xfrm>
                <a:off x="8910320" y="3900170"/>
                <a:ext cx="95250" cy="14605"/>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9" name="Ink 28"/>
              <p14:cNvContentPartPr/>
              <p14:nvPr/>
            </p14:nvContentPartPr>
            <p14:xfrm>
              <a:off x="6924675" y="6243320"/>
              <a:ext cx="114300" cy="360"/>
            </p14:xfrm>
          </p:contentPart>
        </mc:Choice>
        <mc:Fallback xmlns="">
          <p:pic>
            <p:nvPicPr>
              <p:cNvPr id="29" name="Ink 28"/>
            </p:nvPicPr>
            <p:blipFill>
              <a:blip r:embed="rId29"/>
            </p:blipFill>
            <p:spPr>
              <a:xfrm>
                <a:off x="6924675" y="6243320"/>
                <a:ext cx="114300" cy="3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0" name="Ink 29"/>
              <p14:cNvContentPartPr/>
              <p14:nvPr/>
            </p14:nvContentPartPr>
            <p14:xfrm>
              <a:off x="6919595" y="6252845"/>
              <a:ext cx="19050" cy="147955"/>
            </p14:xfrm>
          </p:contentPart>
        </mc:Choice>
        <mc:Fallback xmlns="">
          <p:pic>
            <p:nvPicPr>
              <p:cNvPr id="30" name="Ink 29"/>
            </p:nvPicPr>
            <p:blipFill>
              <a:blip r:embed="rId31"/>
            </p:blipFill>
            <p:spPr>
              <a:xfrm>
                <a:off x="6919595" y="6252845"/>
                <a:ext cx="19050" cy="147955"/>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1" name="Ink 30"/>
              <p14:cNvContentPartPr/>
              <p14:nvPr/>
            </p14:nvContentPartPr>
            <p14:xfrm>
              <a:off x="6919595" y="6305550"/>
              <a:ext cx="100330" cy="19050"/>
            </p14:xfrm>
          </p:contentPart>
        </mc:Choice>
        <mc:Fallback xmlns="">
          <p:pic>
            <p:nvPicPr>
              <p:cNvPr id="31" name="Ink 30"/>
            </p:nvPicPr>
            <p:blipFill>
              <a:blip r:embed="rId33"/>
            </p:blipFill>
            <p:spPr>
              <a:xfrm>
                <a:off x="6919595" y="6305550"/>
                <a:ext cx="100330" cy="1905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32" name="Ink 31"/>
              <p14:cNvContentPartPr/>
              <p14:nvPr/>
            </p14:nvContentPartPr>
            <p14:xfrm>
              <a:off x="7115175" y="6257925"/>
              <a:ext cx="13970" cy="52070"/>
            </p14:xfrm>
          </p:contentPart>
        </mc:Choice>
        <mc:Fallback xmlns="">
          <p:pic>
            <p:nvPicPr>
              <p:cNvPr id="32" name="Ink 31"/>
            </p:nvPicPr>
            <p:blipFill>
              <a:blip r:embed="rId35"/>
            </p:blipFill>
            <p:spPr>
              <a:xfrm>
                <a:off x="7115175" y="6257925"/>
                <a:ext cx="13970" cy="5207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3" name="Ink 32"/>
              <p14:cNvContentPartPr/>
              <p14:nvPr/>
            </p14:nvContentPartPr>
            <p14:xfrm>
              <a:off x="7115175" y="6305550"/>
              <a:ext cx="13970" cy="360"/>
            </p14:xfrm>
          </p:contentPart>
        </mc:Choice>
        <mc:Fallback xmlns="">
          <p:pic>
            <p:nvPicPr>
              <p:cNvPr id="33" name="Ink 32"/>
            </p:nvPicPr>
            <p:blipFill>
              <a:blip r:embed="rId37"/>
            </p:blipFill>
            <p:spPr>
              <a:xfrm>
                <a:off x="7115175" y="6305550"/>
                <a:ext cx="13970" cy="3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4" name="Ink 33"/>
              <p14:cNvContentPartPr/>
              <p14:nvPr/>
            </p14:nvContentPartPr>
            <p14:xfrm>
              <a:off x="7138670" y="6257925"/>
              <a:ext cx="19050" cy="9525"/>
            </p14:xfrm>
          </p:contentPart>
        </mc:Choice>
        <mc:Fallback xmlns="">
          <p:pic>
            <p:nvPicPr>
              <p:cNvPr id="34" name="Ink 33"/>
            </p:nvPicPr>
            <p:blipFill>
              <a:blip r:embed="rId39"/>
            </p:blipFill>
            <p:spPr>
              <a:xfrm>
                <a:off x="7138670" y="6257925"/>
                <a:ext cx="19050" cy="952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5" name="Ink 34"/>
              <p14:cNvContentPartPr/>
              <p14:nvPr/>
            </p14:nvContentPartPr>
            <p14:xfrm>
              <a:off x="7119620" y="6357620"/>
              <a:ext cx="9525" cy="360"/>
            </p14:xfrm>
          </p:contentPart>
        </mc:Choice>
        <mc:Fallback xmlns="">
          <p:pic>
            <p:nvPicPr>
              <p:cNvPr id="35" name="Ink 34"/>
            </p:nvPicPr>
            <p:blipFill>
              <a:blip r:embed="rId41"/>
            </p:blipFill>
            <p:spPr>
              <a:xfrm>
                <a:off x="7119620" y="6357620"/>
                <a:ext cx="9525" cy="3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6" name="Ink 35"/>
              <p14:cNvContentPartPr/>
              <p14:nvPr/>
            </p14:nvContentPartPr>
            <p14:xfrm>
              <a:off x="7129145" y="6309995"/>
              <a:ext cx="57150" cy="43180"/>
            </p14:xfrm>
          </p:contentPart>
        </mc:Choice>
        <mc:Fallback xmlns="">
          <p:pic>
            <p:nvPicPr>
              <p:cNvPr id="36" name="Ink 35"/>
            </p:nvPicPr>
            <p:blipFill>
              <a:blip r:embed="rId43"/>
            </p:blipFill>
            <p:spPr>
              <a:xfrm>
                <a:off x="7129145" y="6309995"/>
                <a:ext cx="57150" cy="4318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7" name="Ink 36"/>
              <p14:cNvContentPartPr/>
              <p14:nvPr/>
            </p14:nvContentPartPr>
            <p14:xfrm>
              <a:off x="7176770" y="6267450"/>
              <a:ext cx="360" cy="156845"/>
            </p14:xfrm>
          </p:contentPart>
        </mc:Choice>
        <mc:Fallback xmlns="">
          <p:pic>
            <p:nvPicPr>
              <p:cNvPr id="37" name="Ink 36"/>
            </p:nvPicPr>
            <p:blipFill>
              <a:blip r:embed="rId45"/>
            </p:blipFill>
            <p:spPr>
              <a:xfrm>
                <a:off x="7176770" y="6267450"/>
                <a:ext cx="360" cy="156845"/>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8" name="Ink 37"/>
              <p14:cNvContentPartPr/>
              <p14:nvPr/>
            </p14:nvContentPartPr>
            <p14:xfrm>
              <a:off x="7195820" y="6357620"/>
              <a:ext cx="43180" cy="28575"/>
            </p14:xfrm>
          </p:contentPart>
        </mc:Choice>
        <mc:Fallback xmlns="">
          <p:pic>
            <p:nvPicPr>
              <p:cNvPr id="38" name="Ink 37"/>
            </p:nvPicPr>
            <p:blipFill>
              <a:blip r:embed="rId47"/>
            </p:blipFill>
            <p:spPr>
              <a:xfrm>
                <a:off x="7195820" y="6357620"/>
                <a:ext cx="43180" cy="2857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Ink 38"/>
              <p14:cNvContentPartPr/>
              <p14:nvPr/>
            </p14:nvContentPartPr>
            <p14:xfrm>
              <a:off x="7243445" y="6257925"/>
              <a:ext cx="52705" cy="4445"/>
            </p14:xfrm>
          </p:contentPart>
        </mc:Choice>
        <mc:Fallback xmlns="">
          <p:pic>
            <p:nvPicPr>
              <p:cNvPr id="39" name="Ink 38"/>
            </p:nvPicPr>
            <p:blipFill>
              <a:blip r:embed="rId49"/>
            </p:blipFill>
            <p:spPr>
              <a:xfrm>
                <a:off x="7243445" y="6257925"/>
                <a:ext cx="52705" cy="4445"/>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Ink 39"/>
              <p14:cNvContentPartPr/>
              <p14:nvPr/>
            </p14:nvContentPartPr>
            <p14:xfrm>
              <a:off x="7262495" y="6276975"/>
              <a:ext cx="62230" cy="66675"/>
            </p14:xfrm>
          </p:contentPart>
        </mc:Choice>
        <mc:Fallback xmlns="">
          <p:pic>
            <p:nvPicPr>
              <p:cNvPr id="40" name="Ink 39"/>
            </p:nvPicPr>
            <p:blipFill>
              <a:blip r:embed="rId51"/>
            </p:blipFill>
            <p:spPr>
              <a:xfrm>
                <a:off x="7262495" y="6276975"/>
                <a:ext cx="62230" cy="6667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41" name="Ink 40"/>
              <p14:cNvContentPartPr/>
              <p14:nvPr/>
            </p14:nvContentPartPr>
            <p14:xfrm>
              <a:off x="7281545" y="6343650"/>
              <a:ext cx="14605" cy="33020"/>
            </p14:xfrm>
          </p:contentPart>
        </mc:Choice>
        <mc:Fallback xmlns="">
          <p:pic>
            <p:nvPicPr>
              <p:cNvPr id="41" name="Ink 40"/>
            </p:nvPicPr>
            <p:blipFill>
              <a:blip r:embed="rId53"/>
            </p:blipFill>
            <p:spPr>
              <a:xfrm>
                <a:off x="7281545" y="6343650"/>
                <a:ext cx="14605" cy="330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2" name="Ink 41"/>
              <p14:cNvContentPartPr/>
              <p14:nvPr/>
            </p14:nvContentPartPr>
            <p14:xfrm>
              <a:off x="7305675" y="6367145"/>
              <a:ext cx="38100" cy="33655"/>
            </p14:xfrm>
          </p:contentPart>
        </mc:Choice>
        <mc:Fallback xmlns="">
          <p:pic>
            <p:nvPicPr>
              <p:cNvPr id="42" name="Ink 41"/>
            </p:nvPicPr>
            <p:blipFill>
              <a:blip r:embed="rId55"/>
            </p:blipFill>
            <p:spPr>
              <a:xfrm>
                <a:off x="7305675" y="6367145"/>
                <a:ext cx="38100" cy="3365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3" name="Ink 42"/>
              <p14:cNvContentPartPr/>
              <p14:nvPr/>
            </p14:nvContentPartPr>
            <p14:xfrm>
              <a:off x="7291070" y="6400800"/>
              <a:ext cx="76200" cy="360"/>
            </p14:xfrm>
          </p:contentPart>
        </mc:Choice>
        <mc:Fallback xmlns="">
          <p:pic>
            <p:nvPicPr>
              <p:cNvPr id="43" name="Ink 42"/>
            </p:nvPicPr>
            <p:blipFill>
              <a:blip r:embed="rId57"/>
            </p:blipFill>
            <p:spPr>
              <a:xfrm>
                <a:off x="7291070" y="6400800"/>
                <a:ext cx="76200" cy="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4" name="Ink 43"/>
              <p14:cNvContentPartPr/>
              <p14:nvPr/>
            </p14:nvContentPartPr>
            <p14:xfrm>
              <a:off x="9129395" y="3881120"/>
              <a:ext cx="147955" cy="19050"/>
            </p14:xfrm>
          </p:contentPart>
        </mc:Choice>
        <mc:Fallback xmlns="">
          <p:pic>
            <p:nvPicPr>
              <p:cNvPr id="44" name="Ink 43"/>
            </p:nvPicPr>
            <p:blipFill>
              <a:blip r:embed="rId59"/>
            </p:blipFill>
            <p:spPr>
              <a:xfrm>
                <a:off x="9129395" y="3881120"/>
                <a:ext cx="147955" cy="1905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5" name="Ink 44"/>
              <p14:cNvContentPartPr/>
              <p14:nvPr/>
            </p14:nvContentPartPr>
            <p14:xfrm>
              <a:off x="9205595" y="3785870"/>
              <a:ext cx="62230" cy="104775"/>
            </p14:xfrm>
          </p:contentPart>
        </mc:Choice>
        <mc:Fallback xmlns="">
          <p:pic>
            <p:nvPicPr>
              <p:cNvPr id="45" name="Ink 44"/>
            </p:nvPicPr>
            <p:blipFill>
              <a:blip r:embed="rId61"/>
            </p:blipFill>
            <p:spPr>
              <a:xfrm>
                <a:off x="9205595" y="3785870"/>
                <a:ext cx="62230" cy="10477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6" name="Ink 45"/>
              <p14:cNvContentPartPr/>
              <p14:nvPr/>
            </p14:nvContentPartPr>
            <p14:xfrm>
              <a:off x="9177020" y="3785870"/>
              <a:ext cx="76200" cy="243205"/>
            </p14:xfrm>
          </p:contentPart>
        </mc:Choice>
        <mc:Fallback xmlns="">
          <p:pic>
            <p:nvPicPr>
              <p:cNvPr id="46" name="Ink 45"/>
            </p:nvPicPr>
            <p:blipFill>
              <a:blip r:embed="rId63"/>
            </p:blipFill>
            <p:spPr>
              <a:xfrm>
                <a:off x="9177020" y="3785870"/>
                <a:ext cx="76200" cy="243205"/>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7" name="Ink 46"/>
              <p14:cNvContentPartPr/>
              <p14:nvPr/>
            </p14:nvContentPartPr>
            <p14:xfrm>
              <a:off x="9191625" y="3909695"/>
              <a:ext cx="285750" cy="147955"/>
            </p14:xfrm>
          </p:contentPart>
        </mc:Choice>
        <mc:Fallback xmlns="">
          <p:pic>
            <p:nvPicPr>
              <p:cNvPr id="47" name="Ink 46"/>
            </p:nvPicPr>
            <p:blipFill>
              <a:blip r:embed="rId65"/>
            </p:blipFill>
            <p:spPr>
              <a:xfrm>
                <a:off x="9191625" y="3909695"/>
                <a:ext cx="285750" cy="14795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8" name="Ink 47"/>
              <p14:cNvContentPartPr/>
              <p14:nvPr/>
            </p14:nvContentPartPr>
            <p14:xfrm>
              <a:off x="6877050" y="5857875"/>
              <a:ext cx="142875" cy="33020"/>
            </p14:xfrm>
          </p:contentPart>
        </mc:Choice>
        <mc:Fallback xmlns="">
          <p:pic>
            <p:nvPicPr>
              <p:cNvPr id="48" name="Ink 47"/>
            </p:nvPicPr>
            <p:blipFill>
              <a:blip r:embed="rId67"/>
            </p:blipFill>
            <p:spPr>
              <a:xfrm>
                <a:off x="6877050" y="5857875"/>
                <a:ext cx="142875" cy="3302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9" name="Ink 48"/>
              <p14:cNvContentPartPr/>
              <p14:nvPr/>
            </p14:nvContentPartPr>
            <p14:xfrm>
              <a:off x="6910070" y="5781675"/>
              <a:ext cx="47625" cy="152400"/>
            </p14:xfrm>
          </p:contentPart>
        </mc:Choice>
        <mc:Fallback xmlns="">
          <p:pic>
            <p:nvPicPr>
              <p:cNvPr id="49" name="Ink 48"/>
            </p:nvPicPr>
            <p:blipFill>
              <a:blip r:embed="rId69"/>
            </p:blipFill>
            <p:spPr>
              <a:xfrm>
                <a:off x="6910070" y="5781675"/>
                <a:ext cx="47625" cy="1524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50" name="Ink 49"/>
              <p14:cNvContentPartPr/>
              <p14:nvPr/>
            </p14:nvContentPartPr>
            <p14:xfrm>
              <a:off x="6943725" y="5852795"/>
              <a:ext cx="118745" cy="109855"/>
            </p14:xfrm>
          </p:contentPart>
        </mc:Choice>
        <mc:Fallback xmlns="">
          <p:pic>
            <p:nvPicPr>
              <p:cNvPr id="50" name="Ink 49"/>
            </p:nvPicPr>
            <p:blipFill>
              <a:blip r:embed="rId71"/>
            </p:blipFill>
            <p:spPr>
              <a:xfrm>
                <a:off x="6943725" y="5852795"/>
                <a:ext cx="118745" cy="10985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51" name="Ink 50"/>
              <p14:cNvContentPartPr/>
              <p14:nvPr/>
            </p14:nvContentPartPr>
            <p14:xfrm>
              <a:off x="7848600" y="3390900"/>
              <a:ext cx="95250" cy="185420"/>
            </p14:xfrm>
          </p:contentPart>
        </mc:Choice>
        <mc:Fallback xmlns="">
          <p:pic>
            <p:nvPicPr>
              <p:cNvPr id="51" name="Ink 50"/>
            </p:nvPicPr>
            <p:blipFill>
              <a:blip r:embed="rId73"/>
            </p:blipFill>
            <p:spPr>
              <a:xfrm>
                <a:off x="7848600" y="3390900"/>
                <a:ext cx="95250" cy="1854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2" name="Ink 51"/>
              <p14:cNvContentPartPr/>
              <p14:nvPr/>
            </p14:nvContentPartPr>
            <p14:xfrm>
              <a:off x="7839075" y="3448050"/>
              <a:ext cx="33020" cy="61595"/>
            </p14:xfrm>
          </p:contentPart>
        </mc:Choice>
        <mc:Fallback xmlns="">
          <p:pic>
            <p:nvPicPr>
              <p:cNvPr id="52" name="Ink 51"/>
            </p:nvPicPr>
            <p:blipFill>
              <a:blip r:embed="rId75"/>
            </p:blipFill>
            <p:spPr>
              <a:xfrm>
                <a:off x="7839075" y="3448050"/>
                <a:ext cx="33020" cy="61595"/>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3" name="Ink 52"/>
              <p14:cNvContentPartPr/>
              <p14:nvPr/>
            </p14:nvContentPartPr>
            <p14:xfrm>
              <a:off x="7972425" y="3452495"/>
              <a:ext cx="90170" cy="104775"/>
            </p14:xfrm>
          </p:contentPart>
        </mc:Choice>
        <mc:Fallback xmlns="">
          <p:pic>
            <p:nvPicPr>
              <p:cNvPr id="53" name="Ink 52"/>
            </p:nvPicPr>
            <p:blipFill>
              <a:blip r:embed="rId77"/>
            </p:blipFill>
            <p:spPr>
              <a:xfrm>
                <a:off x="7972425" y="3452495"/>
                <a:ext cx="90170" cy="104775"/>
              </a:xfrm>
              <a:prstGeom prst="rect"/>
            </p:spPr>
          </p:pic>
        </mc:Fallback>
      </mc:AlternateContent>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strVal val="#ppt_w*0.70"/>
                                          </p:val>
                                        </p:tav>
                                        <p:tav tm="100000">
                                          <p:val>
                                            <p:strVal val="#ppt_w"/>
                                          </p:val>
                                        </p:tav>
                                      </p:tavLst>
                                    </p:anim>
                                    <p:anim calcmode="lin" valueType="num">
                                      <p:cBhvr>
                                        <p:cTn id="8" dur="1000" fill="hold"/>
                                        <p:tgtEl>
                                          <p:spTgt spid="20"/>
                                        </p:tgtEl>
                                        <p:attrNameLst>
                                          <p:attrName>ppt_h</p:attrName>
                                        </p:attrNameLst>
                                      </p:cBhvr>
                                      <p:tavLst>
                                        <p:tav tm="0">
                                          <p:val>
                                            <p:strVal val="#ppt_h"/>
                                          </p:val>
                                        </p:tav>
                                        <p:tav tm="100000">
                                          <p:val>
                                            <p:strVal val="#ppt_h"/>
                                          </p:val>
                                        </p:tav>
                                      </p:tavLst>
                                    </p:anim>
                                    <p:animEffect transition="in" filter="fade">
                                      <p:cBhvr>
                                        <p:cTn id="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长焦距</a:t>
            </a:r>
            <a:r>
              <a:rPr lang="en-US" altLang="zh-CN"/>
              <a:t> vs </a:t>
            </a:r>
            <a:r>
              <a:rPr lang="zh-CN" altLang="en-US"/>
              <a:t>短焦距：小</a:t>
            </a:r>
            <a:r>
              <a:rPr lang="en-US" altLang="zh-CN"/>
              <a:t> FoV vs </a:t>
            </a:r>
            <a:r>
              <a:rPr lang="zh-CN" altLang="en-US"/>
              <a:t>大</a:t>
            </a:r>
            <a:r>
              <a:rPr lang="en-US" altLang="zh-CN"/>
              <a:t> FoV</a:t>
            </a:r>
            <a:endParaRPr lang="en-US" altLang="zh-CN"/>
          </a:p>
        </p:txBody>
      </p:sp>
      <p:pic>
        <p:nvPicPr>
          <p:cNvPr id="7" name="Content Placeholder 6"/>
          <p:cNvPicPr>
            <a:picLocks noChangeAspect="1"/>
          </p:cNvPicPr>
          <p:nvPr>
            <p:ph sz="half" idx="1"/>
          </p:nvPr>
        </p:nvPicPr>
        <p:blipFill>
          <a:blip r:embed="rId1"/>
          <a:stretch>
            <a:fillRect/>
          </a:stretch>
        </p:blipFill>
        <p:spPr>
          <a:xfrm>
            <a:off x="200660" y="2364105"/>
            <a:ext cx="5506720" cy="3446780"/>
          </a:xfrm>
          <a:prstGeom prst="rect">
            <a:avLst/>
          </a:prstGeom>
        </p:spPr>
      </p:pic>
      <p:sp>
        <p:nvSpPr>
          <p:cNvPr id="8" name="Text Box 7"/>
          <p:cNvSpPr txBox="1"/>
          <p:nvPr/>
        </p:nvSpPr>
        <p:spPr>
          <a:xfrm>
            <a:off x="1935480" y="1826895"/>
            <a:ext cx="2037080" cy="368300"/>
          </a:xfrm>
          <a:prstGeom prst="rect">
            <a:avLst/>
          </a:prstGeom>
          <a:noFill/>
        </p:spPr>
        <p:txBody>
          <a:bodyPr wrap="none" rtlCol="0" anchor="t">
            <a:spAutoFit/>
          </a:bodyPr>
          <a:p>
            <a:r>
              <a:rPr lang="zh-CN" altLang="en-US">
                <a:sym typeface="+mn-ea"/>
              </a:rPr>
              <a:t>长焦距（小</a:t>
            </a:r>
            <a:r>
              <a:rPr lang="en-US" altLang="zh-CN">
                <a:sym typeface="+mn-ea"/>
              </a:rPr>
              <a:t> FoV</a:t>
            </a:r>
            <a:r>
              <a:rPr lang="zh-CN" altLang="en-US">
                <a:sym typeface="+mn-ea"/>
              </a:rPr>
              <a:t>）</a:t>
            </a:r>
            <a:endParaRPr lang="zh-CN" altLang="en-US">
              <a:sym typeface="+mn-ea"/>
            </a:endParaRPr>
          </a:p>
        </p:txBody>
      </p:sp>
      <p:pic>
        <p:nvPicPr>
          <p:cNvPr id="11" name="Content Placeholder 10"/>
          <p:cNvPicPr>
            <a:picLocks noChangeAspect="1"/>
          </p:cNvPicPr>
          <p:nvPr>
            <p:ph sz="half" idx="2"/>
          </p:nvPr>
        </p:nvPicPr>
        <p:blipFill>
          <a:blip r:embed="rId2"/>
          <a:stretch>
            <a:fillRect/>
          </a:stretch>
        </p:blipFill>
        <p:spPr>
          <a:xfrm>
            <a:off x="6044565" y="2352675"/>
            <a:ext cx="6147435" cy="3458210"/>
          </a:xfrm>
          <a:prstGeom prst="rect">
            <a:avLst/>
          </a:prstGeom>
        </p:spPr>
      </p:pic>
      <p:sp>
        <p:nvSpPr>
          <p:cNvPr id="12" name="Text Box 11"/>
          <p:cNvSpPr txBox="1"/>
          <p:nvPr/>
        </p:nvSpPr>
        <p:spPr>
          <a:xfrm>
            <a:off x="8099425" y="1826895"/>
            <a:ext cx="2037080" cy="368300"/>
          </a:xfrm>
          <a:prstGeom prst="rect">
            <a:avLst/>
          </a:prstGeom>
          <a:noFill/>
        </p:spPr>
        <p:txBody>
          <a:bodyPr wrap="none" rtlCol="0" anchor="t">
            <a:spAutoFit/>
          </a:bodyPr>
          <a:p>
            <a:r>
              <a:rPr lang="zh-CN" altLang="en-US">
                <a:sym typeface="+mn-ea"/>
              </a:rPr>
              <a:t>短焦距（大</a:t>
            </a:r>
            <a:r>
              <a:rPr lang="en-US" altLang="zh-CN">
                <a:sym typeface="+mn-ea"/>
              </a:rPr>
              <a:t> FoV</a:t>
            </a:r>
            <a:r>
              <a:rPr lang="zh-CN" altLang="en-US">
                <a:sym typeface="+mn-ea"/>
              </a:rPr>
              <a:t>）</a:t>
            </a:r>
            <a:endParaRPr lang="zh-CN" altLang="en-US">
              <a:sym typeface="+mn-ea"/>
            </a:endParaRPr>
          </a:p>
        </p:txBody>
      </p:sp>
      <p:sp>
        <p:nvSpPr>
          <p:cNvPr id="9" name="Oval Callout 8"/>
          <p:cNvSpPr/>
          <p:nvPr/>
        </p:nvSpPr>
        <p:spPr>
          <a:xfrm>
            <a:off x="4124960" y="5291260"/>
            <a:ext cx="4806950" cy="1566300"/>
          </a:xfrm>
          <a:prstGeom prst="wedgeEllipseCallout">
            <a:avLst>
              <a:gd name="adj1" fmla="val 44993"/>
              <a:gd name="adj2" fmla="val -4944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真正的透视投影中是不会让原本平直的线变成弯曲的线的，这是因为猫眼采用了广角投影，为了追求大视角而压缩了周围的景物</a:t>
            </a:r>
            <a:endParaRPr lang="zh-CN">
              <a:latin typeface="HYTangMeiRen 85W" panose="00020600040101010101" charset="-122"/>
              <a:ea typeface="HYTangMeiRen 85W" panose="00020600040101010101" charset="-122"/>
            </a:endParaRPr>
          </a:p>
        </p:txBody>
      </p:sp>
      <p:sp>
        <p:nvSpPr>
          <p:cNvPr id="3" name="Oval Callout 2"/>
          <p:cNvSpPr/>
          <p:nvPr/>
        </p:nvSpPr>
        <p:spPr>
          <a:xfrm>
            <a:off x="-136525" y="5189885"/>
            <a:ext cx="4536440" cy="1576010"/>
          </a:xfrm>
          <a:prstGeom prst="wedgeEllipseCallout">
            <a:avLst>
              <a:gd name="adj1" fmla="val 9714"/>
              <a:gd name="adj2" fmla="val -7057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这其实是一个很远处的人，而人一旦离得远就会变小，而月亮不会，月亮足够远，他的视直径总是</a:t>
            </a:r>
            <a:r>
              <a:rPr lang="en-US" altLang="zh-CN">
                <a:latin typeface="HYTangMeiRen 85W" panose="00020600040101010101" charset="-122"/>
                <a:ea typeface="HYTangMeiRen 85W" panose="00020600040101010101" charset="-122"/>
              </a:rPr>
              <a:t> 0.25 </a:t>
            </a:r>
            <a:r>
              <a:rPr lang="zh-CN" altLang="en-US">
                <a:latin typeface="HYTangMeiRen 85W" panose="00020600040101010101" charset="-122"/>
                <a:ea typeface="HYTangMeiRen 85W" panose="00020600040101010101" charset="-122"/>
              </a:rPr>
              <a:t>度，不随距离而变</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变焦应用经典案例：希区柯克变焦</a:t>
            </a:r>
            <a:endParaRPr lang="zh-CN" altLang="en-US"/>
          </a:p>
        </p:txBody>
      </p:sp>
      <p:sp>
        <p:nvSpPr>
          <p:cNvPr id="3" name="Content Placeholder 2"/>
          <p:cNvSpPr>
            <a:spLocks noGrp="1"/>
          </p:cNvSpPr>
          <p:nvPr>
            <p:ph sz="half" idx="1"/>
          </p:nvPr>
        </p:nvSpPr>
        <p:spPr>
          <a:xfrm>
            <a:off x="647700" y="1825625"/>
            <a:ext cx="5110480" cy="4351655"/>
          </a:xfrm>
        </p:spPr>
        <p:txBody>
          <a:bodyPr/>
          <a:p>
            <a:r>
              <a:rPr lang="zh-CN" altLang="en-US"/>
              <a:t>缩小焦距，这会增大</a:t>
            </a:r>
            <a:r>
              <a:rPr lang="en-US" altLang="zh-CN"/>
              <a:t> FoV</a:t>
            </a:r>
            <a:r>
              <a:rPr lang="zh-CN" altLang="en-US"/>
              <a:t>，让拍摄目标看起来变得更小。</a:t>
            </a:r>
            <a:endParaRPr lang="zh-CN" altLang="en-US"/>
          </a:p>
          <a:p>
            <a:r>
              <a:rPr lang="zh-CN" altLang="en-US"/>
              <a:t>同时缩小离要拍摄目标的距离，这会</a:t>
            </a:r>
            <a:r>
              <a:rPr lang="zh-CN" altLang="en-US">
                <a:sym typeface="+mn-ea"/>
              </a:rPr>
              <a:t>让拍摄目标看起来变得更大。</a:t>
            </a:r>
            <a:endParaRPr lang="zh-CN" altLang="en-US">
              <a:sym typeface="+mn-ea"/>
            </a:endParaRPr>
          </a:p>
          <a:p>
            <a:r>
              <a:rPr lang="zh-CN" altLang="en-US"/>
              <a:t>如果距离和焦距缩小的速度相等，就会相互抵消，让拍摄目标视大小不变的情况下，让周围景物的透视强度发生快速变化，产生悬疑，惊悚，或是强调拍摄目标的效果。</a:t>
            </a:r>
            <a:endParaRPr lang="zh-CN" altLang="en-US"/>
          </a:p>
        </p:txBody>
      </p:sp>
      <p:pic>
        <p:nvPicPr>
          <p:cNvPr id="8" name="Content Placeholder 7" descr="xiqukekegif"/>
          <p:cNvPicPr>
            <a:picLocks noChangeAspect="1"/>
          </p:cNvPicPr>
          <p:nvPr>
            <p:ph sz="half" idx="2"/>
          </p:nvPr>
        </p:nvPicPr>
        <p:blipFill>
          <a:blip r:embed="rId1"/>
          <a:stretch>
            <a:fillRect/>
          </a:stretch>
        </p:blipFill>
        <p:spPr>
          <a:xfrm>
            <a:off x="5758180" y="2527300"/>
            <a:ext cx="6433820" cy="2849880"/>
          </a:xfrm>
          <a:prstGeom prst="rect">
            <a:avLst/>
          </a:prstGeom>
        </p:spPr>
      </p:pic>
      <p:sp>
        <p:nvSpPr>
          <p:cNvPr id="9" name="Text Box 8"/>
          <p:cNvSpPr txBox="1"/>
          <p:nvPr/>
        </p:nvSpPr>
        <p:spPr>
          <a:xfrm>
            <a:off x="7119620" y="6489700"/>
            <a:ext cx="5072380" cy="368300"/>
          </a:xfrm>
          <a:prstGeom prst="rect">
            <a:avLst/>
          </a:prstGeom>
          <a:noFill/>
        </p:spPr>
        <p:txBody>
          <a:bodyPr wrap="none" rtlCol="0" anchor="t">
            <a:spAutoFit/>
          </a:bodyPr>
          <a:p>
            <a:pPr algn="l"/>
            <a:r>
              <a:rPr lang="en-US">
                <a:solidFill>
                  <a:schemeClr val="tx2"/>
                </a:solidFill>
              </a:rPr>
              <a:t>https://www.sohu.com/a/250900888_100071805</a:t>
            </a:r>
            <a:endParaRPr lang="en-US">
              <a:solidFill>
                <a:schemeClr val="tx2"/>
              </a:solidFill>
            </a:endParaRPr>
          </a:p>
        </p:txBody>
      </p:sp>
      <p:sp>
        <p:nvSpPr>
          <p:cNvPr id="4" name="Oval Callout 3"/>
          <p:cNvSpPr/>
          <p:nvPr/>
        </p:nvSpPr>
        <p:spPr>
          <a:xfrm>
            <a:off x="7319645" y="1137673"/>
            <a:ext cx="4302125" cy="1174610"/>
          </a:xfrm>
          <a:prstGeom prst="wedgeEllipseCallout">
            <a:avLst>
              <a:gd name="adj1" fmla="val -20007"/>
              <a:gd name="adj2" fmla="val 9280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公式：</a:t>
            </a:r>
            <a:endParaRPr lang="zh-CN">
              <a:latin typeface="HYTangMeiRen 85W" panose="00020600040101010101" charset="-122"/>
              <a:ea typeface="HYTangMeiRen 85W" panose="00020600040101010101" charset="-122"/>
            </a:endParaRPr>
          </a:p>
          <a:p>
            <a:pPr algn="ctr"/>
            <a:r>
              <a:rPr lang="zh-CN">
                <a:latin typeface="HYTangMeiRen 85W" panose="00020600040101010101" charset="-122"/>
                <a:ea typeface="HYTangMeiRen 85W" panose="00020600040101010101" charset="-122"/>
              </a:rPr>
              <a:t>到强调目标的</a:t>
            </a:r>
            <a:r>
              <a:rPr lang="zh-CN" altLang="en-US">
                <a:latin typeface="HYTangMeiRen 85W" panose="00020600040101010101" charset="-122"/>
                <a:ea typeface="HYTangMeiRen 85W" panose="00020600040101010101" charset="-122"/>
              </a:rPr>
              <a:t>距离</a:t>
            </a:r>
            <a:r>
              <a:rPr lang="en-US" altLang="zh-CN">
                <a:latin typeface="HYTangMeiRen 85W" panose="00020600040101010101" charset="-122"/>
                <a:ea typeface="HYTangMeiRen 85W" panose="00020600040101010101" charset="-122"/>
              </a:rPr>
              <a:t> = k * </a:t>
            </a:r>
            <a:r>
              <a:rPr lang="zh-CN" altLang="en-US">
                <a:latin typeface="HYTangMeiRen 85W" panose="00020600040101010101" charset="-122"/>
                <a:ea typeface="HYTangMeiRen 85W" panose="00020600040101010101" charset="-122"/>
              </a:rPr>
              <a:t>焦距</a:t>
            </a:r>
            <a:endParaRPr lang="zh-CN" altLang="en-US">
              <a:latin typeface="HYTangMeiRen 85W" panose="00020600040101010101" charset="-122"/>
              <a:ea typeface="HYTangMeiRen 85W" panose="00020600040101010101" charset="-122"/>
            </a:endParaRPr>
          </a:p>
          <a:p>
            <a:pPr algn="ctr"/>
            <a:r>
              <a:rPr lang="zh-CN" altLang="en-US">
                <a:latin typeface="HYTangMeiRen 85W" panose="00020600040101010101" charset="-122"/>
                <a:ea typeface="HYTangMeiRen 85W" panose="00020600040101010101" charset="-122"/>
              </a:rPr>
              <a:t>其中</a:t>
            </a:r>
            <a:r>
              <a:rPr lang="en-US" altLang="zh-CN">
                <a:latin typeface="HYTangMeiRen 85W" panose="00020600040101010101" charset="-122"/>
                <a:ea typeface="HYTangMeiRen 85W" panose="00020600040101010101" charset="-122"/>
              </a:rPr>
              <a:t> k </a:t>
            </a:r>
            <a:r>
              <a:rPr lang="zh-CN" altLang="en-US">
                <a:latin typeface="HYTangMeiRen 85W" panose="00020600040101010101" charset="-122"/>
                <a:ea typeface="HYTangMeiRen 85W" panose="00020600040101010101" charset="-122"/>
              </a:rPr>
              <a:t>是固定常数</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905"/>
            <a:ext cx="6859270" cy="6859270"/>
          </a:xfrm>
          <a:prstGeom prst="rect">
            <a:avLst/>
          </a:prstGeom>
        </p:spPr>
      </p:pic>
      <p:pic>
        <p:nvPicPr>
          <p:cNvPr id="2" name="Picture 1"/>
          <p:cNvPicPr>
            <a:picLocks noChangeAspect="1"/>
          </p:cNvPicPr>
          <p:nvPr/>
        </p:nvPicPr>
        <p:blipFill>
          <a:blip r:embed="rId2"/>
          <a:stretch>
            <a:fillRect/>
          </a:stretch>
        </p:blipFill>
        <p:spPr>
          <a:xfrm>
            <a:off x="5332095" y="-1905"/>
            <a:ext cx="6859905" cy="6859905"/>
          </a:xfrm>
          <a:prstGeom prst="rect">
            <a:avLst/>
          </a:prstGeom>
        </p:spPr>
      </p:pic>
      <p:sp>
        <p:nvSpPr>
          <p:cNvPr id="9" name="Text Box 8"/>
          <p:cNvSpPr txBox="1"/>
          <p:nvPr/>
        </p:nvSpPr>
        <p:spPr>
          <a:xfrm>
            <a:off x="1356360" y="3028315"/>
            <a:ext cx="9479280" cy="798830"/>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第五章：</a:t>
            </a:r>
            <a:r>
              <a:rPr lang="zh-CN" sz="4600">
                <a:solidFill>
                  <a:schemeClr val="accent1">
                    <a:lumMod val="75000"/>
                  </a:schemeClr>
                </a:solidFill>
                <a:latin typeface="HYShenGongJ" panose="02010600000101010101" charset="-122"/>
                <a:ea typeface="HYShenGongJ" panose="02010600000101010101" charset="-122"/>
              </a:rPr>
              <a:t>矩阵</a:t>
            </a:r>
            <a:r>
              <a:rPr lang="zh-CN" sz="4000">
                <a:latin typeface="HYXuanSong 75S" panose="00020600040101010101" charset="-122"/>
                <a:ea typeface="HYXuanSong 75S" panose="00020600040101010101" charset="-122"/>
              </a:rPr>
              <a:t>与</a:t>
            </a:r>
            <a:r>
              <a:rPr lang="zh-CN" sz="4000">
                <a:solidFill>
                  <a:srgbClr val="DFB3EF"/>
                </a:solidFill>
                <a:latin typeface="HYTangMeiRen 85W" panose="00020600040101010101" charset="-122"/>
                <a:ea typeface="HYTangMeiRen 85W" panose="00020600040101010101" charset="-122"/>
              </a:rPr>
              <a:t>法线</a:t>
            </a:r>
            <a:r>
              <a:rPr lang="zh-CN" sz="4000">
                <a:latin typeface="HYXuanSong 75S" panose="00020600040101010101" charset="-122"/>
                <a:ea typeface="HYXuanSong 75S" panose="00020600040101010101" charset="-122"/>
              </a:rPr>
              <a:t>在固定管线中的使用</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Perspective Divide - </a:t>
            </a:r>
            <a:r>
              <a:rPr lang="zh-CN" altLang="en-US"/>
              <a:t>除以</a:t>
            </a:r>
            <a:r>
              <a:rPr lang="en-US" altLang="zh-CN"/>
              <a:t> w </a:t>
            </a:r>
            <a:r>
              <a:rPr lang="zh-CN" altLang="en-US"/>
              <a:t>的实现</a:t>
            </a:r>
            <a:endParaRPr lang="zh-CN" altLang="en-US"/>
          </a:p>
        </p:txBody>
      </p:sp>
      <p:pic>
        <p:nvPicPr>
          <p:cNvPr id="4" name="Content Placeholder 3"/>
          <p:cNvPicPr>
            <a:picLocks noChangeAspect="1"/>
          </p:cNvPicPr>
          <p:nvPr>
            <p:ph idx="1"/>
          </p:nvPr>
        </p:nvPicPr>
        <p:blipFill>
          <a:blip r:embed="rId1"/>
          <a:stretch>
            <a:fillRect/>
          </a:stretch>
        </p:blipFill>
        <p:spPr>
          <a:xfrm>
            <a:off x="414655" y="3383280"/>
            <a:ext cx="11362690" cy="125095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我们去绘制函数里计算出所需的矩阵：</a:t>
            </a:r>
            <a:endParaRPr lang="zh-CN" altLang="en-US"/>
          </a:p>
        </p:txBody>
      </p:sp>
      <p:pic>
        <p:nvPicPr>
          <p:cNvPr id="6" name="Picture 5"/>
          <p:cNvPicPr>
            <a:picLocks noChangeAspect="1"/>
          </p:cNvPicPr>
          <p:nvPr/>
        </p:nvPicPr>
        <p:blipFill>
          <a:blip r:embed="rId1"/>
          <a:stretch>
            <a:fillRect/>
          </a:stretch>
        </p:blipFill>
        <p:spPr>
          <a:xfrm>
            <a:off x="248285" y="2759075"/>
            <a:ext cx="11694795" cy="26066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sz="half" idx="1"/>
          </p:nvPr>
        </p:nvPicPr>
        <p:blipFill>
          <a:blip r:embed="rId1"/>
          <a:stretch>
            <a:fillRect/>
          </a:stretch>
        </p:blipFill>
        <p:spPr>
          <a:xfrm>
            <a:off x="0" y="2406015"/>
            <a:ext cx="6239510" cy="3190240"/>
          </a:xfrm>
          <a:prstGeom prst="rect">
            <a:avLst/>
          </a:prstGeom>
        </p:spPr>
      </p:pic>
      <p:sp>
        <p:nvSpPr>
          <p:cNvPr id="5" name="Title 4"/>
          <p:cNvSpPr>
            <a:spLocks noGrp="1"/>
          </p:cNvSpPr>
          <p:nvPr>
            <p:ph type="title"/>
          </p:nvPr>
        </p:nvSpPr>
        <p:spPr/>
        <p:txBody>
          <a:bodyPr/>
          <a:p>
            <a:r>
              <a:rPr lang="zh-CN" altLang="en-US">
                <a:sym typeface="+mn-ea"/>
              </a:rPr>
              <a:t>使用了这一优化后，绘图函数相应也要做出更改</a:t>
            </a:r>
            <a:endParaRPr lang="zh-CN" altLang="en-US"/>
          </a:p>
        </p:txBody>
      </p:sp>
      <p:pic>
        <p:nvPicPr>
          <p:cNvPr id="8" name="Content Placeholder 7"/>
          <p:cNvPicPr>
            <a:picLocks noChangeAspect="1"/>
          </p:cNvPicPr>
          <p:nvPr>
            <p:ph sz="half" idx="2"/>
          </p:nvPr>
        </p:nvPicPr>
        <p:blipFill>
          <a:blip r:embed="rId2"/>
          <a:stretch>
            <a:fillRect/>
          </a:stretch>
        </p:blipFill>
        <p:spPr>
          <a:xfrm>
            <a:off x="6493510" y="1825625"/>
            <a:ext cx="4156710" cy="4351655"/>
          </a:xfrm>
          <a:prstGeom prst="rect">
            <a:avLst/>
          </a:prstGeom>
        </p:spPr>
      </p:pic>
      <p:sp>
        <p:nvSpPr>
          <p:cNvPr id="11" name="Oval Callout 10"/>
          <p:cNvSpPr/>
          <p:nvPr/>
        </p:nvSpPr>
        <p:spPr>
          <a:xfrm>
            <a:off x="2084705" y="4769022"/>
            <a:ext cx="5219700" cy="2088806"/>
          </a:xfrm>
          <a:prstGeom prst="wedgeEllipseCallout">
            <a:avLst>
              <a:gd name="adj1" fmla="val -19927"/>
              <a:gd name="adj2" fmla="val -6371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如果要新增一个点，只需要修改刚刚的动态数组即可，不必修改我们的绘图函数，实现了</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代码和数据的</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sym typeface="+mn-ea"/>
              </a:rPr>
              <a:t>解</a:t>
            </a:r>
            <a:r>
              <a:rPr lang="zh-CN"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rPr>
              <a:t>耦</a:t>
            </a:r>
            <a:endParaRPr lang="zh-CN" altLang="en-US" sz="2400">
              <a:solidFill>
                <a:schemeClr val="bg1"/>
              </a:solidFill>
              <a:effectLst>
                <a:outerShdw blurRad="38100" dist="38100" dir="2700000" algn="tl">
                  <a:srgbClr val="000000">
                    <a:alpha val="43137"/>
                  </a:srgbClr>
                </a:outerShdw>
              </a:effectLst>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8536940" y="2587998"/>
            <a:ext cx="3655060" cy="1087644"/>
          </a:xfrm>
          <a:prstGeom prst="wedgeEllipseCallout">
            <a:avLst>
              <a:gd name="adj1" fmla="val 4847"/>
              <a:gd name="adj2" fmla="val 85626"/>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顶点数据和渲染逻辑分离，好页！</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32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在提交顶点时进行矩阵乘法</a:t>
            </a:r>
            <a:endParaRPr lang="en-US" altLang="zh-CN"/>
          </a:p>
        </p:txBody>
      </p:sp>
      <p:sp>
        <p:nvSpPr>
          <p:cNvPr id="3" name="Content Placeholder 2"/>
          <p:cNvSpPr>
            <a:spLocks noGrp="1"/>
          </p:cNvSpPr>
          <p:nvPr>
            <p:ph idx="1"/>
          </p:nvPr>
        </p:nvSpPr>
        <p:spPr/>
        <p:txBody>
          <a:bodyPr/>
          <a:p>
            <a:r>
              <a:rPr lang="zh-CN" altLang="en-US"/>
              <a:t>然后应用在三角形的三个顶点坐标上：</a:t>
            </a:r>
            <a:endParaRPr lang="zh-CN" altLang="en-US"/>
          </a:p>
        </p:txBody>
      </p:sp>
      <p:pic>
        <p:nvPicPr>
          <p:cNvPr id="4" name="Picture 3"/>
          <p:cNvPicPr>
            <a:picLocks noChangeAspect="1"/>
          </p:cNvPicPr>
          <p:nvPr/>
        </p:nvPicPr>
        <p:blipFill>
          <a:blip r:embed="rId1"/>
          <a:stretch>
            <a:fillRect/>
          </a:stretch>
        </p:blipFill>
        <p:spPr>
          <a:xfrm>
            <a:off x="215900" y="3503295"/>
            <a:ext cx="11759565" cy="995680"/>
          </a:xfrm>
          <a:prstGeom prst="rect">
            <a:avLst/>
          </a:prstGeom>
        </p:spPr>
      </p:pic>
      <p:sp>
        <p:nvSpPr>
          <p:cNvPr id="12" name="Oval Callout 11"/>
          <p:cNvSpPr/>
          <p:nvPr/>
        </p:nvSpPr>
        <p:spPr>
          <a:xfrm>
            <a:off x="8792210" y="4932455"/>
            <a:ext cx="3072765" cy="1057091"/>
          </a:xfrm>
          <a:prstGeom prst="wedgeEllipseCallout">
            <a:avLst>
              <a:gd name="adj1" fmla="val 10301"/>
              <a:gd name="adj2" fmla="val -838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请回顾上一期</a:t>
            </a:r>
            <a:endParaRPr lang="zh-CN" sz="2400">
              <a:latin typeface="HYTangMeiRen 85W" panose="00020600040101010101" charset="-122"/>
              <a:ea typeface="HYTangMeiRen 85W" panose="00020600040101010101" charset="-122"/>
            </a:endParaRPr>
          </a:p>
          <a:p>
            <a:pPr algn="ctr"/>
            <a:r>
              <a:rPr lang="en-US" altLang="zh-CN" sz="2400">
                <a:latin typeface="HYTangMeiRen 85W" panose="00020600040101010101" charset="-122"/>
                <a:ea typeface="HYTangMeiRen 85W" panose="00020600040101010101" charset="-122"/>
              </a:rPr>
              <a:t>BV1ej411U7SW</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4" name="Content Placeholder 3"/>
          <p:cNvPicPr>
            <a:picLocks noChangeAspect="1"/>
          </p:cNvPicPr>
          <p:nvPr>
            <p:ph idx="1"/>
          </p:nvPr>
        </p:nvPicPr>
        <p:blipFill>
          <a:blip r:embed="rId1"/>
          <a:stretch>
            <a:fillRect/>
          </a:stretch>
        </p:blipFill>
        <p:spPr>
          <a:xfrm>
            <a:off x="2285365" y="925195"/>
            <a:ext cx="7385050" cy="5742305"/>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t>升级我们的数据结构</a:t>
            </a:r>
            <a:r>
              <a:rPr lang="en-US" altLang="zh-CN"/>
              <a:t> - </a:t>
            </a:r>
            <a:r>
              <a:rPr lang="zh-CN" altLang="en-US"/>
              <a:t>支持法线和纹理坐标（暂时只用到法线）</a:t>
            </a:r>
            <a:endParaRPr lang="zh-CN" altLang="en-US"/>
          </a:p>
        </p:txBody>
      </p:sp>
      <p:pic>
        <p:nvPicPr>
          <p:cNvPr id="7" name="Content Placeholder 6"/>
          <p:cNvPicPr>
            <a:picLocks noChangeAspect="1"/>
          </p:cNvPicPr>
          <p:nvPr>
            <p:ph sz="half" idx="2"/>
          </p:nvPr>
        </p:nvPicPr>
        <p:blipFill>
          <a:blip r:embed="rId1"/>
          <a:stretch>
            <a:fillRect/>
          </a:stretch>
        </p:blipFill>
        <p:spPr>
          <a:xfrm>
            <a:off x="2871470" y="4043045"/>
            <a:ext cx="6432550" cy="1747520"/>
          </a:xfrm>
          <a:prstGeom prst="rect">
            <a:avLst/>
          </a:prstGeom>
        </p:spPr>
      </p:pic>
      <p:pic>
        <p:nvPicPr>
          <p:cNvPr id="8" name="Content Placeholder 7"/>
          <p:cNvPicPr>
            <a:picLocks noChangeAspect="1"/>
          </p:cNvPicPr>
          <p:nvPr>
            <p:ph sz="half" idx="1"/>
          </p:nvPr>
        </p:nvPicPr>
        <p:blipFill>
          <a:blip r:embed="rId2"/>
          <a:stretch>
            <a:fillRect/>
          </a:stretch>
        </p:blipFill>
        <p:spPr>
          <a:xfrm>
            <a:off x="3184525" y="2405380"/>
            <a:ext cx="5805805" cy="81661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a:t>
            </a:r>
            <a:r>
              <a:rPr lang="en-US" altLang="zh-CN"/>
              <a:t> OBJ </a:t>
            </a:r>
            <a:r>
              <a:rPr lang="zh-CN" altLang="en-US"/>
              <a:t>时不仅读取顶点坐标（</a:t>
            </a:r>
            <a:r>
              <a:rPr lang="en-US" altLang="zh-CN"/>
              <a:t>v</a:t>
            </a:r>
            <a:r>
              <a:rPr lang="zh-CN" altLang="en-US"/>
              <a:t>）也读取法线矢量（</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1"/>
          <a:stretch>
            <a:fillRect/>
          </a:stretch>
        </p:blipFill>
        <p:spPr>
          <a:xfrm>
            <a:off x="3263900" y="1825625"/>
            <a:ext cx="5282565" cy="4351655"/>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a:t>
            </a:r>
            <a:r>
              <a:rPr lang="en-US" altLang="zh-CN"/>
              <a:t> OBJ </a:t>
            </a:r>
            <a:r>
              <a:rPr lang="zh-CN" altLang="en-US"/>
              <a:t>格式中的顶点法线与纹理坐标</a:t>
            </a:r>
            <a:endParaRPr lang="zh-CN" altLang="en-US"/>
          </a:p>
        </p:txBody>
      </p:sp>
      <p:sp>
        <p:nvSpPr>
          <p:cNvPr id="6" name="Content Placeholder 5"/>
          <p:cNvSpPr/>
          <p:nvPr>
            <p:ph sz="half" idx="1"/>
          </p:nvPr>
        </p:nvSpPr>
        <p:spPr>
          <a:xfrm>
            <a:off x="647700" y="1825625"/>
            <a:ext cx="8462010" cy="4351655"/>
          </a:xfrm>
        </p:spPr>
        <p:txBody>
          <a:bodyPr/>
          <a:p>
            <a:r>
              <a:rPr lang="en-US" altLang="zh-CN"/>
              <a:t>f 1/1/1 5/5/1 7/9/1 3/3/1</a:t>
            </a:r>
            <a:endParaRPr lang="en-US" altLang="zh-CN"/>
          </a:p>
          <a:p>
            <a:r>
              <a:rPr lang="zh-CN" altLang="en-US"/>
              <a:t>这是一个四边形面，四个角落分别对应一组以斜杠分割的三个数字。</a:t>
            </a:r>
            <a:endParaRPr lang="zh-CN" altLang="en-US"/>
          </a:p>
          <a:p>
            <a:r>
              <a:rPr lang="zh-CN" altLang="en-US"/>
              <a:t>每一组内的三个整数，分别代表在</a:t>
            </a:r>
            <a:r>
              <a:rPr lang="en-US" altLang="zh-CN"/>
              <a:t> </a:t>
            </a:r>
            <a:r>
              <a:rPr lang="en-US" altLang="zh-CN">
                <a:solidFill>
                  <a:schemeClr val="accent6">
                    <a:lumMod val="75000"/>
                  </a:schemeClr>
                </a:solidFill>
              </a:rPr>
              <a:t>v</a:t>
            </a:r>
            <a:r>
              <a:rPr lang="zh-CN" altLang="en-US"/>
              <a:t>、</a:t>
            </a:r>
            <a:r>
              <a:rPr lang="en-US" altLang="zh-CN">
                <a:solidFill>
                  <a:schemeClr val="accent2">
                    <a:lumMod val="50000"/>
                  </a:schemeClr>
                </a:solidFill>
              </a:rPr>
              <a:t>vt</a:t>
            </a:r>
            <a:r>
              <a:rPr lang="zh-CN" altLang="en-US"/>
              <a:t>、</a:t>
            </a:r>
            <a:r>
              <a:rPr lang="en-US" altLang="zh-CN">
                <a:solidFill>
                  <a:srgbClr val="7030A0"/>
                </a:solidFill>
              </a:rPr>
              <a:t>vn</a:t>
            </a:r>
            <a:r>
              <a:rPr lang="en-US" altLang="zh-CN"/>
              <a:t> </a:t>
            </a:r>
            <a:r>
              <a:rPr lang="zh-CN" altLang="en-US"/>
              <a:t>数组中的编号。</a:t>
            </a:r>
            <a:endParaRPr lang="zh-CN" altLang="en-US"/>
          </a:p>
          <a:p>
            <a:r>
              <a:rPr lang="zh-CN" altLang="en-US"/>
              <a:t>以这个面的第三个角落</a:t>
            </a:r>
            <a:r>
              <a:rPr lang="en-US" altLang="zh-CN"/>
              <a:t> 7/9/1 </a:t>
            </a:r>
            <a:r>
              <a:rPr lang="zh-CN" altLang="en-US"/>
              <a:t>为例：</a:t>
            </a:r>
            <a:endParaRPr lang="en-US" altLang="zh-CN"/>
          </a:p>
          <a:p>
            <a:r>
              <a:rPr lang="en-US" altLang="zh-CN"/>
              <a:t>7 </a:t>
            </a:r>
            <a:r>
              <a:rPr lang="zh-CN" altLang="en-US"/>
              <a:t>意味着</a:t>
            </a:r>
            <a:r>
              <a:rPr lang="zh-CN" altLang="en-US">
                <a:solidFill>
                  <a:schemeClr val="accent6">
                    <a:lumMod val="75000"/>
                  </a:schemeClr>
                </a:solidFill>
              </a:rPr>
              <a:t>顶点坐标</a:t>
            </a:r>
            <a:r>
              <a:rPr lang="zh-CN" altLang="en-US"/>
              <a:t>采用</a:t>
            </a:r>
            <a:r>
              <a:rPr lang="zh-CN" altLang="en-US">
                <a:sym typeface="+mn-ea"/>
              </a:rPr>
              <a:t>上面</a:t>
            </a:r>
            <a:r>
              <a:rPr lang="en-US" altLang="zh-CN">
                <a:sym typeface="+mn-ea"/>
              </a:rPr>
              <a:t> v </a:t>
            </a:r>
            <a:r>
              <a:rPr lang="zh-CN" altLang="en-US">
                <a:sym typeface="+mn-ea"/>
              </a:rPr>
              <a:t>数组中的</a:t>
            </a:r>
            <a:r>
              <a:rPr lang="zh-CN" altLang="en-US"/>
              <a:t>第</a:t>
            </a:r>
            <a:r>
              <a:rPr lang="en-US" altLang="zh-CN"/>
              <a:t> 7 </a:t>
            </a:r>
            <a:r>
              <a:rPr lang="zh-CN" altLang="en-US"/>
              <a:t>个的值：</a:t>
            </a:r>
            <a:r>
              <a:rPr lang="en-US" altLang="zh-CN"/>
              <a:t>-1.0  1.0  1.0</a:t>
            </a:r>
            <a:endParaRPr lang="en-US" altLang="zh-CN"/>
          </a:p>
          <a:p>
            <a:r>
              <a:rPr lang="en-US" altLang="zh-CN">
                <a:sym typeface="+mn-ea"/>
              </a:rPr>
              <a:t>9 </a:t>
            </a:r>
            <a:r>
              <a:rPr lang="zh-CN" altLang="en-US">
                <a:sym typeface="+mn-ea"/>
              </a:rPr>
              <a:t>意味着</a:t>
            </a:r>
            <a:r>
              <a:rPr lang="zh-CN" altLang="en-US">
                <a:solidFill>
                  <a:schemeClr val="accent2">
                    <a:lumMod val="50000"/>
                  </a:schemeClr>
                </a:solidFill>
                <a:sym typeface="+mn-ea"/>
              </a:rPr>
              <a:t>纹理坐标</a:t>
            </a:r>
            <a:r>
              <a:rPr lang="zh-CN" altLang="en-US">
                <a:sym typeface="+mn-ea"/>
              </a:rPr>
              <a:t>采用上面</a:t>
            </a:r>
            <a:r>
              <a:rPr lang="en-US" altLang="zh-CN">
                <a:sym typeface="+mn-ea"/>
              </a:rPr>
              <a:t> vt </a:t>
            </a:r>
            <a:r>
              <a:rPr lang="zh-CN" altLang="en-US">
                <a:sym typeface="+mn-ea"/>
              </a:rPr>
              <a:t>数组中的第</a:t>
            </a:r>
            <a:r>
              <a:rPr lang="en-US" altLang="zh-CN">
                <a:sym typeface="+mn-ea"/>
              </a:rPr>
              <a:t> 9 </a:t>
            </a:r>
            <a:r>
              <a:rPr lang="zh-CN" altLang="en-US">
                <a:sym typeface="+mn-ea"/>
              </a:rPr>
              <a:t>个的值：</a:t>
            </a:r>
            <a:r>
              <a:rPr lang="en-US" altLang="zh-CN">
                <a:sym typeface="+mn-ea"/>
              </a:rPr>
              <a:t>0.875 0.75</a:t>
            </a:r>
            <a:endParaRPr lang="en-US" altLang="zh-CN"/>
          </a:p>
          <a:p>
            <a:r>
              <a:rPr lang="en-US" altLang="zh-CN"/>
              <a:t>1 </a:t>
            </a:r>
            <a:r>
              <a:rPr lang="zh-CN" altLang="en-US"/>
              <a:t>意味着</a:t>
            </a:r>
            <a:r>
              <a:rPr lang="zh-CN" altLang="en-US">
                <a:solidFill>
                  <a:srgbClr val="7030A0"/>
                </a:solidFill>
              </a:rPr>
              <a:t>法线矢量</a:t>
            </a:r>
            <a:r>
              <a:rPr lang="zh-CN" altLang="en-US"/>
              <a:t>采用上面</a:t>
            </a:r>
            <a:r>
              <a:rPr lang="en-US" altLang="zh-CN">
                <a:sym typeface="+mn-ea"/>
              </a:rPr>
              <a:t> vn </a:t>
            </a:r>
            <a:r>
              <a:rPr lang="zh-CN" altLang="en-US">
                <a:sym typeface="+mn-ea"/>
              </a:rPr>
              <a:t>数组中的</a:t>
            </a:r>
            <a:r>
              <a:rPr lang="zh-CN" altLang="en-US">
                <a:sym typeface="+mn-ea"/>
              </a:rPr>
              <a:t>第</a:t>
            </a:r>
            <a:r>
              <a:rPr lang="en-US" altLang="zh-CN">
                <a:sym typeface="+mn-ea"/>
              </a:rPr>
              <a:t> 1 </a:t>
            </a:r>
            <a:r>
              <a:rPr lang="zh-CN" altLang="en-US">
                <a:sym typeface="+mn-ea"/>
              </a:rPr>
              <a:t>个的值：</a:t>
            </a:r>
            <a:r>
              <a:rPr lang="en-US" altLang="zh-CN">
                <a:sym typeface="+mn-ea"/>
              </a:rPr>
              <a:t> -0.0 1.0 -0.0</a:t>
            </a:r>
            <a:endParaRPr lang="en-US" altLang="zh-CN">
              <a:sym typeface="+mn-ea"/>
            </a:endParaRPr>
          </a:p>
        </p:txBody>
      </p:sp>
      <p:pic>
        <p:nvPicPr>
          <p:cNvPr id="7" name="Content Placeholder 3"/>
          <p:cNvPicPr>
            <a:picLocks noChangeAspect="1"/>
          </p:cNvPicPr>
          <p:nvPr>
            <p:ph sz="half" idx="2"/>
          </p:nvPr>
        </p:nvPicPr>
        <p:blipFill>
          <a:blip r:embed="rId1"/>
          <a:stretch>
            <a:fillRect/>
          </a:stretch>
        </p:blipFill>
        <p:spPr>
          <a:xfrm>
            <a:off x="9286240" y="-10160"/>
            <a:ext cx="2466340" cy="6868160"/>
          </a:xfrm>
          <a:prstGeom prst="rect">
            <a:avLst/>
          </a:prstGeom>
        </p:spPr>
      </p:pic>
      <mc:AlternateContent xmlns:mc="http://schemas.openxmlformats.org/markup-compatibility/2006" xmlns:p14="http://schemas.microsoft.com/office/powerpoint/2010/main">
        <mc:Choice Requires="p14">
          <p:contentPart r:id="rId2" p14:bwMode="auto">
            <p14:nvContentPartPr>
              <p14:cNvPr id="8" name="Ink 7"/>
              <p14:cNvContentPartPr/>
              <p14:nvPr/>
            </p14:nvContentPartPr>
            <p14:xfrm>
              <a:off x="9043670" y="2090420"/>
              <a:ext cx="180975" cy="19050"/>
            </p14:xfrm>
          </p:contentPart>
        </mc:Choice>
        <mc:Fallback xmlns="">
          <p:pic>
            <p:nvPicPr>
              <p:cNvPr id="8" name="Ink 7"/>
            </p:nvPicPr>
            <p:blipFill>
              <a:blip r:embed="rId3"/>
            </p:blipFill>
            <p:spPr>
              <a:xfrm>
                <a:off x="9043670" y="2090420"/>
                <a:ext cx="180975" cy="190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9157970" y="2042795"/>
              <a:ext cx="85725" cy="147955"/>
            </p14:xfrm>
          </p:contentPart>
        </mc:Choice>
        <mc:Fallback xmlns="">
          <p:pic>
            <p:nvPicPr>
              <p:cNvPr id="9" name="Ink 8"/>
            </p:nvPicPr>
            <p:blipFill>
              <a:blip r:embed="rId5"/>
            </p:blipFill>
            <p:spPr>
              <a:xfrm>
                <a:off x="9157970" y="2042795"/>
                <a:ext cx="85725" cy="14795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0" name="Ink 9"/>
              <p14:cNvContentPartPr/>
              <p14:nvPr/>
            </p14:nvContentPartPr>
            <p14:xfrm>
              <a:off x="9035415" y="4530725"/>
              <a:ext cx="209550" cy="5080"/>
            </p14:xfrm>
          </p:contentPart>
        </mc:Choice>
        <mc:Fallback xmlns="">
          <p:pic>
            <p:nvPicPr>
              <p:cNvPr id="10" name="Ink 9"/>
            </p:nvPicPr>
            <p:blipFill>
              <a:blip r:embed="rId7"/>
            </p:blipFill>
            <p:spPr>
              <a:xfrm>
                <a:off x="9035415" y="4530725"/>
                <a:ext cx="209550" cy="50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1" name="Ink 10"/>
              <p14:cNvContentPartPr/>
              <p14:nvPr/>
            </p14:nvContentPartPr>
            <p14:xfrm>
              <a:off x="9130665" y="4431030"/>
              <a:ext cx="147320" cy="238125"/>
            </p14:xfrm>
          </p:contentPart>
        </mc:Choice>
        <mc:Fallback xmlns="">
          <p:pic>
            <p:nvPicPr>
              <p:cNvPr id="11" name="Ink 10"/>
            </p:nvPicPr>
            <p:blipFill>
              <a:blip r:embed="rId9"/>
            </p:blipFill>
            <p:spPr>
              <a:xfrm>
                <a:off x="9130665" y="4431030"/>
                <a:ext cx="147320" cy="23812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2" name="Ink 11"/>
              <p14:cNvContentPartPr/>
              <p14:nvPr/>
            </p14:nvContentPartPr>
            <p14:xfrm>
              <a:off x="9029700" y="1752600"/>
              <a:ext cx="123825" cy="9525"/>
            </p14:xfrm>
          </p:contentPart>
        </mc:Choice>
        <mc:Fallback xmlns="">
          <p:pic>
            <p:nvPicPr>
              <p:cNvPr id="12" name="Ink 11"/>
            </p:nvPicPr>
            <p:blipFill>
              <a:blip r:embed="rId11"/>
            </p:blipFill>
            <p:spPr>
              <a:xfrm>
                <a:off x="9029700" y="1752600"/>
                <a:ext cx="123825" cy="95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3" name="Ink 12"/>
              <p14:cNvContentPartPr/>
              <p14:nvPr/>
            </p14:nvContentPartPr>
            <p14:xfrm>
              <a:off x="9086850" y="1704975"/>
              <a:ext cx="109220" cy="137795"/>
            </p14:xfrm>
          </p:contentPart>
        </mc:Choice>
        <mc:Fallback xmlns="">
          <p:pic>
            <p:nvPicPr>
              <p:cNvPr id="13" name="Ink 12"/>
            </p:nvPicPr>
            <p:blipFill>
              <a:blip r:embed="rId13"/>
            </p:blipFill>
            <p:spPr>
              <a:xfrm>
                <a:off x="9086850" y="1704975"/>
                <a:ext cx="109220" cy="137795"/>
              </a:xfrm>
              <a:prstGeom prst="rect"/>
            </p:spPr>
          </p:pic>
        </mc:Fallback>
      </mc:AlternateContent>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读取面数据（</a:t>
            </a:r>
            <a:r>
              <a:rPr lang="en-US" altLang="zh-CN"/>
              <a:t>f</a:t>
            </a:r>
            <a:r>
              <a:rPr lang="zh-CN" altLang="en-US"/>
              <a:t>）时，读出一个</a:t>
            </a:r>
            <a:r>
              <a:rPr lang="en-US" altLang="zh-CN"/>
              <a:t> 3x3 </a:t>
            </a:r>
            <a:r>
              <a:rPr lang="zh-CN" altLang="en-US"/>
              <a:t>的</a:t>
            </a:r>
            <a:r>
              <a:rPr lang="en-US" altLang="zh-CN"/>
              <a:t> unsigned int </a:t>
            </a:r>
            <a:r>
              <a:rPr lang="zh-CN" altLang="en-US"/>
              <a:t>矩阵</a:t>
            </a:r>
            <a:endParaRPr lang="zh-CN" altLang="en-US"/>
          </a:p>
        </p:txBody>
      </p:sp>
      <p:pic>
        <p:nvPicPr>
          <p:cNvPr id="5" name="Content Placeholder 4"/>
          <p:cNvPicPr>
            <a:picLocks noChangeAspect="1"/>
          </p:cNvPicPr>
          <p:nvPr>
            <p:ph idx="1"/>
          </p:nvPr>
        </p:nvPicPr>
        <p:blipFill>
          <a:blip r:embed="rId1"/>
          <a:stretch>
            <a:fillRect/>
          </a:stretch>
        </p:blipFill>
        <p:spPr>
          <a:xfrm>
            <a:off x="1499235" y="1825625"/>
            <a:ext cx="8811260" cy="435165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三个顶点的位置、法线、纹理，分别按</a:t>
            </a:r>
            <a:r>
              <a:rPr lang="en-US" altLang="zh-CN"/>
              <a:t> 3x3 </a:t>
            </a:r>
            <a:r>
              <a:rPr lang="zh-CN" altLang="en-US"/>
              <a:t>矩阵中指定的索引</a:t>
            </a:r>
            <a:r>
              <a:rPr lang="zh-CN"/>
              <a:t>读取数组</a:t>
            </a:r>
            <a:endParaRPr lang="zh-CN"/>
          </a:p>
        </p:txBody>
      </p:sp>
      <p:pic>
        <p:nvPicPr>
          <p:cNvPr id="4" name="Content Placeholder 3"/>
          <p:cNvPicPr>
            <a:picLocks noChangeAspect="1"/>
          </p:cNvPicPr>
          <p:nvPr>
            <p:ph idx="1"/>
          </p:nvPr>
        </p:nvPicPr>
        <p:blipFill>
          <a:blip r:embed="rId1"/>
          <a:stretch>
            <a:fillRect/>
          </a:stretch>
        </p:blipFill>
        <p:spPr>
          <a:xfrm>
            <a:off x="1686560" y="1637030"/>
            <a:ext cx="8437245" cy="472821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每个三角形加上法线（</a:t>
            </a:r>
            <a:r>
              <a:rPr lang="en-US" altLang="zh-CN"/>
              <a:t>glNormal3fv</a:t>
            </a:r>
            <a:r>
              <a:rPr lang="zh-CN" altLang="en-US"/>
              <a:t>）和纹理坐标（</a:t>
            </a:r>
            <a:r>
              <a:rPr lang="en-US" altLang="zh-CN"/>
              <a:t>glTexCoord2fv</a:t>
            </a:r>
            <a:r>
              <a:rPr lang="zh-CN" altLang="en-US"/>
              <a:t>）数据</a:t>
            </a:r>
            <a:endParaRPr lang="zh-CN" altLang="en-US"/>
          </a:p>
        </p:txBody>
      </p:sp>
      <p:pic>
        <p:nvPicPr>
          <p:cNvPr id="5" name="Content Placeholder 4"/>
          <p:cNvPicPr>
            <a:picLocks noChangeAspect="1"/>
          </p:cNvPicPr>
          <p:nvPr>
            <p:ph idx="1"/>
          </p:nvPr>
        </p:nvPicPr>
        <p:blipFill>
          <a:blip r:embed="rId1"/>
          <a:stretch>
            <a:fillRect/>
          </a:stretch>
        </p:blipFill>
        <p:spPr>
          <a:xfrm>
            <a:off x="19050" y="1407160"/>
            <a:ext cx="12154535" cy="2843530"/>
          </a:xfrm>
          <a:prstGeom prst="rect">
            <a:avLst/>
          </a:prstGeom>
        </p:spPr>
      </p:pic>
      <p:graphicFrame>
        <p:nvGraphicFramePr>
          <p:cNvPr id="3" name="Table 2"/>
          <p:cNvGraphicFramePr/>
          <p:nvPr/>
        </p:nvGraphicFramePr>
        <p:xfrm>
          <a:off x="742315" y="4628515"/>
          <a:ext cx="11229975" cy="1567180"/>
        </p:xfrm>
        <a:graphic>
          <a:graphicData uri="http://schemas.openxmlformats.org/drawingml/2006/table">
            <a:tbl>
              <a:tblPr firstRow="1" bandRow="1">
                <a:tableStyleId>{5C22544A-7EE6-4342-B048-85BDC9FD1C3A}</a:tableStyleId>
              </a:tblPr>
              <a:tblGrid>
                <a:gridCol w="1604645"/>
                <a:gridCol w="1456055"/>
                <a:gridCol w="2142490"/>
                <a:gridCol w="6026785"/>
              </a:tblGrid>
              <a:tr h="391795">
                <a:tc>
                  <a:txBody>
                    <a:bodyPr/>
                    <a:p>
                      <a:pPr>
                        <a:buNone/>
                      </a:pPr>
                      <a:r>
                        <a:rPr lang="zh-CN" altLang="en-US"/>
                        <a:t>含义</a:t>
                      </a:r>
                      <a:endParaRPr lang="zh-CN" altLang="en-US"/>
                    </a:p>
                  </a:txBody>
                  <a:tcPr/>
                </a:tc>
                <a:tc>
                  <a:txBody>
                    <a:bodyPr/>
                    <a:p>
                      <a:pPr>
                        <a:buNone/>
                      </a:pPr>
                      <a:r>
                        <a:rPr lang="en-US" sz="1800">
                          <a:sym typeface="+mn-ea"/>
                        </a:rPr>
                        <a:t>OBJ </a:t>
                      </a:r>
                      <a:r>
                        <a:rPr lang="zh-CN" altLang="en-US" sz="1800">
                          <a:sym typeface="+mn-ea"/>
                        </a:rPr>
                        <a:t>格式中</a:t>
                      </a:r>
                      <a:endParaRPr lang="en-US"/>
                    </a:p>
                  </a:txBody>
                  <a:tcPr/>
                </a:tc>
                <a:tc>
                  <a:txBody>
                    <a:bodyPr/>
                    <a:p>
                      <a:pPr>
                        <a:buNone/>
                      </a:pPr>
                      <a:r>
                        <a:rPr lang="en-US" altLang="zh-CN"/>
                        <a:t>OpenGL </a:t>
                      </a:r>
                      <a:r>
                        <a:rPr lang="zh-CN" altLang="en-US"/>
                        <a:t>相应函数</a:t>
                      </a:r>
                      <a:endParaRPr lang="zh-CN" altLang="en-US"/>
                    </a:p>
                  </a:txBody>
                  <a:tcPr/>
                </a:tc>
                <a:tc>
                  <a:txBody>
                    <a:bodyPr/>
                    <a:p>
                      <a:pPr>
                        <a:buNone/>
                      </a:pPr>
                      <a:r>
                        <a:rPr lang="zh-CN" altLang="en-US"/>
                        <a:t>注意点</a:t>
                      </a:r>
                      <a:endParaRPr lang="zh-CN" altLang="en-US"/>
                    </a:p>
                  </a:txBody>
                  <a:tcPr/>
                </a:tc>
              </a:tr>
              <a:tr h="391795">
                <a:tc>
                  <a:txBody>
                    <a:bodyPr/>
                    <a:p>
                      <a:pPr>
                        <a:buNone/>
                      </a:pPr>
                      <a:r>
                        <a:rPr lang="zh-CN" altLang="en-US"/>
                        <a:t>顶点位置坐标</a:t>
                      </a:r>
                      <a:endParaRPr lang="zh-CN" altLang="en-US"/>
                    </a:p>
                  </a:txBody>
                  <a:tcPr/>
                </a:tc>
                <a:tc>
                  <a:txBody>
                    <a:bodyPr/>
                    <a:p>
                      <a:pPr>
                        <a:buNone/>
                      </a:pPr>
                      <a:r>
                        <a:rPr lang="en-US"/>
                        <a:t>v</a:t>
                      </a:r>
                      <a:endParaRPr lang="en-US"/>
                    </a:p>
                  </a:txBody>
                  <a:tcPr/>
                </a:tc>
                <a:tc>
                  <a:txBody>
                    <a:bodyPr/>
                    <a:p>
                      <a:pPr>
                        <a:buNone/>
                      </a:pPr>
                      <a:r>
                        <a:rPr lang="en-US"/>
                        <a:t>glVertex3f(v)</a:t>
                      </a:r>
                      <a:endParaRPr lang="en-US"/>
                    </a:p>
                  </a:txBody>
                  <a:tcPr/>
                </a:tc>
                <a:tc>
                  <a:txBody>
                    <a:bodyPr/>
                    <a:p>
                      <a:pPr>
                        <a:buNone/>
                      </a:pPr>
                      <a:r>
                        <a:rPr lang="zh-CN" altLang="en-US" sz="1800">
                          <a:sym typeface="+mn-ea"/>
                        </a:rPr>
                        <a:t>三角形的每个顶点都要指定一次，调用三次</a:t>
                      </a:r>
                      <a:endParaRPr lang="en-US"/>
                    </a:p>
                  </a:txBody>
                  <a:tcPr/>
                </a:tc>
              </a:tr>
              <a:tr h="391795">
                <a:tc>
                  <a:txBody>
                    <a:bodyPr/>
                    <a:p>
                      <a:pPr>
                        <a:buNone/>
                      </a:pPr>
                      <a:r>
                        <a:rPr lang="zh-CN" altLang="en-US"/>
                        <a:t>顶点纹理坐标</a:t>
                      </a:r>
                      <a:endParaRPr lang="zh-CN" altLang="en-US"/>
                    </a:p>
                  </a:txBody>
                  <a:tcPr/>
                </a:tc>
                <a:tc>
                  <a:txBody>
                    <a:bodyPr/>
                    <a:p>
                      <a:pPr>
                        <a:buNone/>
                      </a:pPr>
                      <a:r>
                        <a:rPr lang="en-US"/>
                        <a:t>vt</a:t>
                      </a:r>
                      <a:endParaRPr lang="en-US"/>
                    </a:p>
                  </a:txBody>
                  <a:tcPr/>
                </a:tc>
                <a:tc>
                  <a:txBody>
                    <a:bodyPr/>
                    <a:p>
                      <a:pPr>
                        <a:buNone/>
                      </a:pPr>
                      <a:r>
                        <a:rPr lang="en-US"/>
                        <a:t>glTexCoord2f(v)</a:t>
                      </a:r>
                      <a:endParaRPr lang="en-US"/>
                    </a:p>
                  </a:txBody>
                  <a:tcPr/>
                </a:tc>
                <a:tc>
                  <a:txBody>
                    <a:bodyPr/>
                    <a:p>
                      <a:pPr>
                        <a:buNone/>
                      </a:pPr>
                      <a:r>
                        <a:rPr lang="zh-CN" altLang="en-US" sz="1800">
                          <a:sym typeface="+mn-ea"/>
                        </a:rPr>
                        <a:t>三角形的每个顶点都要指定一次，</a:t>
                      </a:r>
                      <a:r>
                        <a:rPr lang="zh-CN" altLang="en-US"/>
                        <a:t>调用三次</a:t>
                      </a:r>
                      <a:endParaRPr lang="zh-CN" altLang="en-US"/>
                    </a:p>
                  </a:txBody>
                  <a:tcPr/>
                </a:tc>
              </a:tr>
              <a:tr h="391795">
                <a:tc>
                  <a:txBody>
                    <a:bodyPr/>
                    <a:p>
                      <a:pPr>
                        <a:buNone/>
                      </a:pPr>
                      <a:r>
                        <a:rPr lang="zh-CN" altLang="en-US"/>
                        <a:t>顶点法线矢量</a:t>
                      </a:r>
                      <a:endParaRPr lang="zh-CN" altLang="en-US"/>
                    </a:p>
                  </a:txBody>
                  <a:tcPr/>
                </a:tc>
                <a:tc>
                  <a:txBody>
                    <a:bodyPr/>
                    <a:p>
                      <a:pPr>
                        <a:buNone/>
                      </a:pPr>
                      <a:r>
                        <a:rPr lang="en-US"/>
                        <a:t>vn</a:t>
                      </a:r>
                      <a:endParaRPr lang="en-US"/>
                    </a:p>
                  </a:txBody>
                  <a:tcPr/>
                </a:tc>
                <a:tc>
                  <a:txBody>
                    <a:bodyPr/>
                    <a:p>
                      <a:pPr>
                        <a:buNone/>
                      </a:pPr>
                      <a:r>
                        <a:rPr lang="en-US"/>
                        <a:t>glNormal3f</a:t>
                      </a:r>
                      <a:r>
                        <a:rPr lang="en-US" sz="1800">
                          <a:sym typeface="+mn-ea"/>
                        </a:rPr>
                        <a:t>(v)</a:t>
                      </a:r>
                      <a:endParaRPr lang="en-US"/>
                    </a:p>
                  </a:txBody>
                  <a:tcPr/>
                </a:tc>
                <a:tc>
                  <a:txBody>
                    <a:bodyPr/>
                    <a:p>
                      <a:pPr>
                        <a:buNone/>
                      </a:pPr>
                      <a:r>
                        <a:rPr lang="zh-CN" altLang="en-US"/>
                        <a:t>古代</a:t>
                      </a:r>
                      <a:r>
                        <a:rPr lang="en-US" altLang="zh-CN"/>
                        <a:t> </a:t>
                      </a:r>
                      <a:r>
                        <a:rPr lang="en-US"/>
                        <a:t>OpenGL </a:t>
                      </a:r>
                      <a:r>
                        <a:rPr lang="zh-CN" altLang="en-US"/>
                        <a:t>只允许</a:t>
                      </a:r>
                      <a:r>
                        <a:rPr lang="zh-CN" altLang="en-US"/>
                        <a:t>一个面共用一个法线，只能调用一次</a:t>
                      </a:r>
                      <a:endParaRPr lang="zh-CN" altLang="en-US"/>
                    </a:p>
                  </a:txBody>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p:txBody>
          <a:bodyPr/>
          <a:p>
            <a:r>
              <a:rPr lang="zh-CN" altLang="en-US"/>
              <a:t>要确定一条直线的朝向很容易。在直线上任意两点之间连成一条矢量，这条矢量称为直线的</a:t>
            </a:r>
            <a:r>
              <a:rPr lang="zh-CN" altLang="en-US" b="1"/>
              <a:t>方向</a:t>
            </a:r>
            <a:r>
              <a:rPr lang="zh-CN" altLang="en-US" b="1">
                <a:sym typeface="+mn-ea"/>
              </a:rPr>
              <a:t>向</a:t>
            </a:r>
            <a:r>
              <a:rPr lang="zh-CN" altLang="en-US" b="1"/>
              <a:t>量</a:t>
            </a:r>
            <a:r>
              <a:rPr lang="zh-CN" altLang="en-US"/>
              <a:t>，可以唯一确定一条直线，通常用符号</a:t>
            </a:r>
            <a:r>
              <a:rPr lang="en-US" altLang="zh-CN"/>
              <a:t> </a:t>
            </a:r>
            <a:r>
              <a:rPr lang="en-US" altLang="zh-CN" b="1"/>
              <a:t>d</a:t>
            </a:r>
            <a:r>
              <a:rPr lang="en-US" altLang="zh-CN"/>
              <a:t> </a:t>
            </a:r>
            <a:r>
              <a:rPr lang="zh-CN" altLang="en-US"/>
              <a:t>来表示。</a:t>
            </a:r>
            <a:endParaRPr lang="zh-CN" altLang="en-US"/>
          </a:p>
          <a:p>
            <a:r>
              <a:rPr lang="zh-CN" altLang="en-US"/>
              <a:t>但也存在问题：方向矢量的方向表示了直线的方向，那么这条矢量可长可短呀？为了统一起见，我们规定所有方向</a:t>
            </a:r>
            <a:r>
              <a:rPr lang="zh-CN" altLang="en-US">
                <a:sym typeface="+mn-ea"/>
              </a:rPr>
              <a:t>向</a:t>
            </a:r>
            <a:r>
              <a:rPr lang="zh-CN" altLang="en-US"/>
              <a:t>量必须</a:t>
            </a:r>
            <a:r>
              <a:rPr lang="zh-CN" altLang="en-US" b="1"/>
              <a:t>归一化</a:t>
            </a:r>
            <a:r>
              <a:rPr lang="zh-CN" altLang="en-US"/>
              <a:t>（</a:t>
            </a:r>
            <a:r>
              <a:rPr lang="en-US" altLang="zh-CN"/>
              <a:t>normalize</a:t>
            </a:r>
            <a:r>
              <a:rPr lang="zh-CN" altLang="en-US"/>
              <a:t>），也就是把矢量长度强制设为</a:t>
            </a:r>
            <a:r>
              <a:rPr lang="en-US" altLang="zh-CN"/>
              <a:t> 1</a:t>
            </a:r>
            <a:r>
              <a:rPr lang="zh-CN" altLang="en-US"/>
              <a:t>。</a:t>
            </a:r>
            <a:endParaRPr lang="zh-CN" altLang="en-US"/>
          </a:p>
          <a:p>
            <a:r>
              <a:rPr lang="zh-CN" altLang="en-US"/>
              <a:t>但还是存在可上可下的问题，例如</a:t>
            </a:r>
            <a:r>
              <a:rPr lang="en-US" altLang="zh-CN"/>
              <a:t> </a:t>
            </a:r>
            <a:r>
              <a:rPr lang="en-US" altLang="zh-CN" b="1"/>
              <a:t>d</a:t>
            </a:r>
            <a:r>
              <a:rPr lang="en-US" altLang="zh-CN"/>
              <a:t> </a:t>
            </a:r>
            <a:r>
              <a:rPr lang="zh-CN" altLang="en-US"/>
              <a:t>和</a:t>
            </a:r>
            <a:r>
              <a:rPr lang="en-US" altLang="zh-CN"/>
              <a:t> -</a:t>
            </a:r>
            <a:r>
              <a:rPr lang="en-US" altLang="zh-CN" b="1"/>
              <a:t>d</a:t>
            </a:r>
            <a:r>
              <a:rPr lang="en-US" altLang="zh-CN"/>
              <a:t> </a:t>
            </a:r>
            <a:r>
              <a:rPr lang="zh-CN" altLang="en-US"/>
              <a:t>同样都是归一化的、和直线平行的方向向量。</a:t>
            </a:r>
            <a:endParaRPr lang="zh-CN" altLang="en-US"/>
          </a:p>
          <a:p>
            <a:r>
              <a:rPr lang="zh-CN" altLang="en-US"/>
              <a:t>所以通常认为</a:t>
            </a:r>
            <a:r>
              <a:rPr lang="zh-CN" altLang="en-US">
                <a:sym typeface="+mn-ea"/>
              </a:rPr>
              <a:t>方向</a:t>
            </a:r>
            <a:r>
              <a:rPr lang="zh-CN" altLang="en-US">
                <a:sym typeface="+mn-ea"/>
              </a:rPr>
              <a:t>向</a:t>
            </a:r>
            <a:r>
              <a:rPr lang="zh-CN" altLang="en-US">
                <a:sym typeface="+mn-ea"/>
              </a:rPr>
              <a:t>量表示的是一条射线，而不是直线。</a:t>
            </a:r>
            <a:endParaRPr lang="zh-CN" altLang="en-US"/>
          </a:p>
        </p:txBody>
      </p:sp>
      <p:cxnSp>
        <p:nvCxnSpPr>
          <p:cNvPr id="4" name="Straight Connector 3"/>
          <p:cNvCxnSpPr/>
          <p:nvPr/>
        </p:nvCxnSpPr>
        <p:spPr>
          <a:xfrm flipV="1">
            <a:off x="7325360" y="3220720"/>
            <a:ext cx="3172460" cy="345630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9644380" y="4765040"/>
            <a:ext cx="580390" cy="633095"/>
          </a:xfrm>
          <a:prstGeom prst="line">
            <a:avLst/>
          </a:prstGeom>
          <a:ln w="28575">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chemeClr val="accent1">
                    <a:lumMod val="50000"/>
                  </a:schemeClr>
                </a:solidFill>
                <a:sym typeface="+mn-ea"/>
              </a:rPr>
              <a:t>d</a:t>
            </a:r>
            <a:endParaRPr lang="en-US" altLang="zh-CN" b="1">
              <a:solidFill>
                <a:schemeClr val="accent1">
                  <a:lumMod val="50000"/>
                </a:schemeClr>
              </a:solidFill>
              <a:sym typeface="+mn-ea"/>
            </a:endParaRPr>
          </a:p>
        </p:txBody>
      </p:sp>
      <p:grpSp>
        <p:nvGrpSpPr>
          <p:cNvPr id="10" name="Group 9"/>
          <p:cNvGrpSpPr/>
          <p:nvPr/>
        </p:nvGrpSpPr>
        <p:grpSpPr>
          <a:xfrm>
            <a:off x="9917430" y="4742180"/>
            <a:ext cx="394970" cy="837565"/>
            <a:chOff x="15623" y="7461"/>
            <a:chExt cx="622" cy="1319"/>
          </a:xfrm>
        </p:grpSpPr>
        <p:sp>
          <p:nvSpPr>
            <p:cNvPr id="11" name="Right Brace 10"/>
            <p:cNvSpPr/>
            <p:nvPr/>
          </p:nvSpPr>
          <p:spPr>
            <a:xfrm rot="2580000">
              <a:off x="15623" y="7461"/>
              <a:ext cx="240" cy="1319"/>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p>
              <a:pPr algn="ctr"/>
              <a:endParaRPr lang="en-US">
                <a:solidFill>
                  <a:srgbClr val="7030A0"/>
                </a:solidFill>
              </a:endParaRPr>
            </a:p>
          </p:txBody>
        </p:sp>
        <p:sp>
          <p:nvSpPr>
            <p:cNvPr id="12" name="Text Box 11"/>
            <p:cNvSpPr txBox="1"/>
            <p:nvPr/>
          </p:nvSpPr>
          <p:spPr>
            <a:xfrm>
              <a:off x="15757" y="8057"/>
              <a:ext cx="488" cy="580"/>
            </a:xfrm>
            <a:prstGeom prst="rect">
              <a:avLst/>
            </a:prstGeom>
            <a:noFill/>
          </p:spPr>
          <p:txBody>
            <a:bodyPr wrap="none" rtlCol="0" anchor="t">
              <a:spAutoFit/>
            </a:bodyPr>
            <a:p>
              <a:r>
                <a:rPr lang="en-US" altLang="zh-CN" b="1">
                  <a:solidFill>
                    <a:schemeClr val="bg1">
                      <a:lumMod val="50000"/>
                    </a:schemeClr>
                  </a:solidFill>
                  <a:sym typeface="+mn-ea"/>
                </a:rPr>
                <a:t>1</a:t>
              </a:r>
              <a:endParaRPr lang="en-US" altLang="zh-CN" b="1">
                <a:solidFill>
                  <a:schemeClr val="bg1">
                    <a:lumMod val="50000"/>
                  </a:schemeClr>
                </a:solidFill>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什么是法线？要理解面的法线，就要从直线的方向</a:t>
            </a:r>
            <a:r>
              <a:rPr lang="zh-CN" altLang="en-US">
                <a:sym typeface="+mn-ea"/>
              </a:rPr>
              <a:t>向</a:t>
            </a:r>
            <a:r>
              <a:rPr lang="zh-CN" altLang="en-US"/>
              <a:t>量说起</a:t>
            </a:r>
            <a:endParaRPr lang="en-US" altLang="zh-CN"/>
          </a:p>
        </p:txBody>
      </p:sp>
      <p:sp>
        <p:nvSpPr>
          <p:cNvPr id="3" name="Content Placeholder 2"/>
          <p:cNvSpPr>
            <a:spLocks noGrp="1"/>
          </p:cNvSpPr>
          <p:nvPr>
            <p:ph idx="1"/>
          </p:nvPr>
        </p:nvSpPr>
        <p:spPr>
          <a:xfrm>
            <a:off x="410845" y="1825625"/>
            <a:ext cx="10989310" cy="4351655"/>
          </a:xfrm>
        </p:spPr>
        <p:txBody>
          <a:bodyPr/>
          <a:p>
            <a:r>
              <a:rPr lang="zh-CN" altLang="en-US"/>
              <a:t>直线的方向，可以用一根</a:t>
            </a:r>
            <a:r>
              <a:rPr lang="zh-CN" altLang="en-US" b="1"/>
              <a:t>与</a:t>
            </a:r>
            <a:r>
              <a:rPr lang="zh-CN" altLang="en-US" b="1">
                <a:sym typeface="+mn-ea"/>
              </a:rPr>
              <a:t>直线平行的</a:t>
            </a:r>
            <a:r>
              <a:rPr lang="zh-CN" altLang="en-US" b="1"/>
              <a:t>方向</a:t>
            </a:r>
            <a:r>
              <a:rPr lang="zh-CN" altLang="en-US" b="1">
                <a:sym typeface="+mn-ea"/>
              </a:rPr>
              <a:t>向</a:t>
            </a:r>
            <a:r>
              <a:rPr lang="zh-CN" altLang="en-US" b="1"/>
              <a:t>量</a:t>
            </a:r>
            <a:r>
              <a:rPr lang="zh-CN" altLang="en-US"/>
              <a:t>来唯一确定。</a:t>
            </a:r>
            <a:endParaRPr lang="zh-CN" altLang="en-US"/>
          </a:p>
          <a:p>
            <a:r>
              <a:rPr lang="zh-CN" altLang="en-US"/>
              <a:t>那么如何确定一个面的朝向？向量是一维的，怎么来表示二维的面的朝向？</a:t>
            </a:r>
            <a:endParaRPr lang="zh-CN" altLang="en-US"/>
          </a:p>
          <a:p>
            <a:r>
              <a:rPr lang="zh-CN" altLang="en-US"/>
              <a:t>为了方便，我们可以用一条</a:t>
            </a:r>
            <a:r>
              <a:rPr lang="zh-CN" altLang="en-US">
                <a:solidFill>
                  <a:srgbClr val="7030A0"/>
                </a:solidFill>
              </a:rPr>
              <a:t>垂直于平面的直线</a:t>
            </a:r>
            <a:r>
              <a:rPr lang="zh-CN" altLang="en-US"/>
              <a:t>，称为法线，来唯一地表示一个平面。</a:t>
            </a:r>
            <a:endParaRPr lang="zh-CN" altLang="en-US"/>
          </a:p>
          <a:p>
            <a:r>
              <a:rPr lang="zh-CN" altLang="en-US"/>
              <a:t>法线是平面的固有属性，所以我们可以用法线的方向向量来表示平面，称为平面的</a:t>
            </a:r>
            <a:r>
              <a:rPr lang="zh-CN" altLang="en-US">
                <a:solidFill>
                  <a:srgbClr val="7030A0"/>
                </a:solidFill>
                <a:sym typeface="+mn-ea"/>
              </a:rPr>
              <a:t>法向向量</a:t>
            </a:r>
            <a:r>
              <a:rPr lang="zh-CN" altLang="en-US"/>
              <a:t>。</a:t>
            </a:r>
            <a:endParaRPr lang="zh-CN" altLang="en-US"/>
          </a:p>
          <a:p>
            <a:r>
              <a:rPr lang="zh-CN" altLang="en-US"/>
              <a:t>法向向量，我通常直接简称法线，</a:t>
            </a:r>
            <a:r>
              <a:rPr lang="zh-CN" altLang="en-US">
                <a:sym typeface="+mn-ea"/>
              </a:rPr>
              <a:t>定义就是“一个垂直于面的单位矢量”，同样为了避免歧义这个矢量长度必须为</a:t>
            </a:r>
            <a:r>
              <a:rPr lang="en-US" altLang="zh-CN">
                <a:sym typeface="+mn-ea"/>
              </a:rPr>
              <a:t> 1</a:t>
            </a:r>
            <a:r>
              <a:rPr lang="zh-CN" altLang="en-US">
                <a:sym typeface="+mn-ea"/>
              </a:rPr>
              <a:t>，即需要归一化（</a:t>
            </a:r>
            <a:r>
              <a:rPr lang="en-US" altLang="zh-CN">
                <a:sym typeface="+mn-ea"/>
              </a:rPr>
              <a:t>normalize</a:t>
            </a:r>
            <a:r>
              <a:rPr lang="zh-CN" altLang="en-US">
                <a:sym typeface="+mn-ea"/>
              </a:rPr>
              <a:t>）。</a:t>
            </a:r>
            <a:endParaRPr lang="zh-CN" altLang="en-US"/>
          </a:p>
        </p:txBody>
      </p:sp>
      <p:cxnSp>
        <p:nvCxnSpPr>
          <p:cNvPr id="5" name="Straight Connector 4"/>
          <p:cNvCxnSpPr/>
          <p:nvPr/>
        </p:nvCxnSpPr>
        <p:spPr>
          <a:xfrm flipV="1">
            <a:off x="9644380" y="4765040"/>
            <a:ext cx="580390" cy="633095"/>
          </a:xfrm>
          <a:prstGeom prst="line">
            <a:avLst/>
          </a:prstGeom>
          <a:ln w="28575">
            <a:solidFill>
              <a:srgbClr val="7030A0"/>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9644380" y="4765040"/>
            <a:ext cx="322580" cy="368300"/>
          </a:xfrm>
          <a:prstGeom prst="rect">
            <a:avLst/>
          </a:prstGeom>
          <a:noFill/>
        </p:spPr>
        <p:txBody>
          <a:bodyPr wrap="none" rtlCol="0" anchor="t">
            <a:spAutoFit/>
          </a:bodyPr>
          <a:p>
            <a:r>
              <a:rPr lang="en-US" altLang="zh-CN" b="1">
                <a:solidFill>
                  <a:srgbClr val="7030A0"/>
                </a:solidFill>
                <a:sym typeface="+mn-ea"/>
              </a:rPr>
              <a:t>n</a:t>
            </a:r>
            <a:endParaRPr lang="en-US" altLang="zh-CN" b="1">
              <a:solidFill>
                <a:srgbClr val="7030A0"/>
              </a:solidFill>
              <a:sym typeface="+mn-ea"/>
            </a:endParaRPr>
          </a:p>
        </p:txBody>
      </p:sp>
      <p:grpSp>
        <p:nvGrpSpPr>
          <p:cNvPr id="9" name="Group 8"/>
          <p:cNvGrpSpPr/>
          <p:nvPr/>
        </p:nvGrpSpPr>
        <p:grpSpPr>
          <a:xfrm>
            <a:off x="9920605" y="4737735"/>
            <a:ext cx="394970" cy="837565"/>
            <a:chOff x="15623" y="7461"/>
            <a:chExt cx="622" cy="1319"/>
          </a:xfrm>
        </p:grpSpPr>
        <p:sp>
          <p:nvSpPr>
            <p:cNvPr id="7" name="Right Brace 6"/>
            <p:cNvSpPr/>
            <p:nvPr/>
          </p:nvSpPr>
          <p:spPr>
            <a:xfrm rot="2580000">
              <a:off x="15623" y="7461"/>
              <a:ext cx="240" cy="1319"/>
            </a:xfrm>
            <a:prstGeom prst="rightBrace">
              <a:avLst/>
            </a:prstGeom>
          </p:spPr>
          <p:style>
            <a:lnRef idx="1">
              <a:schemeClr val="accent3"/>
            </a:lnRef>
            <a:fillRef idx="0">
              <a:schemeClr val="accent3"/>
            </a:fillRef>
            <a:effectRef idx="0">
              <a:schemeClr val="accent3"/>
            </a:effectRef>
            <a:fontRef idx="minor">
              <a:schemeClr val="tx1"/>
            </a:fontRef>
          </p:style>
          <p:txBody>
            <a:bodyPr rtlCol="0" anchor="ctr"/>
            <a:p>
              <a:pPr algn="ctr"/>
              <a:endParaRPr lang="en-US">
                <a:solidFill>
                  <a:srgbClr val="7030A0"/>
                </a:solidFill>
              </a:endParaRPr>
            </a:p>
          </p:txBody>
        </p:sp>
        <p:sp>
          <p:nvSpPr>
            <p:cNvPr id="8" name="Text Box 7"/>
            <p:cNvSpPr txBox="1"/>
            <p:nvPr/>
          </p:nvSpPr>
          <p:spPr>
            <a:xfrm>
              <a:off x="15757" y="8057"/>
              <a:ext cx="488" cy="580"/>
            </a:xfrm>
            <a:prstGeom prst="rect">
              <a:avLst/>
            </a:prstGeom>
            <a:noFill/>
          </p:spPr>
          <p:txBody>
            <a:bodyPr wrap="none" rtlCol="0" anchor="t">
              <a:spAutoFit/>
            </a:bodyPr>
            <a:p>
              <a:r>
                <a:rPr lang="en-US" altLang="zh-CN" b="1">
                  <a:solidFill>
                    <a:schemeClr val="bg1">
                      <a:lumMod val="50000"/>
                    </a:schemeClr>
                  </a:solidFill>
                  <a:sym typeface="+mn-ea"/>
                </a:rPr>
                <a:t>1</a:t>
              </a:r>
              <a:endParaRPr lang="en-US" altLang="zh-CN" b="1">
                <a:solidFill>
                  <a:schemeClr val="bg1">
                    <a:lumMod val="50000"/>
                  </a:schemeClr>
                </a:solidFill>
                <a:sym typeface="+mn-ea"/>
              </a:endParaRPr>
            </a:p>
          </p:txBody>
        </p:sp>
      </p:grpSp>
      <p:grpSp>
        <p:nvGrpSpPr>
          <p:cNvPr id="12" name="Group 11"/>
          <p:cNvGrpSpPr/>
          <p:nvPr/>
        </p:nvGrpSpPr>
        <p:grpSpPr>
          <a:xfrm rot="2460000">
            <a:off x="7026275" y="3133090"/>
            <a:ext cx="2828290" cy="2880995"/>
            <a:chOff x="10100" y="4982"/>
            <a:chExt cx="4454" cy="4537"/>
          </a:xfrm>
        </p:grpSpPr>
        <p:sp>
          <p:nvSpPr>
            <p:cNvPr id="11" name="Parallelogram 10"/>
            <p:cNvSpPr/>
            <p:nvPr/>
          </p:nvSpPr>
          <p:spPr>
            <a:xfrm>
              <a:off x="10100" y="7637"/>
              <a:ext cx="4454" cy="1883"/>
            </a:xfrm>
            <a:prstGeom prst="parallelogram">
              <a:avLst>
                <a:gd name="adj" fmla="val 39776"/>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cxnSp>
          <p:nvCxnSpPr>
            <p:cNvPr id="4" name="Straight Connector 3"/>
            <p:cNvCxnSpPr/>
            <p:nvPr/>
          </p:nvCxnSpPr>
          <p:spPr>
            <a:xfrm flipH="1" flipV="1">
              <a:off x="12381" y="4982"/>
              <a:ext cx="60" cy="3519"/>
            </a:xfrm>
            <a:prstGeom prst="line">
              <a:avLst/>
            </a:prstGeom>
            <a:ln>
              <a:solidFill>
                <a:srgbClr val="7030A0"/>
              </a:solidFill>
              <a:prstDash val="dash"/>
              <a:headEnd type="none"/>
              <a:tailEnd type="arrow"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鼠标点击动态插入新顶点</a:t>
            </a:r>
            <a:endParaRPr lang="zh-CN" altLang="en-US"/>
          </a:p>
        </p:txBody>
      </p:sp>
      <p:pic>
        <p:nvPicPr>
          <p:cNvPr id="5" name="Content Placeholder 4"/>
          <p:cNvPicPr>
            <a:picLocks noChangeAspect="1"/>
          </p:cNvPicPr>
          <p:nvPr>
            <p:ph idx="1"/>
          </p:nvPr>
        </p:nvPicPr>
        <p:blipFill>
          <a:blip r:embed="rId1"/>
          <a:stretch>
            <a:fillRect/>
          </a:stretch>
        </p:blipFill>
        <p:spPr>
          <a:xfrm>
            <a:off x="435610" y="1327785"/>
            <a:ext cx="6983730" cy="5295900"/>
          </a:xfrm>
          <a:prstGeom prst="rect">
            <a:avLst/>
          </a:prstGeom>
        </p:spPr>
      </p:pic>
      <p:pic>
        <p:nvPicPr>
          <p:cNvPr id="7" name="Picture 6"/>
          <p:cNvPicPr>
            <a:picLocks noChangeAspect="1"/>
          </p:cNvPicPr>
          <p:nvPr/>
        </p:nvPicPr>
        <p:blipFill>
          <a:blip r:embed="rId2"/>
          <a:stretch>
            <a:fillRect/>
          </a:stretch>
        </p:blipFill>
        <p:spPr>
          <a:xfrm>
            <a:off x="2385060" y="110490"/>
            <a:ext cx="7919720" cy="437515"/>
          </a:xfrm>
          <a:prstGeom prst="rect">
            <a:avLst/>
          </a:prstGeom>
        </p:spPr>
      </p:pic>
      <p:pic>
        <p:nvPicPr>
          <p:cNvPr id="8" name="Picture 7" descr="Singer_1676609734"/>
          <p:cNvPicPr>
            <a:picLocks noChangeAspect="1"/>
          </p:cNvPicPr>
          <p:nvPr/>
        </p:nvPicPr>
        <p:blipFill>
          <a:blip r:embed="rId3"/>
          <a:stretch>
            <a:fillRect/>
          </a:stretch>
        </p:blipFill>
        <p:spPr>
          <a:xfrm>
            <a:off x="8877935" y="3543935"/>
            <a:ext cx="3314065" cy="3314065"/>
          </a:xfrm>
          <a:prstGeom prst="rect">
            <a:avLst/>
          </a:prstGeom>
        </p:spPr>
      </p:pic>
      <p:sp>
        <p:nvSpPr>
          <p:cNvPr id="11" name="Oval Callout 10"/>
          <p:cNvSpPr/>
          <p:nvPr/>
        </p:nvSpPr>
        <p:spPr>
          <a:xfrm>
            <a:off x="5850890" y="2498344"/>
            <a:ext cx="5046345" cy="1044703"/>
          </a:xfrm>
          <a:prstGeom prst="wedgeEllipseCallout">
            <a:avLst>
              <a:gd name="adj1" fmla="val 36812"/>
              <a:gd name="adj2" fmla="val 681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0451963ed演示</a:t>
            </a:r>
            <a:endParaRPr lang="zh-CN" sz="2400">
              <a:latin typeface="HYTangMeiRen 85W" panose="00020600040101010101" charset="-122"/>
              <a:ea typeface="HYTangMeiRen 85W" panose="00020600040101010101" charset="-122"/>
            </a:endParaRPr>
          </a:p>
        </p:txBody>
      </p:sp>
      <p:sp>
        <p:nvSpPr>
          <p:cNvPr id="9" name="Rounded Rectangle 8"/>
          <p:cNvSpPr/>
          <p:nvPr/>
        </p:nvSpPr>
        <p:spPr>
          <a:xfrm>
            <a:off x="1256665" y="5780405"/>
            <a:ext cx="4367530" cy="36830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9"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三维模型的每个三角形面都有一根法线</a:t>
            </a:r>
            <a:endParaRPr lang="zh-CN" altLang="en-US"/>
          </a:p>
        </p:txBody>
      </p:sp>
      <p:pic>
        <p:nvPicPr>
          <p:cNvPr id="4" name="Content Placeholder 3"/>
          <p:cNvPicPr>
            <a:picLocks noChangeAspect="1"/>
          </p:cNvPicPr>
          <p:nvPr>
            <p:ph idx="1"/>
          </p:nvPr>
        </p:nvPicPr>
        <p:blipFill>
          <a:blip r:embed="rId1"/>
          <a:stretch>
            <a:fillRect/>
          </a:stretch>
        </p:blipFill>
        <p:spPr>
          <a:xfrm>
            <a:off x="3108325" y="1390650"/>
            <a:ext cx="5594350" cy="5222240"/>
          </a:xfrm>
          <a:prstGeom prst="rect">
            <a:avLst/>
          </a:prstGeom>
        </p:spPr>
      </p:pic>
      <p:sp>
        <p:nvSpPr>
          <p:cNvPr id="17" name="Oval Callout 16"/>
          <p:cNvSpPr/>
          <p:nvPr/>
        </p:nvSpPr>
        <p:spPr>
          <a:xfrm>
            <a:off x="7446010" y="873932"/>
            <a:ext cx="4566285" cy="1175042"/>
          </a:xfrm>
          <a:prstGeom prst="wedgeEllipseCallout">
            <a:avLst>
              <a:gd name="adj1" fmla="val -46537"/>
              <a:gd name="adj2" fmla="val 52268"/>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三维空间中的三角形（或任意多边形）都具有一根</a:t>
            </a:r>
            <a:r>
              <a:rPr lang="zh-CN" altLang="en-US">
                <a:latin typeface="HYTangMeiRen 85W" panose="00020600040101010101" charset="-122"/>
                <a:ea typeface="HYTangMeiRen 85W" panose="00020600040101010101" charset="-122"/>
                <a:sym typeface="+mn-ea"/>
              </a:rPr>
              <a:t>法向向量</a:t>
            </a:r>
            <a:r>
              <a:rPr lang="zh-CN" altLang="en-US">
                <a:latin typeface="HYTangMeiRen 85W" panose="00020600040101010101" charset="-122"/>
                <a:ea typeface="HYTangMeiRen 85W" panose="00020600040101010101" charset="-122"/>
              </a:rPr>
              <a:t>垂直于表面，用于表示面的朝向信息</a:t>
            </a:r>
            <a:endParaRPr lang="zh-CN" altLang="en-US">
              <a:latin typeface="HYTangMeiRen 85W" panose="00020600040101010101" charset="-122"/>
              <a:ea typeface="HYTangMeiRen 85W" panose="00020600040101010101" charset="-122"/>
            </a:endParaRPr>
          </a:p>
        </p:txBody>
      </p:sp>
      <p:sp>
        <p:nvSpPr>
          <p:cNvPr id="3" name="Oval Callout 2"/>
          <p:cNvSpPr/>
          <p:nvPr/>
        </p:nvSpPr>
        <p:spPr>
          <a:xfrm>
            <a:off x="7063105" y="5649733"/>
            <a:ext cx="4949190" cy="1208130"/>
          </a:xfrm>
          <a:prstGeom prst="wedgeEllipseCallout">
            <a:avLst>
              <a:gd name="adj1" fmla="val -50570"/>
              <a:gd name="adj2" fmla="val -45545"/>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法向向量（后简称法线）无需专门去存储，是可以从组成面的三个（或任意多个）顶点中推算出的</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像素点亮度的计算就是基于法线的</a:t>
            </a:r>
            <a:endParaRPr lang="zh-CN" altLang="en-US"/>
          </a:p>
        </p:txBody>
      </p:sp>
      <p:sp>
        <p:nvSpPr>
          <p:cNvPr id="3" name="Content Placeholder 2"/>
          <p:cNvSpPr>
            <a:spLocks noGrp="1"/>
          </p:cNvSpPr>
          <p:nvPr>
            <p:ph idx="1"/>
          </p:nvPr>
        </p:nvSpPr>
        <p:spPr/>
        <p:txBody>
          <a:bodyPr/>
          <a:p>
            <a:r>
              <a:rPr lang="zh-CN" altLang="en-US">
                <a:sym typeface="+mn-ea"/>
              </a:rPr>
              <a:t>空间中的三角形面也具有法线。</a:t>
            </a:r>
            <a:r>
              <a:rPr lang="en-US" altLang="zh-CN">
                <a:sym typeface="+mn-ea"/>
              </a:rPr>
              <a:t>OpenGL </a:t>
            </a:r>
            <a:r>
              <a:rPr lang="zh-CN" altLang="en-US">
                <a:sym typeface="+mn-ea"/>
              </a:rPr>
              <a:t>要想计算光照，就需要用到法线，这根单位矢量。</a:t>
            </a:r>
            <a:endParaRPr lang="zh-CN" altLang="en-US"/>
          </a:p>
          <a:p>
            <a:r>
              <a:rPr lang="zh-CN" altLang="en-US"/>
              <a:t>光照模型具有很多种，其中一种</a:t>
            </a:r>
            <a:r>
              <a:rPr lang="en-US" altLang="zh-CN"/>
              <a:t> Lambert </a:t>
            </a:r>
            <a:r>
              <a:rPr lang="zh-CN" altLang="en-US"/>
              <a:t>模型是这样规定的：</a:t>
            </a:r>
            <a:endParaRPr lang="zh-CN" altLang="en-US"/>
          </a:p>
          <a:p>
            <a:endParaRPr lang="zh-CN" altLang="en-US"/>
          </a:p>
          <a:p>
            <a:r>
              <a:rPr lang="zh-CN" altLang="en-US"/>
              <a:t>反射出来被我们看到的颜色</a:t>
            </a:r>
            <a:r>
              <a:rPr lang="en-US" altLang="zh-CN"/>
              <a:t> = </a:t>
            </a:r>
            <a:r>
              <a:rPr lang="zh-CN" altLang="en-US"/>
              <a:t>物体固有颜色</a:t>
            </a:r>
            <a:r>
              <a:rPr lang="en-US" altLang="zh-CN"/>
              <a:t> * </a:t>
            </a:r>
            <a:r>
              <a:rPr lang="zh-CN" altLang="en-US"/>
              <a:t>法线与入射光线方向的点积</a:t>
            </a:r>
            <a:endParaRPr lang="zh-CN" altLang="en-US"/>
          </a:p>
          <a:p>
            <a:r>
              <a:rPr lang="en-US" altLang="zh-CN"/>
              <a:t>color = basecolor * dot(N, -I)</a:t>
            </a:r>
            <a:endParaRPr lang="en-US" altLang="zh-CN"/>
          </a:p>
          <a:p>
            <a:endParaRPr lang="zh-CN" altLang="en-US"/>
          </a:p>
          <a:p>
            <a:r>
              <a:rPr lang="zh-CN" altLang="en-US"/>
              <a:t>对于太阳光这种平行光源，入射光方向是固定的，但是物体表面不同地方的三角形面片，法线是不同的，例如图中的求，这样就会产生的明暗变化的效果。</a:t>
            </a:r>
            <a:endParaRPr lang="zh-CN" altLang="en-US"/>
          </a:p>
          <a:p>
            <a:r>
              <a:rPr lang="zh-CN" altLang="en-US"/>
              <a:t>我们明天的课程再详细介绍</a:t>
            </a:r>
            <a:r>
              <a:rPr lang="en-US" altLang="zh-CN"/>
              <a:t> Phong </a:t>
            </a:r>
            <a:r>
              <a:rPr lang="zh-CN" altLang="en-US"/>
              <a:t>模型和完整的</a:t>
            </a:r>
            <a:r>
              <a:rPr lang="en-US" altLang="zh-CN"/>
              <a:t> PBR </a:t>
            </a:r>
            <a:r>
              <a:rPr lang="zh-CN" altLang="en-US"/>
              <a:t>光照模型。</a:t>
            </a:r>
            <a:endParaRPr lang="zh-CN" altLang="en-US"/>
          </a:p>
        </p:txBody>
      </p:sp>
      <p:pic>
        <p:nvPicPr>
          <p:cNvPr id="5" name="Picture 4"/>
          <p:cNvPicPr>
            <a:picLocks noChangeAspect="1"/>
          </p:cNvPicPr>
          <p:nvPr/>
        </p:nvPicPr>
        <p:blipFill>
          <a:blip r:embed="rId1"/>
          <a:stretch>
            <a:fillRect/>
          </a:stretch>
        </p:blipFill>
        <p:spPr>
          <a:xfrm rot="10800000">
            <a:off x="7345045" y="5196840"/>
            <a:ext cx="1661160" cy="166116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知识点：顶点法线</a:t>
            </a:r>
            <a:r>
              <a:rPr lang="en-US" altLang="zh-CN">
                <a:sym typeface="+mn-ea"/>
              </a:rPr>
              <a:t> vs </a:t>
            </a:r>
            <a:r>
              <a:rPr lang="zh-CN" altLang="en-US">
                <a:sym typeface="+mn-ea"/>
              </a:rPr>
              <a:t>面法线</a:t>
            </a:r>
            <a:endParaRPr lang="zh-CN" altLang="en-US">
              <a:sym typeface="+mn-ea"/>
            </a:endParaRPr>
          </a:p>
        </p:txBody>
      </p:sp>
      <p:sp>
        <p:nvSpPr>
          <p:cNvPr id="3" name="Content Placeholder 2"/>
          <p:cNvSpPr>
            <a:spLocks noGrp="1"/>
          </p:cNvSpPr>
          <p:nvPr>
            <p:ph idx="1"/>
          </p:nvPr>
        </p:nvSpPr>
        <p:spPr>
          <a:xfrm>
            <a:off x="647700" y="1458595"/>
            <a:ext cx="10515600" cy="4481195"/>
          </a:xfrm>
        </p:spPr>
        <p:txBody>
          <a:bodyPr/>
          <a:p>
            <a:r>
              <a:rPr lang="zh-CN" altLang="en-US"/>
              <a:t>法线不是面的属性嘛？为什么会有顶点法线这种东西？</a:t>
            </a:r>
            <a:endParaRPr lang="zh-CN" altLang="en-US"/>
          </a:p>
          <a:p>
            <a:r>
              <a:rPr lang="zh-CN" altLang="en-US"/>
              <a:t>如图，顶点法线是他周围四个（或任意多个）面法线的平均，当计算面上的法线时，会根据具体是哪一个插值。</a:t>
            </a:r>
            <a:endParaRPr lang="zh-CN" altLang="en-US"/>
          </a:p>
          <a:p>
            <a:r>
              <a:rPr lang="zh-CN" altLang="en-US"/>
              <a:t>一般用于渲染平滑物体（如球体）时会采用顶点法线，称为平滑着色（</a:t>
            </a:r>
            <a:r>
              <a:rPr lang="en-US" altLang="zh-CN"/>
              <a:t>smooth shading</a:t>
            </a:r>
            <a:r>
              <a:rPr lang="zh-CN" altLang="en-US"/>
              <a:t>）。</a:t>
            </a:r>
            <a:endParaRPr lang="zh-CN" altLang="en-US"/>
          </a:p>
          <a:p>
            <a:r>
              <a:rPr lang="zh-CN" altLang="en-US"/>
              <a:t>渲染棱角分明的物体（如立方体）时采用会面法线，称为平直着色（</a:t>
            </a:r>
            <a:r>
              <a:rPr lang="en-US" altLang="zh-CN"/>
              <a:t>flat shading</a:t>
            </a:r>
            <a:r>
              <a:rPr lang="zh-CN" altLang="en-US"/>
              <a:t>）。</a:t>
            </a:r>
            <a:endParaRPr lang="en-US"/>
          </a:p>
          <a:p>
            <a:endParaRPr lang="zh-CN" altLang="en-US"/>
          </a:p>
        </p:txBody>
      </p:sp>
      <p:grpSp>
        <p:nvGrpSpPr>
          <p:cNvPr id="9" name="Group 8"/>
          <p:cNvGrpSpPr/>
          <p:nvPr/>
        </p:nvGrpSpPr>
        <p:grpSpPr>
          <a:xfrm>
            <a:off x="716915" y="3353435"/>
            <a:ext cx="6389370" cy="3493770"/>
            <a:chOff x="755" y="5064"/>
            <a:chExt cx="10062" cy="5502"/>
          </a:xfrm>
        </p:grpSpPr>
        <p:pic>
          <p:nvPicPr>
            <p:cNvPr id="4" name="Picture 3"/>
            <p:cNvPicPr>
              <a:picLocks noChangeAspect="1"/>
            </p:cNvPicPr>
            <p:nvPr/>
          </p:nvPicPr>
          <p:blipFill>
            <a:blip r:embed="rId1"/>
            <a:stretch>
              <a:fillRect/>
            </a:stretch>
          </p:blipFill>
          <p:spPr>
            <a:xfrm>
              <a:off x="6017" y="5064"/>
              <a:ext cx="4800" cy="4800"/>
            </a:xfrm>
            <a:prstGeom prst="rect">
              <a:avLst/>
            </a:prstGeom>
          </p:spPr>
        </p:pic>
        <p:pic>
          <p:nvPicPr>
            <p:cNvPr id="5" name="Picture 4"/>
            <p:cNvPicPr>
              <a:picLocks noChangeAspect="1"/>
            </p:cNvPicPr>
            <p:nvPr/>
          </p:nvPicPr>
          <p:blipFill>
            <a:blip r:embed="rId2"/>
            <a:stretch>
              <a:fillRect/>
            </a:stretch>
          </p:blipFill>
          <p:spPr>
            <a:xfrm>
              <a:off x="755" y="5064"/>
              <a:ext cx="4800" cy="4800"/>
            </a:xfrm>
            <a:prstGeom prst="rect">
              <a:avLst/>
            </a:prstGeom>
          </p:spPr>
        </p:pic>
        <p:sp>
          <p:nvSpPr>
            <p:cNvPr id="6" name="Text Box 5"/>
            <p:cNvSpPr txBox="1"/>
            <p:nvPr/>
          </p:nvSpPr>
          <p:spPr>
            <a:xfrm>
              <a:off x="1411" y="9986"/>
              <a:ext cx="3492" cy="580"/>
            </a:xfrm>
            <a:prstGeom prst="rect">
              <a:avLst/>
            </a:prstGeom>
            <a:noFill/>
          </p:spPr>
          <p:txBody>
            <a:bodyPr wrap="none" rtlCol="0" anchor="t">
              <a:spAutoFit/>
            </a:bodyPr>
            <a:p>
              <a:r>
                <a:rPr lang="zh-CN" altLang="en-US">
                  <a:sym typeface="+mn-ea"/>
                </a:rPr>
                <a:t>顶点法线</a:t>
              </a:r>
              <a:r>
                <a:rPr lang="en-US" altLang="zh-CN">
                  <a:sym typeface="+mn-ea"/>
                </a:rPr>
                <a:t> - </a:t>
              </a:r>
              <a:r>
                <a:rPr lang="zh-CN" altLang="en-US" b="1">
                  <a:solidFill>
                    <a:srgbClr val="0070C0"/>
                  </a:solidFill>
                  <a:sym typeface="+mn-ea"/>
                </a:rPr>
                <a:t>平滑</a:t>
              </a:r>
              <a:r>
                <a:rPr lang="zh-CN" altLang="en-US">
                  <a:sym typeface="+mn-ea"/>
                </a:rPr>
                <a:t>着色</a:t>
              </a:r>
              <a:endParaRPr lang="zh-CN" altLang="en-US">
                <a:sym typeface="+mn-ea"/>
              </a:endParaRPr>
            </a:p>
          </p:txBody>
        </p:sp>
        <p:sp>
          <p:nvSpPr>
            <p:cNvPr id="7" name="Text Box 6"/>
            <p:cNvSpPr txBox="1"/>
            <p:nvPr/>
          </p:nvSpPr>
          <p:spPr>
            <a:xfrm>
              <a:off x="6853" y="9986"/>
              <a:ext cx="3132" cy="580"/>
            </a:xfrm>
            <a:prstGeom prst="rect">
              <a:avLst/>
            </a:prstGeom>
            <a:noFill/>
          </p:spPr>
          <p:txBody>
            <a:bodyPr wrap="none" rtlCol="0" anchor="t">
              <a:spAutoFit/>
            </a:bodyPr>
            <a:p>
              <a:r>
                <a:rPr lang="zh-CN" altLang="en-US">
                  <a:sym typeface="+mn-ea"/>
                </a:rPr>
                <a:t>面法线</a:t>
              </a:r>
              <a:r>
                <a:rPr lang="en-US" altLang="zh-CN">
                  <a:sym typeface="+mn-ea"/>
                </a:rPr>
                <a:t> - </a:t>
              </a:r>
              <a:r>
                <a:rPr lang="zh-CN" altLang="en-US" b="1">
                  <a:solidFill>
                    <a:srgbClr val="00B0F0"/>
                  </a:solidFill>
                  <a:sym typeface="+mn-ea"/>
                </a:rPr>
                <a:t>平直</a:t>
              </a:r>
              <a:r>
                <a:rPr lang="zh-CN" altLang="en-US">
                  <a:sym typeface="+mn-ea"/>
                </a:rPr>
                <a:t>着色</a:t>
              </a:r>
              <a:endParaRPr lang="zh-CN" altLang="en-US">
                <a:sym typeface="+mn-ea"/>
              </a:endParaRPr>
            </a:p>
          </p:txBody>
        </p:sp>
      </p:grpSp>
      <p:pic>
        <p:nvPicPr>
          <p:cNvPr id="8" name="Picture 7"/>
          <p:cNvPicPr>
            <a:picLocks noChangeAspect="1"/>
          </p:cNvPicPr>
          <p:nvPr/>
        </p:nvPicPr>
        <p:blipFill>
          <a:blip r:embed="rId3"/>
          <a:stretch>
            <a:fillRect/>
          </a:stretch>
        </p:blipFill>
        <p:spPr>
          <a:xfrm>
            <a:off x="9127490" y="3967480"/>
            <a:ext cx="1661160" cy="2209800"/>
          </a:xfrm>
          <a:prstGeom prst="rect">
            <a:avLst/>
          </a:prstGeom>
        </p:spPr>
      </p:pic>
      <p:sp>
        <p:nvSpPr>
          <p:cNvPr id="10" name="Text Box 9"/>
          <p:cNvSpPr txBox="1"/>
          <p:nvPr/>
        </p:nvSpPr>
        <p:spPr>
          <a:xfrm>
            <a:off x="6268720" y="0"/>
            <a:ext cx="5923280" cy="368300"/>
          </a:xfrm>
          <a:prstGeom prst="rect">
            <a:avLst/>
          </a:prstGeom>
          <a:noFill/>
        </p:spPr>
        <p:txBody>
          <a:bodyPr wrap="none" rtlCol="0" anchor="t">
            <a:spAutoFit/>
          </a:bodyPr>
          <a:p>
            <a:r>
              <a:rPr lang="en-US">
                <a:solidFill>
                  <a:schemeClr val="tx2"/>
                </a:solidFill>
                <a:sym typeface="+mn-ea"/>
              </a:rPr>
              <a:t>https://blog.csdn.net/libing_zeng/article/details/60760296</a:t>
            </a:r>
            <a:endParaRPr lang="en-US">
              <a:solidFill>
                <a:schemeClr val="tx2"/>
              </a:solidFill>
              <a:sym typeface="+mn-e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Blender </a:t>
            </a:r>
            <a:r>
              <a:rPr lang="zh-CN" altLang="en-US"/>
              <a:t>演示面法线与顶点法线的不同</a:t>
            </a:r>
            <a:endParaRPr lang="zh-CN" altLang="en-US"/>
          </a:p>
        </p:txBody>
      </p:sp>
      <p:pic>
        <p:nvPicPr>
          <p:cNvPr id="4" name="Content Placeholder 3"/>
          <p:cNvPicPr>
            <a:picLocks noChangeAspect="1"/>
          </p:cNvPicPr>
          <p:nvPr>
            <p:ph sz="half" idx="1"/>
          </p:nvPr>
        </p:nvPicPr>
        <p:blipFill>
          <a:blip r:embed="rId1"/>
          <a:stretch>
            <a:fillRect/>
          </a:stretch>
        </p:blipFill>
        <p:spPr>
          <a:xfrm>
            <a:off x="907415" y="1825625"/>
            <a:ext cx="4661535" cy="4351655"/>
          </a:xfrm>
          <a:prstGeom prst="rect">
            <a:avLst/>
          </a:prstGeom>
        </p:spPr>
      </p:pic>
      <p:pic>
        <p:nvPicPr>
          <p:cNvPr id="5" name="Content Placeholder 4"/>
          <p:cNvPicPr>
            <a:picLocks noChangeAspect="1"/>
          </p:cNvPicPr>
          <p:nvPr>
            <p:ph sz="half" idx="2"/>
          </p:nvPr>
        </p:nvPicPr>
        <p:blipFill>
          <a:blip r:embed="rId2"/>
          <a:stretch>
            <a:fillRect/>
          </a:stretch>
        </p:blipFill>
        <p:spPr>
          <a:xfrm>
            <a:off x="6407785" y="1825625"/>
            <a:ext cx="4328795" cy="4351655"/>
          </a:xfrm>
          <a:prstGeom prst="rect">
            <a:avLst/>
          </a:prstGeom>
        </p:spPr>
      </p:pic>
      <p:sp>
        <p:nvSpPr>
          <p:cNvPr id="6" name="Text Box 5"/>
          <p:cNvSpPr txBox="1"/>
          <p:nvPr/>
        </p:nvSpPr>
        <p:spPr>
          <a:xfrm>
            <a:off x="8023860" y="1457325"/>
            <a:ext cx="1097280" cy="368300"/>
          </a:xfrm>
          <a:prstGeom prst="rect">
            <a:avLst/>
          </a:prstGeom>
          <a:noFill/>
        </p:spPr>
        <p:txBody>
          <a:bodyPr wrap="none" rtlCol="0" anchor="t">
            <a:spAutoFit/>
          </a:bodyPr>
          <a:p>
            <a:r>
              <a:rPr lang="zh-CN" altLang="en-US">
                <a:sym typeface="+mn-ea"/>
              </a:rPr>
              <a:t>顶点法线</a:t>
            </a:r>
            <a:endParaRPr lang="en-US"/>
          </a:p>
        </p:txBody>
      </p:sp>
      <p:sp>
        <p:nvSpPr>
          <p:cNvPr id="7" name="Text Box 6"/>
          <p:cNvSpPr txBox="1"/>
          <p:nvPr/>
        </p:nvSpPr>
        <p:spPr>
          <a:xfrm>
            <a:off x="2741930" y="1457325"/>
            <a:ext cx="868680" cy="368300"/>
          </a:xfrm>
          <a:prstGeom prst="rect">
            <a:avLst/>
          </a:prstGeom>
          <a:noFill/>
        </p:spPr>
        <p:txBody>
          <a:bodyPr wrap="none" rtlCol="0" anchor="t">
            <a:spAutoFit/>
          </a:bodyPr>
          <a:p>
            <a:r>
              <a:rPr lang="zh-CN" altLang="en-US">
                <a:sym typeface="+mn-ea"/>
              </a:rPr>
              <a:t>面法线</a:t>
            </a: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从面法线到顶点法线，计算方法就是求邻居面法线的</a:t>
            </a:r>
            <a:r>
              <a:rPr lang="zh-CN" altLang="en-US">
                <a:solidFill>
                  <a:schemeClr val="accent6">
                    <a:lumMod val="75000"/>
                  </a:schemeClr>
                </a:solidFill>
              </a:rPr>
              <a:t>平均值</a:t>
            </a:r>
            <a:r>
              <a:rPr lang="zh-CN" altLang="en-US"/>
              <a:t>（使用</a:t>
            </a:r>
            <a:r>
              <a:rPr lang="en-US" altLang="zh-CN"/>
              <a:t> </a:t>
            </a:r>
            <a:r>
              <a:rPr lang="en-US" altLang="zh-CN">
                <a:solidFill>
                  <a:srgbClr val="C00000"/>
                </a:solidFill>
              </a:rPr>
              <a:t>scatter</a:t>
            </a:r>
            <a:r>
              <a:rPr lang="en-US" altLang="zh-CN"/>
              <a:t> </a:t>
            </a:r>
            <a:r>
              <a:rPr lang="zh-CN" altLang="en-US"/>
              <a:t>法）</a:t>
            </a:r>
            <a:endParaRPr lang="zh-CN" altLang="en-US"/>
          </a:p>
        </p:txBody>
      </p:sp>
      <p:sp>
        <p:nvSpPr>
          <p:cNvPr id="4" name="Content Placeholder 3"/>
          <p:cNvSpPr>
            <a:spLocks noGrp="1"/>
          </p:cNvSpPr>
          <p:nvPr>
            <p:ph sz="half" idx="1"/>
          </p:nvPr>
        </p:nvSpPr>
        <p:spPr>
          <a:xfrm>
            <a:off x="647700" y="1388110"/>
            <a:ext cx="5181600" cy="5332730"/>
          </a:xfrm>
        </p:spPr>
        <p:txBody>
          <a:bodyPr>
            <a:normAutofit lnSpcReduction="20000"/>
          </a:bodyPr>
          <a:p>
            <a:r>
              <a:rPr lang="en-US">
                <a:sym typeface="+mn-ea"/>
              </a:rPr>
              <a:t>struct Face {</a:t>
            </a:r>
            <a:endParaRPr lang="en-US"/>
          </a:p>
          <a:p>
            <a:r>
              <a:rPr lang="en-US">
                <a:sym typeface="+mn-ea"/>
              </a:rPr>
              <a:t>  unsigned int vert_index;</a:t>
            </a:r>
            <a:endParaRPr lang="en-US"/>
          </a:p>
          <a:p>
            <a:r>
              <a:rPr lang="en-US">
                <a:sym typeface="+mn-ea"/>
              </a:rPr>
              <a:t>  glm::vec3 </a:t>
            </a:r>
            <a:r>
              <a:rPr lang="en-US" b="1">
                <a:sym typeface="+mn-ea"/>
              </a:rPr>
              <a:t>face_normal</a:t>
            </a:r>
            <a:r>
              <a:rPr lang="en-US">
                <a:sym typeface="+mn-ea"/>
              </a:rPr>
              <a:t>;</a:t>
            </a:r>
            <a:endParaRPr lang="en-US"/>
          </a:p>
          <a:p>
            <a:r>
              <a:rPr lang="en-US">
                <a:sym typeface="+mn-ea"/>
              </a:rPr>
              <a:t>};</a:t>
            </a:r>
            <a:endParaRPr lang="en-US"/>
          </a:p>
          <a:p>
            <a:r>
              <a:rPr lang="en-US">
                <a:sym typeface="+mn-ea"/>
              </a:rPr>
              <a:t>struct Vertex {</a:t>
            </a:r>
            <a:endParaRPr lang="en-US"/>
          </a:p>
          <a:p>
            <a:r>
              <a:rPr lang="en-US">
                <a:sym typeface="+mn-ea"/>
              </a:rPr>
              <a:t>  glm::vec3 position;</a:t>
            </a:r>
            <a:endParaRPr lang="en-US"/>
          </a:p>
          <a:p>
            <a:r>
              <a:rPr lang="en-US">
                <a:sym typeface="+mn-ea"/>
              </a:rPr>
              <a:t>  glm::vec3 </a:t>
            </a:r>
            <a:r>
              <a:rPr lang="en-US" b="1">
                <a:sym typeface="+mn-ea"/>
              </a:rPr>
              <a:t>vert_normal</a:t>
            </a:r>
            <a:r>
              <a:rPr lang="en-US">
                <a:sym typeface="+mn-ea"/>
              </a:rPr>
              <a:t>;</a:t>
            </a:r>
            <a:endParaRPr lang="en-US"/>
          </a:p>
          <a:p>
            <a:r>
              <a:rPr lang="en-US">
                <a:sym typeface="+mn-ea"/>
              </a:rPr>
              <a:t>};</a:t>
            </a:r>
            <a:endParaRPr lang="en-US"/>
          </a:p>
          <a:p>
            <a:r>
              <a:rPr lang="en-US">
                <a:sym typeface="+mn-ea"/>
              </a:rPr>
              <a:t>vector&lt;Face&gt; faces;</a:t>
            </a:r>
            <a:endParaRPr lang="en-US"/>
          </a:p>
          <a:p>
            <a:r>
              <a:rPr lang="en-US">
                <a:sym typeface="+mn-ea"/>
              </a:rPr>
              <a:t>vector&lt;Vertex&gt; vertices;</a:t>
            </a:r>
            <a:endParaRPr lang="en-US"/>
          </a:p>
        </p:txBody>
      </p:sp>
      <p:sp>
        <p:nvSpPr>
          <p:cNvPr id="6" name="Content Placeholder 5"/>
          <p:cNvSpPr>
            <a:spLocks noGrp="1"/>
          </p:cNvSpPr>
          <p:nvPr>
            <p:ph sz="half" idx="2"/>
          </p:nvPr>
        </p:nvSpPr>
        <p:spPr>
          <a:xfrm>
            <a:off x="4455795" y="1825625"/>
            <a:ext cx="7736205" cy="4351655"/>
          </a:xfrm>
        </p:spPr>
        <p:txBody>
          <a:bodyPr/>
          <a:p>
            <a:r>
              <a:rPr lang="en-US">
                <a:solidFill>
                  <a:schemeClr val="tx2">
                    <a:lumMod val="60000"/>
                    <a:lumOff val="40000"/>
                  </a:schemeClr>
                </a:solidFill>
                <a:sym typeface="+mn-ea"/>
              </a:rPr>
              <a:t>for (auto &amp;vert: vertices)</a:t>
            </a:r>
            <a:endParaRPr lang="en-US">
              <a:solidFill>
                <a:schemeClr val="tx2">
                  <a:lumMod val="60000"/>
                  <a:lumOff val="40000"/>
                </a:schemeClr>
              </a:solidFill>
              <a:sym typeface="+mn-ea"/>
            </a:endParaRPr>
          </a:p>
          <a:p>
            <a:r>
              <a:rPr lang="en-US">
                <a:sym typeface="+mn-ea"/>
              </a:rPr>
              <a:t>  </a:t>
            </a:r>
            <a:r>
              <a:rPr lang="en-US">
                <a:solidFill>
                  <a:schemeClr val="accent1">
                    <a:lumMod val="50000"/>
                  </a:schemeClr>
                </a:solidFill>
                <a:sym typeface="+mn-ea"/>
              </a:rPr>
              <a:t>vert.</a:t>
            </a:r>
            <a:r>
              <a:rPr lang="en-US" b="1">
                <a:solidFill>
                  <a:schemeClr val="accent1">
                    <a:lumMod val="50000"/>
                  </a:schemeClr>
                </a:solidFill>
                <a:sym typeface="+mn-ea"/>
              </a:rPr>
              <a:t>vert_normal</a:t>
            </a:r>
            <a:r>
              <a:rPr lang="en-US">
                <a:solidFill>
                  <a:schemeClr val="accent1">
                    <a:lumMod val="50000"/>
                  </a:schemeClr>
                </a:solidFill>
                <a:sym typeface="+mn-ea"/>
              </a:rPr>
              <a:t> = glm::vec3(0);</a:t>
            </a:r>
            <a:endParaRPr lang="en-US">
              <a:solidFill>
                <a:schemeClr val="tx2">
                  <a:lumMod val="75000"/>
                </a:schemeClr>
              </a:solidFill>
              <a:sym typeface="+mn-ea"/>
            </a:endParaRPr>
          </a:p>
          <a:p>
            <a:r>
              <a:rPr lang="en-US">
                <a:solidFill>
                  <a:schemeClr val="tx2">
                    <a:lumMod val="60000"/>
                    <a:lumOff val="40000"/>
                  </a:schemeClr>
                </a:solidFill>
              </a:rPr>
              <a:t>for (auto &amp;face: faces)</a:t>
            </a:r>
            <a:endParaRPr lang="en-US">
              <a:solidFill>
                <a:schemeClr val="tx2">
                  <a:lumMod val="60000"/>
                  <a:lumOff val="40000"/>
                </a:schemeClr>
              </a:solidFill>
            </a:endParaRPr>
          </a:p>
          <a:p>
            <a:r>
              <a:rPr lang="en-US"/>
              <a:t>  </a:t>
            </a:r>
            <a:r>
              <a:rPr lang="en-US">
                <a:solidFill>
                  <a:schemeClr val="accent1">
                    <a:lumMod val="50000"/>
                  </a:schemeClr>
                </a:solidFill>
              </a:rPr>
              <a:t>vertices[faces.vert_index].</a:t>
            </a:r>
            <a:r>
              <a:rPr lang="en-US" b="1">
                <a:solidFill>
                  <a:schemeClr val="accent1">
                    <a:lumMod val="50000"/>
                  </a:schemeClr>
                </a:solidFill>
              </a:rPr>
              <a:t>vert_normal</a:t>
            </a:r>
            <a:r>
              <a:rPr lang="en-US">
                <a:solidFill>
                  <a:schemeClr val="accent1">
                    <a:lumMod val="50000"/>
                  </a:schemeClr>
                </a:solidFill>
              </a:rPr>
              <a:t> </a:t>
            </a:r>
            <a:r>
              <a:rPr lang="en-US">
                <a:solidFill>
                  <a:srgbClr val="C00000"/>
                </a:solidFill>
                <a:effectLst>
                  <a:outerShdw blurRad="38100" dist="38100" dir="2700000" algn="tl">
                    <a:srgbClr val="000000">
                      <a:alpha val="43137"/>
                    </a:srgbClr>
                  </a:outerShdw>
                </a:effectLst>
              </a:rPr>
              <a:t>+=</a:t>
            </a:r>
            <a:r>
              <a:rPr lang="en-US">
                <a:solidFill>
                  <a:schemeClr val="accent1">
                    <a:lumMod val="50000"/>
                  </a:schemeClr>
                </a:solidFill>
              </a:rPr>
              <a:t> face.</a:t>
            </a:r>
            <a:r>
              <a:rPr lang="en-US" b="1">
                <a:solidFill>
                  <a:schemeClr val="accent1">
                    <a:lumMod val="50000"/>
                  </a:schemeClr>
                </a:solidFill>
              </a:rPr>
              <a:t>face_normal</a:t>
            </a:r>
            <a:r>
              <a:rPr lang="en-US">
                <a:solidFill>
                  <a:schemeClr val="accent1">
                    <a:lumMod val="50000"/>
                  </a:schemeClr>
                </a:solidFill>
              </a:rPr>
              <a:t>;</a:t>
            </a:r>
            <a:endParaRPr lang="en-US"/>
          </a:p>
          <a:p>
            <a:r>
              <a:rPr lang="en-US">
                <a:solidFill>
                  <a:schemeClr val="tx2">
                    <a:lumMod val="60000"/>
                    <a:lumOff val="40000"/>
                  </a:schemeClr>
                </a:solidFill>
              </a:rPr>
              <a:t>for (auto &amp;vert: vertices)</a:t>
            </a:r>
            <a:endParaRPr lang="en-US">
              <a:solidFill>
                <a:schemeClr val="tx2">
                  <a:lumMod val="60000"/>
                  <a:lumOff val="40000"/>
                </a:schemeClr>
              </a:solidFill>
            </a:endParaRPr>
          </a:p>
          <a:p>
            <a:r>
              <a:rPr lang="en-US"/>
              <a:t>  </a:t>
            </a:r>
            <a:r>
              <a:rPr lang="en-US">
                <a:solidFill>
                  <a:schemeClr val="accent1">
                    <a:lumMod val="50000"/>
                  </a:schemeClr>
                </a:solidFill>
              </a:rPr>
              <a:t>vert.</a:t>
            </a:r>
            <a:r>
              <a:rPr lang="en-US" b="1">
                <a:solidFill>
                  <a:schemeClr val="accent1">
                    <a:lumMod val="50000"/>
                  </a:schemeClr>
                </a:solidFill>
              </a:rPr>
              <a:t>vert_normal</a:t>
            </a:r>
            <a:r>
              <a:rPr lang="en-US">
                <a:solidFill>
                  <a:schemeClr val="accent1">
                    <a:lumMod val="50000"/>
                  </a:schemeClr>
                </a:solidFill>
              </a:rPr>
              <a:t> = </a:t>
            </a:r>
            <a:r>
              <a:rPr lang="en-US">
                <a:solidFill>
                  <a:schemeClr val="accent6">
                    <a:lumMod val="75000"/>
                  </a:schemeClr>
                </a:solidFill>
                <a:effectLst>
                  <a:outerShdw blurRad="38100" dist="38100" dir="2700000" algn="tl">
                    <a:srgbClr val="000000">
                      <a:alpha val="43137"/>
                    </a:srgbClr>
                  </a:outerShdw>
                </a:effectLst>
              </a:rPr>
              <a:t>glm::normalize</a:t>
            </a:r>
            <a:r>
              <a:rPr lang="en-US">
                <a:solidFill>
                  <a:schemeClr val="accent1">
                    <a:lumMod val="50000"/>
                  </a:schemeClr>
                </a:solidFill>
              </a:rPr>
              <a:t>(vert.</a:t>
            </a:r>
            <a:r>
              <a:rPr lang="en-US" b="1">
                <a:solidFill>
                  <a:schemeClr val="accent1">
                    <a:lumMod val="50000"/>
                  </a:schemeClr>
                </a:solidFill>
              </a:rPr>
              <a:t>vert_normal</a:t>
            </a:r>
            <a:r>
              <a:rPr lang="en-US">
                <a:solidFill>
                  <a:schemeClr val="accent1">
                    <a:lumMod val="50000"/>
                  </a:schemeClr>
                </a:solidFill>
              </a:rPr>
              <a:t>);</a:t>
            </a:r>
            <a:endParaRPr lang="en-US">
              <a:solidFill>
                <a:schemeClr val="accent1">
                  <a:lumMod val="50000"/>
                </a:schemeClr>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p:txBody>
          <a:bodyPr/>
          <a:p>
            <a:r>
              <a:rPr lang="zh-CN" altLang="en-US"/>
              <a:t>刚刚那个是粗略的，更准确的计算顶点法线需要用面的</a:t>
            </a:r>
            <a:r>
              <a:rPr lang="en-US" altLang="zh-CN"/>
              <a:t> asin </a:t>
            </a:r>
            <a:r>
              <a:rPr lang="zh-CN" altLang="en-US"/>
              <a:t>系数加权平均</a:t>
            </a:r>
            <a:endParaRPr lang="zh-CN" altLang="en-US"/>
          </a:p>
        </p:txBody>
      </p:sp>
      <p:sp>
        <p:nvSpPr>
          <p:cNvPr id="4" name="Content Placeholder 3"/>
          <p:cNvSpPr>
            <a:spLocks noGrp="1"/>
          </p:cNvSpPr>
          <p:nvPr>
            <p:ph sz="half" idx="1"/>
          </p:nvPr>
        </p:nvSpPr>
        <p:spPr/>
        <p:txBody>
          <a:bodyPr>
            <a:normAutofit fontScale="25000"/>
          </a:bodyPr>
          <a:p>
            <a:r>
              <a:rPr lang="en-US" sz="4000"/>
              <a:t>vector3D triangleNormalFromVertex(int face_id, int vertex_id) {</a:t>
            </a:r>
            <a:endParaRPr lang="en-US" sz="4000"/>
          </a:p>
          <a:p>
            <a:r>
              <a:rPr lang="en-US" sz="4000"/>
              <a:t>   //This assumes that A-&gt;B-&gt;C is a counter-clockwise ordering</a:t>
            </a:r>
            <a:endParaRPr lang="en-US" sz="4000"/>
          </a:p>
          <a:p>
            <a:r>
              <a:rPr lang="en-US" sz="4000"/>
              <a:t>   vector3D A = mesh.face[face_id].vertex[vertex_id];</a:t>
            </a:r>
            <a:endParaRPr lang="en-US" sz="4000"/>
          </a:p>
          <a:p>
            <a:r>
              <a:rPr lang="en-US" sz="4000"/>
              <a:t>   vector3D B = mesh.face[face_id].vertex[(vertex_id+1)%3];</a:t>
            </a:r>
            <a:endParaRPr lang="en-US" sz="4000"/>
          </a:p>
          <a:p>
            <a:r>
              <a:rPr lang="en-US" sz="4000"/>
              <a:t>   vector3D C = mesh.face[face_id].vertex[(vertex_id+2)%3];</a:t>
            </a:r>
            <a:endParaRPr lang="en-US" sz="4000"/>
          </a:p>
          <a:p>
            <a:r>
              <a:rPr lang="en-US" sz="4000"/>
              <a:t>   vector3D N = cross(B-A,C-A);</a:t>
            </a:r>
            <a:endParaRPr lang="en-US" sz="4000"/>
          </a:p>
          <a:p>
            <a:r>
              <a:rPr lang="en-US" sz="4000"/>
              <a:t>   float sin_alpha = length(N) / (length(B-A) * length(C-A) );</a:t>
            </a:r>
            <a:endParaRPr lang="en-US" sz="4000"/>
          </a:p>
          <a:p>
            <a:r>
              <a:rPr lang="en-US" sz="4000"/>
              <a:t>   return normalize(N) * asin(sin_alpha); // </a:t>
            </a:r>
            <a:r>
              <a:rPr lang="zh-CN" altLang="en-US" sz="4000"/>
              <a:t>加权系数和三角形的“狭长程度”有关</a:t>
            </a:r>
            <a:endParaRPr lang="en-US" sz="4000"/>
          </a:p>
          <a:p>
            <a:r>
              <a:rPr lang="en-US" sz="4000"/>
              <a:t>}  // </a:t>
            </a:r>
            <a:r>
              <a:rPr lang="zh-CN" altLang="en-US" sz="4000"/>
              <a:t>如果是三角形一个很小的锐角，那么这个三角形面法线对顶点法线的贡献就减小</a:t>
            </a:r>
            <a:endParaRPr lang="zh-CN" altLang="en-US" sz="4000"/>
          </a:p>
          <a:p>
            <a:r>
              <a:rPr lang="en-US" altLang="zh-CN" sz="4000"/>
              <a:t>// </a:t>
            </a:r>
            <a:r>
              <a:rPr lang="zh-CN" altLang="en-US" sz="4000"/>
              <a:t>可以理解为贡献大小与这个面邻居所占</a:t>
            </a:r>
            <a:r>
              <a:rPr lang="en-US" altLang="zh-CN" sz="4000"/>
              <a:t> 360 </a:t>
            </a:r>
            <a:r>
              <a:rPr lang="zh-CN" altLang="en-US" sz="4000"/>
              <a:t>度角度中的多少角正比</a:t>
            </a:r>
            <a:endParaRPr lang="zh-CN" altLang="en-US" sz="4000"/>
          </a:p>
        </p:txBody>
      </p:sp>
      <p:sp>
        <p:nvSpPr>
          <p:cNvPr id="2" name="Content Placeholder 1"/>
          <p:cNvSpPr>
            <a:spLocks noGrp="1"/>
          </p:cNvSpPr>
          <p:nvPr>
            <p:ph sz="half" idx="2"/>
          </p:nvPr>
        </p:nvSpPr>
        <p:spPr/>
        <p:txBody>
          <a:bodyPr>
            <a:normAutofit fontScale="45000"/>
          </a:bodyPr>
          <a:p>
            <a:r>
              <a:rPr lang="en-US">
                <a:sym typeface="+mn-ea"/>
              </a:rPr>
              <a:t>void computeNormals() {</a:t>
            </a:r>
            <a:endParaRPr lang="en-US"/>
          </a:p>
          <a:p>
            <a:r>
              <a:rPr lang="en-US">
                <a:sym typeface="+mn-ea"/>
              </a:rPr>
              <a:t>    for (vertex v in mesh) {</a:t>
            </a:r>
            <a:endParaRPr lang="en-US"/>
          </a:p>
          <a:p>
            <a:r>
              <a:rPr lang="en-US">
                <a:sym typeface="+mn-ea"/>
              </a:rPr>
              <a:t>        vector3D N (0,0,0);</a:t>
            </a:r>
            <a:endParaRPr lang="en-US"/>
          </a:p>
          <a:p>
            <a:r>
              <a:rPr lang="en-US">
                <a:sym typeface="+mn-ea"/>
              </a:rPr>
              <a:t>        for (int i = 0;i &lt; NumOfTriangles;++i) {</a:t>
            </a:r>
            <a:endParaRPr lang="en-US"/>
          </a:p>
          <a:p>
            <a:r>
              <a:rPr lang="en-US">
                <a:sym typeface="+mn-ea"/>
              </a:rPr>
              <a:t>            if (mesh.face[i].contains(v) ) { // </a:t>
            </a:r>
            <a:r>
              <a:rPr lang="zh-CN" altLang="en-US">
                <a:sym typeface="+mn-ea"/>
              </a:rPr>
              <a:t>他没用</a:t>
            </a:r>
            <a:r>
              <a:rPr lang="en-US" altLang="zh-CN">
                <a:sym typeface="+mn-ea"/>
              </a:rPr>
              <a:t> scatter </a:t>
            </a:r>
            <a:r>
              <a:rPr lang="zh-CN" altLang="en-US">
                <a:sym typeface="+mn-ea"/>
              </a:rPr>
              <a:t>法，复杂度变成</a:t>
            </a:r>
            <a:r>
              <a:rPr lang="en-US" altLang="zh-CN">
                <a:sym typeface="+mn-ea"/>
              </a:rPr>
              <a:t> O(n</a:t>
            </a:r>
            <a:r>
              <a:rPr lang="en-US" altLang="zh-CN" baseline="30000">
                <a:sym typeface="+mn-ea"/>
              </a:rPr>
              <a:t>2</a:t>
            </a:r>
            <a:r>
              <a:rPr lang="en-US" altLang="zh-CN">
                <a:sym typeface="+mn-ea"/>
              </a:rPr>
              <a:t>) </a:t>
            </a:r>
            <a:r>
              <a:rPr lang="zh-CN" altLang="en-US">
                <a:sym typeface="+mn-ea"/>
              </a:rPr>
              <a:t>了嘿嘿</a:t>
            </a:r>
            <a:endParaRPr lang="en-US"/>
          </a:p>
          <a:p>
            <a:r>
              <a:rPr lang="en-US">
                <a:sym typeface="+mn-ea"/>
              </a:rPr>
              <a:t>                int VertexID = index_of_v_in_triangle(i,v); //Can be 0,1 or 2</a:t>
            </a:r>
            <a:endParaRPr lang="en-US"/>
          </a:p>
          <a:p>
            <a:r>
              <a:rPr lang="en-US">
                <a:sym typeface="+mn-ea"/>
              </a:rPr>
              <a:t>                N = N + triangleNormalFromVertex(i,VertexID);</a:t>
            </a:r>
            <a:endParaRPr lang="en-US"/>
          </a:p>
          <a:p>
            <a:r>
              <a:rPr lang="en-US">
                <a:sym typeface="+mn-ea"/>
              </a:rPr>
              <a:t>            }</a:t>
            </a:r>
            <a:endParaRPr lang="en-US"/>
          </a:p>
          <a:p>
            <a:r>
              <a:rPr lang="en-US">
                <a:sym typeface="+mn-ea"/>
              </a:rPr>
              <a:t>        }</a:t>
            </a:r>
            <a:endParaRPr lang="en-US"/>
          </a:p>
          <a:p>
            <a:r>
              <a:rPr lang="en-US">
                <a:sym typeface="+mn-ea"/>
              </a:rPr>
              <a:t>        N = normalize(N);</a:t>
            </a:r>
            <a:endParaRPr lang="en-US"/>
          </a:p>
          <a:p>
            <a:r>
              <a:rPr lang="en-US">
                <a:sym typeface="+mn-ea"/>
              </a:rPr>
              <a:t>        add_N_to_normals_for_vertex_v(N,v);</a:t>
            </a:r>
            <a:endParaRPr lang="en-US"/>
          </a:p>
          <a:p>
            <a:r>
              <a:rPr lang="en-US">
                <a:sym typeface="+mn-ea"/>
              </a:rPr>
              <a:t>    }</a:t>
            </a:r>
            <a:endParaRPr lang="en-US"/>
          </a:p>
          <a:p>
            <a:r>
              <a:rPr lang="en-US">
                <a:sym typeface="+mn-ea"/>
              </a:rPr>
              <a:t>}</a:t>
            </a:r>
            <a:endParaRPr lang="en-US"/>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4414520" y="5486400"/>
              <a:ext cx="624205" cy="428625"/>
            </p14:xfrm>
          </p:contentPart>
        </mc:Choice>
        <mc:Fallback xmlns="">
          <p:pic>
            <p:nvPicPr>
              <p:cNvPr id="5" name="Ink 4"/>
            </p:nvPicPr>
            <p:blipFill>
              <a:blip r:embed="rId2"/>
            </p:blipFill>
            <p:spPr>
              <a:xfrm>
                <a:off x="4414520" y="5486400"/>
                <a:ext cx="624205" cy="42862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4429125" y="5924550"/>
              <a:ext cx="461645" cy="190500"/>
            </p14:xfrm>
          </p:contentPart>
        </mc:Choice>
        <mc:Fallback xmlns="">
          <p:pic>
            <p:nvPicPr>
              <p:cNvPr id="6" name="Ink 5"/>
            </p:nvPicPr>
            <p:blipFill>
              <a:blip r:embed="rId4"/>
            </p:blipFill>
            <p:spPr>
              <a:xfrm>
                <a:off x="4429125" y="5924550"/>
                <a:ext cx="461645" cy="1905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3871595" y="5886450"/>
              <a:ext cx="538480" cy="414020"/>
            </p14:xfrm>
          </p:contentPart>
        </mc:Choice>
        <mc:Fallback xmlns="">
          <p:pic>
            <p:nvPicPr>
              <p:cNvPr id="7" name="Ink 6"/>
            </p:nvPicPr>
            <p:blipFill>
              <a:blip r:embed="rId6"/>
            </p:blipFill>
            <p:spPr>
              <a:xfrm>
                <a:off x="3871595" y="5886450"/>
                <a:ext cx="538480" cy="4140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Ink 7"/>
              <p14:cNvContentPartPr/>
              <p14:nvPr/>
            </p14:nvContentPartPr>
            <p14:xfrm>
              <a:off x="4657725" y="5862320"/>
              <a:ext cx="38100" cy="147955"/>
            </p14:xfrm>
          </p:contentPart>
        </mc:Choice>
        <mc:Fallback xmlns="">
          <p:pic>
            <p:nvPicPr>
              <p:cNvPr id="8" name="Ink 7"/>
            </p:nvPicPr>
            <p:blipFill>
              <a:blip r:embed="rId8"/>
            </p:blipFill>
            <p:spPr>
              <a:xfrm>
                <a:off x="4657725" y="5862320"/>
                <a:ext cx="38100" cy="14795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9" name="Ink 8"/>
              <p14:cNvContentPartPr/>
              <p14:nvPr/>
            </p14:nvContentPartPr>
            <p14:xfrm>
              <a:off x="4900295" y="5915025"/>
              <a:ext cx="85725" cy="76200"/>
            </p14:xfrm>
          </p:contentPart>
        </mc:Choice>
        <mc:Fallback xmlns="">
          <p:pic>
            <p:nvPicPr>
              <p:cNvPr id="9" name="Ink 8"/>
            </p:nvPicPr>
            <p:blipFill>
              <a:blip r:embed="rId10"/>
            </p:blipFill>
            <p:spPr>
              <a:xfrm>
                <a:off x="4900295" y="5915025"/>
                <a:ext cx="85725" cy="762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0" name="Ink 9"/>
              <p14:cNvContentPartPr/>
              <p14:nvPr/>
            </p14:nvContentPartPr>
            <p14:xfrm>
              <a:off x="5024120" y="5953125"/>
              <a:ext cx="76200" cy="28575"/>
            </p14:xfrm>
          </p:contentPart>
        </mc:Choice>
        <mc:Fallback xmlns="">
          <p:pic>
            <p:nvPicPr>
              <p:cNvPr id="10" name="Ink 9"/>
            </p:nvPicPr>
            <p:blipFill>
              <a:blip r:embed="rId12"/>
            </p:blipFill>
            <p:spPr>
              <a:xfrm>
                <a:off x="5024120" y="5953125"/>
                <a:ext cx="76200" cy="2857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Ink 10"/>
              <p14:cNvContentPartPr/>
              <p14:nvPr/>
            </p14:nvContentPartPr>
            <p14:xfrm>
              <a:off x="4928870" y="5833745"/>
              <a:ext cx="109855" cy="219075"/>
            </p14:xfrm>
          </p:contentPart>
        </mc:Choice>
        <mc:Fallback xmlns="">
          <p:pic>
            <p:nvPicPr>
              <p:cNvPr id="11" name="Ink 10"/>
            </p:nvPicPr>
            <p:blipFill>
              <a:blip r:embed="rId14"/>
            </p:blipFill>
            <p:spPr>
              <a:xfrm>
                <a:off x="4928870" y="5833745"/>
                <a:ext cx="109855" cy="21907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Ink 11"/>
              <p14:cNvContentPartPr/>
              <p14:nvPr/>
            </p14:nvContentPartPr>
            <p14:xfrm>
              <a:off x="5153025" y="5871845"/>
              <a:ext cx="66675" cy="14605"/>
            </p14:xfrm>
          </p:contentPart>
        </mc:Choice>
        <mc:Fallback xmlns="">
          <p:pic>
            <p:nvPicPr>
              <p:cNvPr id="12" name="Ink 11"/>
            </p:nvPicPr>
            <p:blipFill>
              <a:blip r:embed="rId16"/>
            </p:blipFill>
            <p:spPr>
              <a:xfrm>
                <a:off x="5153025" y="5871845"/>
                <a:ext cx="66675" cy="1460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Ink 12"/>
              <p14:cNvContentPartPr/>
              <p14:nvPr/>
            </p14:nvContentPartPr>
            <p14:xfrm>
              <a:off x="5210175" y="5881370"/>
              <a:ext cx="9525" cy="52705"/>
            </p14:xfrm>
          </p:contentPart>
        </mc:Choice>
        <mc:Fallback xmlns="">
          <p:pic>
            <p:nvPicPr>
              <p:cNvPr id="13" name="Ink 12"/>
            </p:nvPicPr>
            <p:blipFill>
              <a:blip r:embed="rId18"/>
            </p:blipFill>
            <p:spPr>
              <a:xfrm>
                <a:off x="5210175" y="5881370"/>
                <a:ext cx="9525" cy="5270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4" name="Ink 13"/>
              <p14:cNvContentPartPr/>
              <p14:nvPr/>
            </p14:nvContentPartPr>
            <p14:xfrm>
              <a:off x="5172075" y="5919470"/>
              <a:ext cx="66675" cy="360"/>
            </p14:xfrm>
          </p:contentPart>
        </mc:Choice>
        <mc:Fallback xmlns="">
          <p:pic>
            <p:nvPicPr>
              <p:cNvPr id="14" name="Ink 13"/>
            </p:nvPicPr>
            <p:blipFill>
              <a:blip r:embed="rId20"/>
            </p:blipFill>
            <p:spPr>
              <a:xfrm>
                <a:off x="5172075" y="5919470"/>
                <a:ext cx="66675" cy="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5" name="Ink 14"/>
              <p14:cNvContentPartPr/>
              <p14:nvPr/>
            </p14:nvContentPartPr>
            <p14:xfrm>
              <a:off x="5176520" y="5953125"/>
              <a:ext cx="85725" cy="109220"/>
            </p14:xfrm>
          </p:contentPart>
        </mc:Choice>
        <mc:Fallback xmlns="">
          <p:pic>
            <p:nvPicPr>
              <p:cNvPr id="15" name="Ink 14"/>
            </p:nvPicPr>
            <p:blipFill>
              <a:blip r:embed="rId22"/>
            </p:blipFill>
            <p:spPr>
              <a:xfrm>
                <a:off x="5176520" y="5953125"/>
                <a:ext cx="85725" cy="1092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6" name="Ink 15"/>
              <p14:cNvContentPartPr/>
              <p14:nvPr/>
            </p14:nvContentPartPr>
            <p14:xfrm>
              <a:off x="5219700" y="6038850"/>
              <a:ext cx="4445" cy="33020"/>
            </p14:xfrm>
          </p:contentPart>
        </mc:Choice>
        <mc:Fallback xmlns="">
          <p:pic>
            <p:nvPicPr>
              <p:cNvPr id="16" name="Ink 15"/>
            </p:nvPicPr>
            <p:blipFill>
              <a:blip r:embed="rId24"/>
            </p:blipFill>
            <p:spPr>
              <a:xfrm>
                <a:off x="5219700" y="6038850"/>
                <a:ext cx="4445" cy="330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7" name="Ink 16"/>
              <p14:cNvContentPartPr/>
              <p14:nvPr/>
            </p14:nvContentPartPr>
            <p14:xfrm>
              <a:off x="5248275" y="6057900"/>
              <a:ext cx="71120" cy="13970"/>
            </p14:xfrm>
          </p:contentPart>
        </mc:Choice>
        <mc:Fallback xmlns="">
          <p:pic>
            <p:nvPicPr>
              <p:cNvPr id="17" name="Ink 16"/>
            </p:nvPicPr>
            <p:blipFill>
              <a:blip r:embed="rId26"/>
            </p:blipFill>
            <p:spPr>
              <a:xfrm>
                <a:off x="5248275" y="6057900"/>
                <a:ext cx="71120" cy="13970"/>
              </a:xfrm>
              <a:prstGeom prst="rect"/>
            </p:spPr>
          </p:pic>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有时会把面和顶点的拓扑结构拆毁，让一个顶点分离成四个，然后让同一个面上的四个顶点法线相同，来实现面法线，实现平直着色</a:t>
            </a:r>
            <a:endParaRPr lang="zh-CN" altLang="en-US"/>
          </a:p>
        </p:txBody>
      </p:sp>
      <p:pic>
        <p:nvPicPr>
          <p:cNvPr id="5" name="Content Placeholder 4"/>
          <p:cNvPicPr>
            <a:picLocks noChangeAspect="1"/>
          </p:cNvPicPr>
          <p:nvPr>
            <p:ph sz="half" idx="2"/>
          </p:nvPr>
        </p:nvPicPr>
        <p:blipFill>
          <a:blip r:embed="rId1"/>
          <a:stretch>
            <a:fillRect/>
          </a:stretch>
        </p:blipFill>
        <p:spPr>
          <a:xfrm>
            <a:off x="6407785" y="1825625"/>
            <a:ext cx="4328795" cy="4351655"/>
          </a:xfrm>
          <a:prstGeom prst="rect">
            <a:avLst/>
          </a:prstGeom>
        </p:spPr>
      </p:pic>
      <p:sp>
        <p:nvSpPr>
          <p:cNvPr id="6" name="Text Box 5"/>
          <p:cNvSpPr txBox="1"/>
          <p:nvPr/>
        </p:nvSpPr>
        <p:spPr>
          <a:xfrm>
            <a:off x="8023860" y="1457325"/>
            <a:ext cx="1097280" cy="368300"/>
          </a:xfrm>
          <a:prstGeom prst="rect">
            <a:avLst/>
          </a:prstGeom>
          <a:noFill/>
        </p:spPr>
        <p:txBody>
          <a:bodyPr wrap="none" rtlCol="0" anchor="t">
            <a:spAutoFit/>
          </a:bodyPr>
          <a:p>
            <a:r>
              <a:rPr lang="zh-CN" altLang="en-US">
                <a:sym typeface="+mn-ea"/>
              </a:rPr>
              <a:t>顶点法线</a:t>
            </a:r>
            <a:endParaRPr lang="en-US"/>
          </a:p>
        </p:txBody>
      </p:sp>
      <p:sp>
        <p:nvSpPr>
          <p:cNvPr id="7" name="Text Box 6"/>
          <p:cNvSpPr txBox="1"/>
          <p:nvPr/>
        </p:nvSpPr>
        <p:spPr>
          <a:xfrm>
            <a:off x="2232025" y="1457325"/>
            <a:ext cx="2011680" cy="368300"/>
          </a:xfrm>
          <a:prstGeom prst="rect">
            <a:avLst/>
          </a:prstGeom>
          <a:noFill/>
        </p:spPr>
        <p:txBody>
          <a:bodyPr wrap="none" rtlCol="0" anchor="t">
            <a:spAutoFit/>
          </a:bodyPr>
          <a:p>
            <a:pPr algn="l"/>
            <a:r>
              <a:rPr lang="zh-CN" altLang="en-US">
                <a:sym typeface="+mn-ea"/>
              </a:rPr>
              <a:t>分离</a:t>
            </a:r>
            <a:r>
              <a:rPr lang="zh-CN" altLang="en-US">
                <a:sym typeface="+mn-ea"/>
              </a:rPr>
              <a:t>后的顶点法线</a:t>
            </a:r>
            <a:endParaRPr lang="en-US"/>
          </a:p>
        </p:txBody>
      </p:sp>
      <p:pic>
        <p:nvPicPr>
          <p:cNvPr id="8" name="Content Placeholder 7"/>
          <p:cNvPicPr>
            <a:picLocks noChangeAspect="1"/>
          </p:cNvPicPr>
          <p:nvPr>
            <p:ph sz="half" idx="1"/>
          </p:nvPr>
        </p:nvPicPr>
        <p:blipFill>
          <a:blip r:embed="rId2"/>
          <a:stretch>
            <a:fillRect/>
          </a:stretch>
        </p:blipFill>
        <p:spPr>
          <a:xfrm>
            <a:off x="984250" y="1825625"/>
            <a:ext cx="4507865" cy="435165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对于一部分需要有棱角，一部分又需要平滑的模型怎么办？</a:t>
            </a:r>
            <a:endParaRPr lang="zh-CN" altLang="en-US"/>
          </a:p>
        </p:txBody>
      </p:sp>
      <p:pic>
        <p:nvPicPr>
          <p:cNvPr id="11" name="Content Placeholder 4"/>
          <p:cNvPicPr>
            <a:picLocks noChangeAspect="1"/>
          </p:cNvPicPr>
          <p:nvPr>
            <p:ph sz="half" idx="2"/>
          </p:nvPr>
        </p:nvPicPr>
        <p:blipFill>
          <a:blip r:embed="rId1"/>
          <a:stretch>
            <a:fillRect/>
          </a:stretch>
        </p:blipFill>
        <p:spPr>
          <a:xfrm>
            <a:off x="8308340" y="1824990"/>
            <a:ext cx="3799840" cy="4351655"/>
          </a:xfrm>
          <a:prstGeom prst="rect">
            <a:avLst/>
          </a:prstGeom>
        </p:spPr>
      </p:pic>
      <p:pic>
        <p:nvPicPr>
          <p:cNvPr id="12" name="Picture 11"/>
          <p:cNvPicPr>
            <a:picLocks noChangeAspect="1"/>
          </p:cNvPicPr>
          <p:nvPr/>
        </p:nvPicPr>
        <p:blipFill>
          <a:blip r:embed="rId2"/>
          <a:stretch>
            <a:fillRect/>
          </a:stretch>
        </p:blipFill>
        <p:spPr>
          <a:xfrm>
            <a:off x="45720" y="1825625"/>
            <a:ext cx="4159885" cy="4351020"/>
          </a:xfrm>
          <a:prstGeom prst="rect">
            <a:avLst/>
          </a:prstGeom>
        </p:spPr>
      </p:pic>
      <p:sp>
        <p:nvSpPr>
          <p:cNvPr id="15" name="Content Placeholder 14"/>
          <p:cNvSpPr/>
          <p:nvPr>
            <p:ph sz="half" idx="1"/>
          </p:nvPr>
        </p:nvSpPr>
        <p:spPr>
          <a:xfrm>
            <a:off x="4205605" y="1825625"/>
            <a:ext cx="4103370" cy="4711700"/>
          </a:xfrm>
        </p:spPr>
        <p:txBody>
          <a:bodyPr>
            <a:normAutofit lnSpcReduction="10000"/>
          </a:bodyPr>
          <a:p>
            <a:r>
              <a:rPr lang="zh-CN" altLang="en-US">
                <a:sym typeface="+mn-ea"/>
              </a:rPr>
              <a:t>例如圆柱体，他的侧面是圆形的带状区域，需要平滑，但是如果真的开启平滑，他的顶面也会和侧面“融为一体”，变得很奇怪。</a:t>
            </a:r>
            <a:endParaRPr lang="zh-CN" altLang="en-US">
              <a:sym typeface="+mn-ea"/>
            </a:endParaRPr>
          </a:p>
          <a:p>
            <a:r>
              <a:rPr lang="zh-CN" altLang="en-US">
                <a:sym typeface="+mn-ea"/>
              </a:rPr>
              <a:t>为了解决这种需要在部分边上保持棱角的情况，</a:t>
            </a:r>
            <a:r>
              <a:rPr lang="en-US" altLang="zh-CN">
                <a:sym typeface="+mn-ea"/>
              </a:rPr>
              <a:t>Blender </a:t>
            </a:r>
            <a:r>
              <a:rPr lang="zh-CN" altLang="en-US">
                <a:sym typeface="+mn-ea"/>
              </a:rPr>
              <a:t>支持了“平滑组”，允许把一个物体的所有面分组。同一个组内的所有面之间会平滑，两个组相接的部分则不做平滑处理，保持棱角。</a:t>
            </a:r>
            <a:endParaRPr lang="en-US" altLang="zh-CN">
              <a:sym typeface="+mn-ea"/>
            </a:endParaRPr>
          </a:p>
        </p:txBody>
      </p:sp>
      <p:sp>
        <p:nvSpPr>
          <p:cNvPr id="16" name="Oval Callout 15"/>
          <p:cNvSpPr/>
          <p:nvPr/>
        </p:nvSpPr>
        <p:spPr>
          <a:xfrm>
            <a:off x="1187450" y="6100552"/>
            <a:ext cx="3072765" cy="521757"/>
          </a:xfrm>
          <a:prstGeom prst="wedgeEllipseCallout">
            <a:avLst>
              <a:gd name="adj1" fmla="val -8875"/>
              <a:gd name="adj2" fmla="val -10514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我侧面不光滑</a:t>
            </a:r>
            <a:endParaRPr lang="zh-CN" sz="2400">
              <a:latin typeface="HYTangMeiRen 85W" panose="00020600040101010101" charset="-122"/>
              <a:ea typeface="HYTangMeiRen 85W" panose="00020600040101010101" charset="-122"/>
            </a:endParaRPr>
          </a:p>
        </p:txBody>
      </p:sp>
      <p:sp>
        <p:nvSpPr>
          <p:cNvPr id="17" name="Oval Callout 16"/>
          <p:cNvSpPr/>
          <p:nvPr/>
        </p:nvSpPr>
        <p:spPr>
          <a:xfrm>
            <a:off x="8939530" y="939584"/>
            <a:ext cx="3072765" cy="1044373"/>
          </a:xfrm>
          <a:prstGeom prst="wedgeEllipseCallout">
            <a:avLst>
              <a:gd name="adj1" fmla="val -13132"/>
              <a:gd name="adj2" fmla="val 8269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我光滑过头，连顶面也一起光滑</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strVal val="#ppt_w*0.70"/>
                                          </p:val>
                                        </p:tav>
                                        <p:tav tm="100000">
                                          <p:val>
                                            <p:strVal val="#ppt_w"/>
                                          </p:val>
                                        </p:tav>
                                      </p:tavLst>
                                    </p:anim>
                                    <p:anim calcmode="lin" valueType="num">
                                      <p:cBhvr>
                                        <p:cTn id="14" dur="1000" fill="hold"/>
                                        <p:tgtEl>
                                          <p:spTgt spid="17"/>
                                        </p:tgtEl>
                                        <p:attrNameLst>
                                          <p:attrName>ppt_h</p:attrName>
                                        </p:attrNameLst>
                                      </p:cBhvr>
                                      <p:tavLst>
                                        <p:tav tm="0">
                                          <p:val>
                                            <p:strVal val="#ppt_h"/>
                                          </p:val>
                                        </p:tav>
                                        <p:tav tm="100000">
                                          <p:val>
                                            <p:strVal val="#ppt_h"/>
                                          </p:val>
                                        </p:tav>
                                      </p:tavLst>
                                    </p:anim>
                                    <p:animEffect transition="in" filter="fade">
                                      <p:cBhvr>
                                        <p:cTn id="15"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对于一部分需要有棱角，一部分又需要平滑的模型怎么办？</a:t>
            </a:r>
            <a:endParaRPr lang="zh-CN" altLang="en-US"/>
          </a:p>
        </p:txBody>
      </p:sp>
      <p:pic>
        <p:nvPicPr>
          <p:cNvPr id="10" name="Content Placeholder 5"/>
          <p:cNvPicPr>
            <a:picLocks noChangeAspect="1"/>
          </p:cNvPicPr>
          <p:nvPr>
            <p:ph sz="half" idx="1"/>
          </p:nvPr>
        </p:nvPicPr>
        <p:blipFill>
          <a:blip r:embed="rId1"/>
          <a:stretch>
            <a:fillRect/>
          </a:stretch>
        </p:blipFill>
        <p:spPr>
          <a:xfrm>
            <a:off x="4209415" y="1824990"/>
            <a:ext cx="4133850" cy="4351655"/>
          </a:xfrm>
          <a:prstGeom prst="rect">
            <a:avLst/>
          </a:prstGeom>
        </p:spPr>
      </p:pic>
      <p:pic>
        <p:nvPicPr>
          <p:cNvPr id="11" name="Content Placeholder 4"/>
          <p:cNvPicPr>
            <a:picLocks noChangeAspect="1"/>
          </p:cNvPicPr>
          <p:nvPr>
            <p:ph sz="half" idx="2"/>
          </p:nvPr>
        </p:nvPicPr>
        <p:blipFill>
          <a:blip r:embed="rId2"/>
          <a:stretch>
            <a:fillRect/>
          </a:stretch>
        </p:blipFill>
        <p:spPr>
          <a:xfrm>
            <a:off x="8308340" y="1824990"/>
            <a:ext cx="3799840" cy="4351655"/>
          </a:xfrm>
          <a:prstGeom prst="rect">
            <a:avLst/>
          </a:prstGeom>
        </p:spPr>
      </p:pic>
      <p:pic>
        <p:nvPicPr>
          <p:cNvPr id="12" name="Picture 11"/>
          <p:cNvPicPr>
            <a:picLocks noChangeAspect="1"/>
          </p:cNvPicPr>
          <p:nvPr/>
        </p:nvPicPr>
        <p:blipFill>
          <a:blip r:embed="rId3"/>
          <a:stretch>
            <a:fillRect/>
          </a:stretch>
        </p:blipFill>
        <p:spPr>
          <a:xfrm>
            <a:off x="45720" y="1825625"/>
            <a:ext cx="4159885" cy="4351020"/>
          </a:xfrm>
          <a:prstGeom prst="rect">
            <a:avLst/>
          </a:prstGeom>
        </p:spPr>
      </p:pic>
      <p:sp>
        <p:nvSpPr>
          <p:cNvPr id="4" name="Oval Callout 3"/>
          <p:cNvSpPr/>
          <p:nvPr/>
        </p:nvSpPr>
        <p:spPr>
          <a:xfrm>
            <a:off x="4205605" y="4702283"/>
            <a:ext cx="3072765" cy="521755"/>
          </a:xfrm>
          <a:prstGeom prst="wedgeEllipseCallout">
            <a:avLst>
              <a:gd name="adj1" fmla="val 10301"/>
              <a:gd name="adj2" fmla="val -838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1</a:t>
            </a:r>
            <a:r>
              <a:rPr lang="zh-CN" altLang="en-US" sz="2400">
                <a:latin typeface="HYTangMeiRen 85W" panose="00020600040101010101" charset="-122"/>
                <a:ea typeface="HYTangMeiRen 85W" panose="00020600040101010101" charset="-122"/>
              </a:rPr>
              <a:t>（侧面）</a:t>
            </a:r>
            <a:endParaRPr lang="zh-CN" altLang="en-US" sz="2400">
              <a:latin typeface="HYTangMeiRen 85W" panose="00020600040101010101" charset="-122"/>
              <a:ea typeface="HYTangMeiRen 85W" panose="00020600040101010101" charset="-122"/>
            </a:endParaRPr>
          </a:p>
        </p:txBody>
      </p:sp>
      <p:sp>
        <p:nvSpPr>
          <p:cNvPr id="5" name="Oval Callout 4"/>
          <p:cNvSpPr/>
          <p:nvPr/>
        </p:nvSpPr>
        <p:spPr>
          <a:xfrm>
            <a:off x="4509135" y="1684130"/>
            <a:ext cx="3072765" cy="521751"/>
          </a:xfrm>
          <a:prstGeom prst="wedgeEllipseCallout">
            <a:avLst>
              <a:gd name="adj1" fmla="val 9557"/>
              <a:gd name="adj2" fmla="val 9821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2</a:t>
            </a:r>
            <a:r>
              <a:rPr lang="zh-CN" altLang="en-US" sz="2400">
                <a:latin typeface="HYTangMeiRen 85W" panose="00020600040101010101" charset="-122"/>
                <a:ea typeface="HYTangMeiRen 85W" panose="00020600040101010101" charset="-122"/>
              </a:rPr>
              <a:t>（顶面）</a:t>
            </a:r>
            <a:endParaRPr lang="zh-CN" altLang="en-US" sz="2400">
              <a:latin typeface="HYTangMeiRen 85W" panose="00020600040101010101" charset="-122"/>
              <a:ea typeface="HYTangMeiRen 85W" panose="00020600040101010101" charset="-122"/>
            </a:endParaRPr>
          </a:p>
        </p:txBody>
      </p:sp>
      <p:sp>
        <p:nvSpPr>
          <p:cNvPr id="6" name="Oval Callout 5"/>
          <p:cNvSpPr/>
          <p:nvPr/>
        </p:nvSpPr>
        <p:spPr>
          <a:xfrm>
            <a:off x="4827270" y="6176778"/>
            <a:ext cx="3072765" cy="553455"/>
          </a:xfrm>
          <a:prstGeom prst="wedgeEllipseCallout">
            <a:avLst>
              <a:gd name="adj1" fmla="val -2903"/>
              <a:gd name="adj2" fmla="val -8890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平滑组</a:t>
            </a:r>
            <a:r>
              <a:rPr lang="en-US" altLang="zh-CN" sz="2400">
                <a:latin typeface="HYTangMeiRen 85W" panose="00020600040101010101" charset="-122"/>
                <a:ea typeface="HYTangMeiRen 85W" panose="00020600040101010101" charset="-122"/>
              </a:rPr>
              <a:t>3</a:t>
            </a:r>
            <a:r>
              <a:rPr lang="zh-CN" altLang="en-US" sz="2400">
                <a:latin typeface="HYTangMeiRen 85W" panose="00020600040101010101" charset="-122"/>
                <a:ea typeface="HYTangMeiRen 85W" panose="00020600040101010101" charset="-122"/>
              </a:rPr>
              <a:t>（底面）</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strVal val="#ppt_w*0.70"/>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OBJ </a:t>
            </a:r>
            <a:r>
              <a:rPr lang="zh-CN" altLang="en-US"/>
              <a:t>中的法线是按照</a:t>
            </a:r>
            <a:r>
              <a:rPr lang="zh-CN" altLang="en-US">
                <a:sym typeface="+mn-ea"/>
              </a:rPr>
              <a:t>“顶点</a:t>
            </a:r>
            <a:r>
              <a:rPr lang="zh-CN" altLang="en-US"/>
              <a:t>索引大法好”来的，两种都能兼容</a:t>
            </a:r>
            <a:endParaRPr lang="zh-CN" altLang="en-US"/>
          </a:p>
        </p:txBody>
      </p:sp>
      <p:sp>
        <p:nvSpPr>
          <p:cNvPr id="3" name="Content Placeholder 2"/>
          <p:cNvSpPr>
            <a:spLocks noGrp="1"/>
          </p:cNvSpPr>
          <p:nvPr>
            <p:ph idx="1"/>
          </p:nvPr>
        </p:nvSpPr>
        <p:spPr/>
        <p:txBody>
          <a:bodyPr/>
          <a:p>
            <a:r>
              <a:rPr lang="en-US" altLang="zh-CN">
                <a:sym typeface="+mn-ea"/>
              </a:rPr>
              <a:t>OBJ </a:t>
            </a:r>
            <a:r>
              <a:rPr lang="zh-CN" altLang="en-US">
                <a:sym typeface="+mn-ea"/>
              </a:rPr>
              <a:t>既支持顶点法线也支持面法线。为了同时兼容两种情况，法线是按照面上指定的编号</a:t>
            </a:r>
            <a:r>
              <a:rPr lang="zh-CN" altLang="en-US">
                <a:sym typeface="+mn-ea"/>
              </a:rPr>
              <a:t>（每组斜杠分割的三个数字的最后一个数）</a:t>
            </a:r>
            <a:r>
              <a:rPr lang="zh-CN" altLang="en-US">
                <a:sym typeface="+mn-ea"/>
              </a:rPr>
              <a:t>去索引</a:t>
            </a:r>
            <a:r>
              <a:rPr lang="en-US" altLang="zh-CN">
                <a:sym typeface="+mn-ea"/>
              </a:rPr>
              <a:t> vn </a:t>
            </a:r>
            <a:r>
              <a:rPr lang="zh-CN" altLang="en-US">
                <a:sym typeface="+mn-ea"/>
              </a:rPr>
              <a:t>数组得出的。</a:t>
            </a:r>
            <a:endParaRPr lang="zh-CN" altLang="en-US">
              <a:sym typeface="+mn-ea"/>
            </a:endParaRPr>
          </a:p>
          <a:p>
            <a:r>
              <a:rPr lang="zh-CN" altLang="en-US"/>
              <a:t>例如图中一个面的四个角落，都索引了</a:t>
            </a:r>
            <a:r>
              <a:rPr lang="en-US" altLang="zh-CN">
                <a:sym typeface="+mn-ea"/>
              </a:rPr>
              <a:t> vn </a:t>
            </a:r>
            <a:r>
              <a:rPr lang="zh-CN" altLang="en-US">
                <a:sym typeface="+mn-ea"/>
              </a:rPr>
              <a:t>数组</a:t>
            </a:r>
            <a:r>
              <a:rPr lang="zh-CN" altLang="en-US"/>
              <a:t>相同的</a:t>
            </a:r>
            <a:r>
              <a:rPr lang="en-US" altLang="zh-CN"/>
              <a:t> 1 </a:t>
            </a:r>
            <a:r>
              <a:rPr lang="zh-CN" altLang="en-US"/>
              <a:t>号位置的法线。所以这就是一个面法线的模型，如果你发现一个</a:t>
            </a:r>
            <a:r>
              <a:rPr lang="en-US" altLang="zh-CN"/>
              <a:t> OBJ </a:t>
            </a:r>
            <a:r>
              <a:rPr lang="zh-CN" altLang="en-US"/>
              <a:t>模型同一个</a:t>
            </a:r>
            <a:r>
              <a:rPr lang="en-US" altLang="zh-CN"/>
              <a:t> f </a:t>
            </a:r>
            <a:r>
              <a:rPr lang="zh-CN" altLang="en-US"/>
              <a:t>的四个角落最后的</a:t>
            </a:r>
            <a:r>
              <a:rPr lang="en-US" altLang="zh-CN">
                <a:solidFill>
                  <a:srgbClr val="7030A0"/>
                </a:solidFill>
              </a:rPr>
              <a:t> vn </a:t>
            </a:r>
            <a:r>
              <a:rPr lang="zh-CN" altLang="en-US">
                <a:solidFill>
                  <a:srgbClr val="7030A0"/>
                </a:solidFill>
              </a:rPr>
              <a:t>部分</a:t>
            </a:r>
            <a:r>
              <a:rPr lang="zh-CN" altLang="en-US"/>
              <a:t>索引和最前面的</a:t>
            </a:r>
            <a:r>
              <a:rPr lang="en-US" altLang="zh-CN">
                <a:solidFill>
                  <a:schemeClr val="accent6">
                    <a:lumMod val="75000"/>
                  </a:schemeClr>
                </a:solidFill>
              </a:rPr>
              <a:t> v </a:t>
            </a:r>
            <a:r>
              <a:rPr lang="zh-CN" altLang="en-US">
                <a:solidFill>
                  <a:schemeClr val="accent6">
                    <a:lumMod val="75000"/>
                  </a:schemeClr>
                </a:solidFill>
              </a:rPr>
              <a:t>部分</a:t>
            </a:r>
            <a:r>
              <a:rPr lang="zh-CN" altLang="en-US"/>
              <a:t>索引相同，例如：</a:t>
            </a:r>
            <a:endParaRPr lang="zh-CN" altLang="en-US"/>
          </a:p>
          <a:p>
            <a:r>
              <a:rPr lang="en-US" altLang="zh-CN"/>
              <a:t>f </a:t>
            </a:r>
            <a:r>
              <a:rPr lang="en-US" altLang="zh-CN">
                <a:solidFill>
                  <a:schemeClr val="accent6">
                    <a:lumMod val="75000"/>
                  </a:schemeClr>
                </a:solidFill>
              </a:rPr>
              <a:t>1</a:t>
            </a:r>
            <a:r>
              <a:rPr lang="en-US" altLang="zh-CN"/>
              <a:t>/1/</a:t>
            </a:r>
            <a:r>
              <a:rPr lang="en-US" altLang="zh-CN">
                <a:solidFill>
                  <a:srgbClr val="7030A0"/>
                </a:solidFill>
              </a:rPr>
              <a:t>1</a:t>
            </a:r>
            <a:r>
              <a:rPr lang="en-US" altLang="zh-CN"/>
              <a:t> </a:t>
            </a:r>
            <a:r>
              <a:rPr lang="en-US" altLang="zh-CN">
                <a:solidFill>
                  <a:schemeClr val="accent6">
                    <a:lumMod val="75000"/>
                  </a:schemeClr>
                </a:solidFill>
              </a:rPr>
              <a:t>2</a:t>
            </a:r>
            <a:r>
              <a:rPr lang="en-US" altLang="zh-CN"/>
              <a:t>/2/</a:t>
            </a:r>
            <a:r>
              <a:rPr lang="en-US" altLang="zh-CN">
                <a:solidFill>
                  <a:srgbClr val="7030A0"/>
                </a:solidFill>
              </a:rPr>
              <a:t>2</a:t>
            </a:r>
            <a:r>
              <a:rPr lang="en-US" altLang="zh-CN"/>
              <a:t> </a:t>
            </a:r>
            <a:r>
              <a:rPr lang="en-US" altLang="zh-CN">
                <a:solidFill>
                  <a:schemeClr val="accent6">
                    <a:lumMod val="75000"/>
                  </a:schemeClr>
                </a:solidFill>
              </a:rPr>
              <a:t>3</a:t>
            </a:r>
            <a:r>
              <a:rPr lang="en-US" altLang="zh-CN"/>
              <a:t>/3/</a:t>
            </a:r>
            <a:r>
              <a:rPr lang="en-US" altLang="zh-CN">
                <a:solidFill>
                  <a:srgbClr val="7030A0"/>
                </a:solidFill>
              </a:rPr>
              <a:t>3</a:t>
            </a:r>
            <a:r>
              <a:rPr lang="en-US" altLang="zh-CN"/>
              <a:t> </a:t>
            </a:r>
            <a:r>
              <a:rPr lang="en-US" altLang="zh-CN">
                <a:solidFill>
                  <a:schemeClr val="accent6">
                    <a:lumMod val="75000"/>
                  </a:schemeClr>
                </a:solidFill>
              </a:rPr>
              <a:t>4</a:t>
            </a:r>
            <a:r>
              <a:rPr lang="en-US" altLang="zh-CN"/>
              <a:t>/4/</a:t>
            </a:r>
            <a:r>
              <a:rPr lang="en-US" altLang="zh-CN">
                <a:solidFill>
                  <a:srgbClr val="7030A0"/>
                </a:solidFill>
              </a:rPr>
              <a:t>4</a:t>
            </a:r>
            <a:endParaRPr lang="en-US" altLang="zh-CN"/>
          </a:p>
          <a:p>
            <a:r>
              <a:rPr lang="zh-CN" altLang="en-US"/>
              <a:t>那说明这个模型采用的是顶点法线，他可能是想表现一些非常光滑的东西比如球体。</a:t>
            </a:r>
            <a:endParaRPr lang="zh-CN" altLang="en-US"/>
          </a:p>
        </p:txBody>
      </p:sp>
      <p:pic>
        <p:nvPicPr>
          <p:cNvPr id="7" name="Content Placeholder 3"/>
          <p:cNvPicPr>
            <a:picLocks noChangeAspect="1"/>
          </p:cNvPicPr>
          <p:nvPr>
            <p:ph sz="half" idx="2"/>
          </p:nvPr>
        </p:nvPicPr>
        <p:blipFill>
          <a:blip r:embed="rId1"/>
          <a:srcRect t="84800"/>
          <a:stretch>
            <a:fillRect/>
          </a:stretch>
        </p:blipFill>
        <p:spPr>
          <a:xfrm>
            <a:off x="6320155" y="4420235"/>
            <a:ext cx="5271135" cy="22313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sym typeface="+mn-ea"/>
              </a:rPr>
              <a:t>：从顶点数组到任意三角形面的</a:t>
            </a:r>
            <a:r>
              <a:rPr lang="zh-CN" altLang="en-US">
                <a:sym typeface="+mn-ea"/>
              </a:rPr>
              <a:t>数组</a:t>
            </a:r>
            <a:endParaRPr lang="zh-CN" altLang="en-US"/>
          </a:p>
        </p:txBody>
      </p:sp>
      <p:pic>
        <p:nvPicPr>
          <p:cNvPr id="4" name="Content Placeholder 3"/>
          <p:cNvPicPr>
            <a:picLocks noChangeAspect="1"/>
          </p:cNvPicPr>
          <p:nvPr>
            <p:ph idx="1"/>
          </p:nvPr>
        </p:nvPicPr>
        <p:blipFill>
          <a:blip r:embed="rId1"/>
          <a:stretch>
            <a:fillRect/>
          </a:stretch>
        </p:blipFill>
        <p:spPr>
          <a:xfrm>
            <a:off x="3115310" y="1221105"/>
            <a:ext cx="5579110" cy="5560695"/>
          </a:xfrm>
          <a:prstGeom prst="rect">
            <a:avLst/>
          </a:prstGeom>
        </p:spPr>
      </p:pic>
      <p:sp>
        <p:nvSpPr>
          <p:cNvPr id="11" name="Oval Callout 10"/>
          <p:cNvSpPr/>
          <p:nvPr/>
        </p:nvSpPr>
        <p:spPr>
          <a:xfrm>
            <a:off x="1059180" y="4751961"/>
            <a:ext cx="3019425" cy="525267"/>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059180" y="5085944"/>
            <a:ext cx="3019425" cy="52278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059180" y="5419048"/>
            <a:ext cx="3019425" cy="522053"/>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三角形的顶点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grpSp>
        <p:nvGrpSpPr>
          <p:cNvPr id="13" name="Group 12"/>
          <p:cNvGrpSpPr/>
          <p:nvPr/>
        </p:nvGrpSpPr>
        <p:grpSpPr>
          <a:xfrm>
            <a:off x="9551670" y="2474595"/>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法线之殇：应用变换</a:t>
            </a:r>
            <a:r>
              <a:rPr lang="zh-CN" altLang="en-US">
                <a:sym typeface="+mn-ea"/>
              </a:rPr>
              <a:t>矩阵</a:t>
            </a:r>
            <a:r>
              <a:rPr lang="zh-CN" altLang="en-US"/>
              <a:t>时不能直接乘，需要乘以他的逆转置</a:t>
            </a:r>
            <a:endParaRPr lang="zh-CN" altLang="en-US"/>
          </a:p>
        </p:txBody>
      </p:sp>
      <p:sp>
        <p:nvSpPr>
          <p:cNvPr id="4" name="Content Placeholder 3"/>
          <p:cNvSpPr/>
          <p:nvPr>
            <p:ph idx="1"/>
          </p:nvPr>
        </p:nvSpPr>
        <p:spPr>
          <a:xfrm>
            <a:off x="647700" y="1825625"/>
            <a:ext cx="10775950" cy="4351655"/>
          </a:xfrm>
        </p:spPr>
        <p:txBody>
          <a:bodyPr/>
          <a:p>
            <a:r>
              <a:rPr lang="en-US" altLang="zh-CN"/>
              <a:t>TODO</a:t>
            </a:r>
            <a:endParaRPr lang="zh-CN" altLang="en-US"/>
          </a:p>
          <a:p>
            <a:r>
              <a:rPr lang="zh-CN" altLang="en-US"/>
              <a:t>这其实和法线是“叉积的结果</a:t>
            </a:r>
            <a:r>
              <a:rPr lang="zh-CN" altLang="en-US">
                <a:sym typeface="+mn-ea"/>
              </a:rPr>
              <a:t>”，而不是常规矢量</a:t>
            </a:r>
            <a:r>
              <a:rPr lang="zh-CN" altLang="en-US">
                <a:sym typeface="+mn-ea"/>
              </a:rPr>
              <a:t>“</a:t>
            </a:r>
            <a:r>
              <a:rPr lang="zh-CN" altLang="en-US">
                <a:sym typeface="+mn-ea"/>
              </a:rPr>
              <a:t>两个点的相对差”，</a:t>
            </a:r>
            <a:r>
              <a:rPr lang="zh-CN" altLang="en-US"/>
              <a:t>这一特殊性质有关。</a:t>
            </a:r>
            <a:endParaRPr lang="zh-CN" altLang="en-US"/>
          </a:p>
        </p:txBody>
      </p:sp>
      <p:pic>
        <p:nvPicPr>
          <p:cNvPr id="6" name="Content Placeholder 4"/>
          <p:cNvPicPr>
            <a:picLocks noChangeAspect="1"/>
          </p:cNvPicPr>
          <p:nvPr/>
        </p:nvPicPr>
        <p:blipFill>
          <a:blip r:embed="rId1"/>
          <a:stretch>
            <a:fillRect/>
          </a:stretch>
        </p:blipFill>
        <p:spPr>
          <a:xfrm>
            <a:off x="777875" y="3559810"/>
            <a:ext cx="10515600" cy="245999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启用一大坨</a:t>
            </a:r>
            <a:r>
              <a:rPr lang="en-US" altLang="zh-CN"/>
              <a:t> OpenGL </a:t>
            </a:r>
            <a:r>
              <a:rPr lang="zh-CN" altLang="en-US"/>
              <a:t>高级功能！</a:t>
            </a:r>
            <a:endParaRPr lang="zh-CN" altLang="en-US"/>
          </a:p>
        </p:txBody>
      </p:sp>
      <p:pic>
        <p:nvPicPr>
          <p:cNvPr id="4" name="Content Placeholder 3"/>
          <p:cNvPicPr>
            <a:picLocks noChangeAspect="1"/>
          </p:cNvPicPr>
          <p:nvPr>
            <p:ph idx="1"/>
          </p:nvPr>
        </p:nvPicPr>
        <p:blipFill>
          <a:blip r:embed="rId1"/>
          <a:stretch>
            <a:fillRect/>
          </a:stretch>
        </p:blipFill>
        <p:spPr>
          <a:xfrm>
            <a:off x="1129030" y="1351280"/>
            <a:ext cx="9553575" cy="2432050"/>
          </a:xfrm>
          <a:prstGeom prst="rect">
            <a:avLst/>
          </a:prstGeom>
        </p:spPr>
      </p:pic>
      <p:sp>
        <p:nvSpPr>
          <p:cNvPr id="12" name="Oval Callout 11"/>
          <p:cNvSpPr/>
          <p:nvPr/>
        </p:nvSpPr>
        <p:spPr>
          <a:xfrm>
            <a:off x="9103995" y="3619077"/>
            <a:ext cx="3088005" cy="1053677"/>
          </a:xfrm>
          <a:prstGeom prst="wedgeEllipseCallout">
            <a:avLst>
              <a:gd name="adj1" fmla="val -31246"/>
              <a:gd name="adj2" fmla="val -810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下一期课程详细解释这些选项</a:t>
            </a:r>
            <a:endParaRPr lang="en-US" altLang="zh-CN" sz="2400">
              <a:latin typeface="HYTangMeiRen 85W" panose="00020600040101010101" charset="-122"/>
              <a:ea typeface="HYTangMeiRen 85W" panose="00020600040101010101" charset="-122"/>
            </a:endParaRPr>
          </a:p>
        </p:txBody>
      </p:sp>
      <p:graphicFrame>
        <p:nvGraphicFramePr>
          <p:cNvPr id="3" name="Table 2"/>
          <p:cNvGraphicFramePr/>
          <p:nvPr/>
        </p:nvGraphicFramePr>
        <p:xfrm>
          <a:off x="1375410" y="3959225"/>
          <a:ext cx="7190740" cy="2560320"/>
        </p:xfrm>
        <a:graphic>
          <a:graphicData uri="http://schemas.openxmlformats.org/drawingml/2006/table">
            <a:tbl>
              <a:tblPr firstRow="1" bandRow="1">
                <a:tableStyleId>{5C22544A-7EE6-4342-B048-85BDC9FD1C3A}</a:tableStyleId>
              </a:tblPr>
              <a:tblGrid>
                <a:gridCol w="3769995"/>
                <a:gridCol w="3420745"/>
              </a:tblGrid>
              <a:tr h="365760">
                <a:tc>
                  <a:txBody>
                    <a:bodyPr/>
                    <a:p>
                      <a:pPr>
                        <a:buNone/>
                      </a:pPr>
                      <a:r>
                        <a:rPr lang="en-US" altLang="zh-CN"/>
                        <a:t>glEnable </a:t>
                      </a:r>
                      <a:r>
                        <a:rPr lang="zh-CN" altLang="en-US"/>
                        <a:t>启用特性</a:t>
                      </a:r>
                      <a:endParaRPr lang="zh-CN" altLang="en-US"/>
                    </a:p>
                  </a:txBody>
                  <a:tcPr/>
                </a:tc>
                <a:tc>
                  <a:txBody>
                    <a:bodyPr/>
                    <a:p>
                      <a:pPr>
                        <a:buNone/>
                      </a:pPr>
                      <a:r>
                        <a:rPr lang="zh-CN" sz="1800">
                          <a:sym typeface="+mn-ea"/>
                        </a:rPr>
                        <a:t>作用</a:t>
                      </a:r>
                      <a:endParaRPr lang="zh-CN"/>
                    </a:p>
                  </a:txBody>
                  <a:tcPr/>
                </a:tc>
              </a:tr>
              <a:tr h="365760">
                <a:tc>
                  <a:txBody>
                    <a:bodyPr/>
                    <a:p>
                      <a:pPr>
                        <a:buNone/>
                      </a:pPr>
                      <a:r>
                        <a:rPr lang="en-US" altLang="zh-CN"/>
                        <a:t>GL_DEPTH_TEST</a:t>
                      </a:r>
                      <a:endParaRPr lang="en-US" altLang="zh-CN"/>
                    </a:p>
                  </a:txBody>
                  <a:tcPr/>
                </a:tc>
                <a:tc>
                  <a:txBody>
                    <a:bodyPr/>
                    <a:p>
                      <a:pPr>
                        <a:buNone/>
                      </a:pPr>
                      <a:r>
                        <a:rPr lang="zh-CN" altLang="en-US"/>
                        <a:t>深度测试（防止前后不分）</a:t>
                      </a:r>
                      <a:endParaRPr lang="zh-CN" altLang="en-US"/>
                    </a:p>
                  </a:txBody>
                  <a:tcPr/>
                </a:tc>
              </a:tr>
              <a:tr h="365760">
                <a:tc>
                  <a:txBody>
                    <a:bodyPr/>
                    <a:p>
                      <a:pPr>
                        <a:buNone/>
                      </a:pPr>
                      <a:r>
                        <a:rPr lang="en-US" altLang="zh-CN"/>
                        <a:t>GL_MULTISAMPLE</a:t>
                      </a:r>
                      <a:endParaRPr lang="en-US" altLang="zh-CN"/>
                    </a:p>
                  </a:txBody>
                  <a:tcPr/>
                </a:tc>
                <a:tc>
                  <a:txBody>
                    <a:bodyPr/>
                    <a:p>
                      <a:pPr>
                        <a:buNone/>
                      </a:pPr>
                      <a:r>
                        <a:rPr lang="zh-CN" altLang="en-US"/>
                        <a:t>多重采样抗锯齿（</a:t>
                      </a:r>
                      <a:r>
                        <a:rPr lang="en-US" altLang="zh-CN"/>
                        <a:t>MSAA</a:t>
                      </a:r>
                      <a:r>
                        <a:rPr lang="zh-CN" altLang="en-US"/>
                        <a:t>）</a:t>
                      </a:r>
                      <a:endParaRPr lang="zh-CN" altLang="en-US"/>
                    </a:p>
                  </a:txBody>
                  <a:tcPr/>
                </a:tc>
              </a:tr>
              <a:tr h="365760">
                <a:tc>
                  <a:txBody>
                    <a:bodyPr/>
                    <a:p>
                      <a:pPr>
                        <a:buNone/>
                      </a:pPr>
                      <a:r>
                        <a:rPr lang="en-US" altLang="zh-CN"/>
                        <a:t>GL_BLEND</a:t>
                      </a:r>
                      <a:endParaRPr lang="en-US" altLang="zh-CN"/>
                    </a:p>
                  </a:txBody>
                  <a:tcPr/>
                </a:tc>
                <a:tc>
                  <a:txBody>
                    <a:bodyPr/>
                    <a:p>
                      <a:pPr>
                        <a:buNone/>
                      </a:pPr>
                      <a:r>
                        <a:rPr lang="zh-CN" altLang="en-US"/>
                        <a:t>启用</a:t>
                      </a:r>
                      <a:r>
                        <a:rPr lang="en-US" altLang="zh-CN"/>
                        <a:t> Alpha </a:t>
                      </a:r>
                      <a:r>
                        <a:rPr lang="zh-CN" altLang="en-US"/>
                        <a:t>通道（透明度）</a:t>
                      </a:r>
                      <a:endParaRPr lang="zh-CN" altLang="en-US"/>
                    </a:p>
                  </a:txBody>
                  <a:tcPr/>
                </a:tc>
              </a:tr>
              <a:tr h="365760">
                <a:tc>
                  <a:txBody>
                    <a:bodyPr/>
                    <a:p>
                      <a:pPr>
                        <a:buNone/>
                      </a:pPr>
                      <a:r>
                        <a:rPr lang="en-US" altLang="zh-CN"/>
                        <a:t>GL_LIGHTING</a:t>
                      </a:r>
                      <a:endParaRPr lang="en-US" altLang="zh-CN"/>
                    </a:p>
                  </a:txBody>
                  <a:tcPr/>
                </a:tc>
                <a:tc>
                  <a:txBody>
                    <a:bodyPr/>
                    <a:p>
                      <a:pPr>
                        <a:buNone/>
                      </a:pPr>
                      <a:r>
                        <a:rPr lang="zh-CN" altLang="en-US"/>
                        <a:t>启用固定管线光照（古代特供）</a:t>
                      </a:r>
                      <a:endParaRPr lang="zh-CN" altLang="en-US"/>
                    </a:p>
                  </a:txBody>
                  <a:tcPr/>
                </a:tc>
              </a:tr>
              <a:tr h="365760">
                <a:tc>
                  <a:txBody>
                    <a:bodyPr/>
                    <a:p>
                      <a:pPr>
                        <a:buNone/>
                      </a:pPr>
                      <a:r>
                        <a:rPr lang="en-US" altLang="zh-CN"/>
                        <a:t>GL_LIGHT0</a:t>
                      </a:r>
                      <a:endParaRPr lang="en-US" altLang="zh-CN"/>
                    </a:p>
                  </a:txBody>
                  <a:tcPr/>
                </a:tc>
                <a:tc>
                  <a:txBody>
                    <a:bodyPr/>
                    <a:p>
                      <a:pPr>
                        <a:buNone/>
                      </a:pPr>
                      <a:r>
                        <a:rPr lang="zh-CN" altLang="en-US"/>
                        <a:t>启用</a:t>
                      </a:r>
                      <a:r>
                        <a:rPr lang="en-US" altLang="zh-CN"/>
                        <a:t> 0 </a:t>
                      </a:r>
                      <a:r>
                        <a:rPr lang="zh-CN" altLang="en-US"/>
                        <a:t>号灯光（古代特供）</a:t>
                      </a:r>
                      <a:endParaRPr lang="zh-CN" altLang="en-US"/>
                    </a:p>
                  </a:txBody>
                  <a:tcPr/>
                </a:tc>
              </a:tr>
              <a:tr h="365760">
                <a:tc>
                  <a:txBody>
                    <a:bodyPr/>
                    <a:p>
                      <a:pPr>
                        <a:buNone/>
                      </a:pPr>
                      <a:r>
                        <a:rPr lang="en-US" altLang="zh-CN"/>
                        <a:t>GL_COLOR_MATERIAL</a:t>
                      </a:r>
                      <a:endParaRPr lang="en-US" altLang="zh-CN"/>
                    </a:p>
                  </a:txBody>
                  <a:tcPr/>
                </a:tc>
                <a:tc>
                  <a:txBody>
                    <a:bodyPr/>
                    <a:p>
                      <a:pPr>
                        <a:buNone/>
                      </a:pPr>
                      <a:r>
                        <a:rPr lang="zh-CN" altLang="en-US"/>
                        <a:t>启用</a:t>
                      </a:r>
                      <a:r>
                        <a:rPr lang="zh-CN"/>
                        <a:t>材质色彩支持</a:t>
                      </a:r>
                      <a:r>
                        <a:rPr lang="zh-CN" altLang="en-US"/>
                        <a:t>（古代特供）</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GL_BLEND </a:t>
            </a:r>
            <a:r>
              <a:rPr lang="zh-CN" altLang="en-US"/>
              <a:t>特性介绍</a:t>
            </a:r>
            <a:endParaRPr lang="zh-CN" altLang="en-US"/>
          </a:p>
        </p:txBody>
      </p:sp>
      <p:sp>
        <p:nvSpPr>
          <p:cNvPr id="5" name="Content Placeholder 4"/>
          <p:cNvSpPr/>
          <p:nvPr>
            <p:ph idx="1"/>
          </p:nvPr>
        </p:nvSpPr>
        <p:spPr>
          <a:xfrm>
            <a:off x="647700" y="1347470"/>
            <a:ext cx="10515600" cy="5019675"/>
          </a:xfrm>
        </p:spPr>
        <p:txBody>
          <a:bodyPr/>
          <a:p>
            <a:r>
              <a:rPr lang="zh-CN" altLang="en-US"/>
              <a:t>通常来说着色器中输出的颜色为</a:t>
            </a:r>
            <a:r>
              <a:rPr lang="en-US" altLang="zh-CN"/>
              <a:t> (R, G, B) </a:t>
            </a:r>
            <a:r>
              <a:rPr lang="zh-CN" altLang="en-US"/>
              <a:t>对吧？他们分别代表</a:t>
            </a:r>
            <a:r>
              <a:rPr lang="en-US" altLang="zh-CN"/>
              <a:t> Red</a:t>
            </a:r>
            <a:r>
              <a:rPr lang="zh-CN" altLang="en-US"/>
              <a:t>、</a:t>
            </a:r>
            <a:r>
              <a:rPr lang="en-US" altLang="zh-CN"/>
              <a:t>Green</a:t>
            </a:r>
            <a:r>
              <a:rPr lang="zh-CN" altLang="en-US"/>
              <a:t>、</a:t>
            </a:r>
            <a:r>
              <a:rPr lang="en-US" altLang="zh-CN"/>
              <a:t>Blue </a:t>
            </a:r>
            <a:r>
              <a:rPr lang="zh-CN" altLang="en-US"/>
              <a:t>三种颜色的分量。现在就和之前我们给</a:t>
            </a:r>
            <a:r>
              <a:rPr lang="en-US" altLang="zh-CN"/>
              <a:t> XYZ </a:t>
            </a:r>
            <a:r>
              <a:rPr lang="zh-CN" altLang="en-US"/>
              <a:t>加上</a:t>
            </a:r>
            <a:r>
              <a:rPr lang="en-US" altLang="zh-CN"/>
              <a:t> W </a:t>
            </a:r>
            <a:r>
              <a:rPr lang="zh-CN" altLang="en-US"/>
              <a:t>分量实现了透视变换一样，让我们来给颜色也加上一个新分量，称之为</a:t>
            </a:r>
            <a:r>
              <a:rPr lang="en-US" altLang="zh-CN"/>
              <a:t> </a:t>
            </a:r>
            <a:r>
              <a:rPr lang="en-US" altLang="zh-CN" b="1"/>
              <a:t>Alpha</a:t>
            </a:r>
            <a:r>
              <a:rPr lang="zh-CN" altLang="en-US"/>
              <a:t>，变成</a:t>
            </a:r>
            <a:r>
              <a:rPr lang="en-US" altLang="zh-CN"/>
              <a:t> (R, G, B, A)</a:t>
            </a:r>
            <a:r>
              <a:rPr lang="zh-CN" altLang="en-US"/>
              <a:t>，会有什么样的魔法产生呢？</a:t>
            </a:r>
            <a:endParaRPr lang="zh-CN" altLang="en-US"/>
          </a:p>
          <a:p>
            <a:r>
              <a:rPr lang="zh-CN" altLang="en-US"/>
              <a:t>启用了这个特性后，绘制一个像素点时，不是完全覆盖背景物体的颜色，而是保留一部分，保留多少，按要绘制像素点的</a:t>
            </a:r>
            <a:r>
              <a:rPr lang="en-US" altLang="zh-CN"/>
              <a:t> Alpha </a:t>
            </a:r>
            <a:r>
              <a:rPr lang="zh-CN" altLang="en-US"/>
              <a:t>值来决定。</a:t>
            </a:r>
            <a:endParaRPr lang="zh-CN" altLang="en-US"/>
          </a:p>
          <a:p>
            <a:r>
              <a:rPr lang="zh-CN" altLang="en-US"/>
              <a:t>如果</a:t>
            </a:r>
            <a:r>
              <a:rPr lang="en-US" altLang="zh-CN"/>
              <a:t> Alpha </a:t>
            </a:r>
            <a:r>
              <a:rPr lang="zh-CN" altLang="en-US"/>
              <a:t>为</a:t>
            </a:r>
            <a:r>
              <a:rPr lang="en-US" altLang="zh-CN"/>
              <a:t> 1</a:t>
            </a:r>
            <a:r>
              <a:rPr lang="zh-CN" altLang="en-US"/>
              <a:t>，则完全覆盖背景物体的颜色，和没有启用</a:t>
            </a:r>
            <a:r>
              <a:rPr lang="en-US" altLang="zh-CN"/>
              <a:t> GL_BLEND </a:t>
            </a:r>
            <a:r>
              <a:rPr lang="zh-CN" altLang="en-US"/>
              <a:t>时一样。</a:t>
            </a:r>
            <a:endParaRPr lang="zh-CN" altLang="en-US"/>
          </a:p>
          <a:p>
            <a:r>
              <a:rPr lang="zh-CN" altLang="en-US"/>
              <a:t>如果</a:t>
            </a:r>
            <a:r>
              <a:rPr lang="en-US" altLang="zh-CN"/>
              <a:t> Alpha </a:t>
            </a:r>
            <a:r>
              <a:rPr lang="zh-CN" altLang="en-US"/>
              <a:t>为</a:t>
            </a:r>
            <a:r>
              <a:rPr lang="en-US" altLang="zh-CN"/>
              <a:t> 0.5</a:t>
            </a:r>
            <a:r>
              <a:rPr lang="zh-CN" altLang="en-US"/>
              <a:t>，则新颜色为</a:t>
            </a:r>
            <a:r>
              <a:rPr lang="en-US" altLang="zh-CN"/>
              <a:t> 50% </a:t>
            </a:r>
            <a:r>
              <a:rPr lang="zh-CN" altLang="en-US"/>
              <a:t>的背景颜色和</a:t>
            </a:r>
            <a:r>
              <a:rPr lang="en-US" altLang="zh-CN"/>
              <a:t> 50% </a:t>
            </a:r>
            <a:r>
              <a:rPr lang="zh-CN" altLang="en-US"/>
              <a:t>的新物体颜色叠加。</a:t>
            </a:r>
            <a:endParaRPr lang="zh-CN" altLang="en-US"/>
          </a:p>
          <a:p>
            <a:r>
              <a:rPr lang="zh-CN" altLang="en-US">
                <a:sym typeface="+mn-ea"/>
              </a:rPr>
              <a:t>总之，</a:t>
            </a:r>
            <a:r>
              <a:rPr lang="en-US" altLang="zh-CN">
                <a:sym typeface="+mn-ea"/>
              </a:rPr>
              <a:t>GL_BLEND </a:t>
            </a:r>
            <a:r>
              <a:rPr lang="zh-CN" altLang="en-US">
                <a:sym typeface="+mn-ea"/>
              </a:rPr>
              <a:t>决定最终颜色的公式是取新旧颜色的加权平均，权重是新物体的</a:t>
            </a:r>
            <a:r>
              <a:rPr lang="en-US" altLang="zh-CN">
                <a:sym typeface="+mn-ea"/>
              </a:rPr>
              <a:t> Alpha</a:t>
            </a:r>
            <a:r>
              <a:rPr lang="zh-CN" altLang="en-US">
                <a:sym typeface="+mn-ea"/>
              </a:rPr>
              <a:t>：</a:t>
            </a:r>
            <a:endParaRPr lang="zh-CN" altLang="en-US">
              <a:sym typeface="+mn-ea"/>
            </a:endParaRPr>
          </a:p>
          <a:p>
            <a:r>
              <a:rPr lang="en-US" altLang="zh-CN">
                <a:solidFill>
                  <a:schemeClr val="accent6"/>
                </a:solidFill>
                <a:sym typeface="+mn-ea"/>
              </a:rPr>
              <a:t>RGB</a:t>
            </a:r>
            <a:r>
              <a:rPr lang="zh-CN" altLang="en-US" baseline="-25000">
                <a:solidFill>
                  <a:schemeClr val="accent6"/>
                </a:solidFill>
                <a:sym typeface="+mn-ea"/>
              </a:rPr>
              <a:t>最终填入的颜色</a:t>
            </a:r>
            <a:r>
              <a:rPr lang="en-US" altLang="zh-CN">
                <a:sym typeface="+mn-ea"/>
              </a:rPr>
              <a:t> = </a:t>
            </a:r>
            <a:r>
              <a:rPr lang="en-US" altLang="zh-CN">
                <a:solidFill>
                  <a:schemeClr val="accent6">
                    <a:lumMod val="75000"/>
                  </a:schemeClr>
                </a:solidFill>
                <a:sym typeface="+mn-ea"/>
              </a:rPr>
              <a:t>RGB</a:t>
            </a:r>
            <a:r>
              <a:rPr lang="zh-CN" altLang="en-US" baseline="-25000">
                <a:solidFill>
                  <a:schemeClr val="accent6">
                    <a:lumMod val="75000"/>
                  </a:schemeClr>
                </a:solidFill>
                <a:sym typeface="+mn-ea"/>
              </a:rPr>
              <a:t>新物体</a:t>
            </a:r>
            <a:r>
              <a:rPr lang="en-US" altLang="zh-CN">
                <a:sym typeface="+mn-ea"/>
              </a:rPr>
              <a:t> * </a:t>
            </a:r>
            <a:r>
              <a:rPr lang="en-US" altLang="zh-CN">
                <a:solidFill>
                  <a:srgbClr val="C00000"/>
                </a:solidFill>
                <a:sym typeface="+mn-ea"/>
              </a:rPr>
              <a:t>Alpha</a:t>
            </a:r>
            <a:r>
              <a:rPr lang="zh-CN" altLang="en-US" baseline="-25000">
                <a:solidFill>
                  <a:srgbClr val="C00000"/>
                </a:solidFill>
                <a:sym typeface="+mn-ea"/>
              </a:rPr>
              <a:t>新物体</a:t>
            </a:r>
            <a:r>
              <a:rPr lang="en-US" altLang="zh-CN">
                <a:sym typeface="+mn-ea"/>
              </a:rPr>
              <a:t> + </a:t>
            </a:r>
            <a:r>
              <a:rPr lang="en-US" altLang="zh-CN">
                <a:solidFill>
                  <a:schemeClr val="accent6">
                    <a:lumMod val="50000"/>
                  </a:schemeClr>
                </a:solidFill>
                <a:sym typeface="+mn-ea"/>
              </a:rPr>
              <a:t>RGB</a:t>
            </a:r>
            <a:r>
              <a:rPr lang="zh-CN" altLang="en-US" baseline="-25000">
                <a:solidFill>
                  <a:schemeClr val="accent6">
                    <a:lumMod val="50000"/>
                  </a:schemeClr>
                </a:solidFill>
                <a:sym typeface="+mn-ea"/>
              </a:rPr>
              <a:t>旧物体</a:t>
            </a:r>
            <a:r>
              <a:rPr lang="en-US" altLang="zh-CN">
                <a:sym typeface="+mn-ea"/>
              </a:rPr>
              <a:t> * (1 - </a:t>
            </a:r>
            <a:r>
              <a:rPr lang="en-US" altLang="zh-CN">
                <a:solidFill>
                  <a:srgbClr val="C00000"/>
                </a:solidFill>
                <a:sym typeface="+mn-ea"/>
              </a:rPr>
              <a:t>Alpha</a:t>
            </a:r>
            <a:r>
              <a:rPr lang="zh-CN" altLang="en-US" baseline="-25000">
                <a:solidFill>
                  <a:srgbClr val="C00000"/>
                </a:solidFill>
                <a:sym typeface="+mn-ea"/>
              </a:rPr>
              <a:t>新物体</a:t>
            </a:r>
            <a:r>
              <a:rPr lang="en-US" altLang="zh-CN">
                <a:sym typeface="+mn-ea"/>
              </a:rPr>
              <a:t>)</a:t>
            </a:r>
            <a:endParaRPr lang="zh-CN" altLang="en-US"/>
          </a:p>
          <a:p>
            <a:r>
              <a:rPr lang="zh-CN" altLang="en-US"/>
              <a:t>因为</a:t>
            </a:r>
            <a:r>
              <a:rPr lang="en-US" altLang="zh-CN"/>
              <a:t> Alpha </a:t>
            </a:r>
            <a:r>
              <a:rPr lang="zh-CN" altLang="en-US"/>
              <a:t>介于</a:t>
            </a:r>
            <a:r>
              <a:rPr lang="en-US" altLang="zh-CN"/>
              <a:t> 0 </a:t>
            </a:r>
            <a:r>
              <a:rPr lang="zh-CN" altLang="en-US"/>
              <a:t>和</a:t>
            </a:r>
            <a:r>
              <a:rPr lang="en-US" altLang="zh-CN"/>
              <a:t> 1 </a:t>
            </a:r>
            <a:r>
              <a:rPr lang="zh-CN" altLang="en-US"/>
              <a:t>之间的效果就是，</a:t>
            </a:r>
            <a:r>
              <a:rPr lang="en-US" altLang="zh-CN"/>
              <a:t>Alpha </a:t>
            </a:r>
            <a:r>
              <a:rPr lang="zh-CN" altLang="en-US"/>
              <a:t>越接近</a:t>
            </a:r>
            <a:r>
              <a:rPr lang="en-US" altLang="zh-CN"/>
              <a:t> 1 </a:t>
            </a:r>
            <a:r>
              <a:rPr lang="zh-CN" altLang="en-US">
                <a:sym typeface="+mn-ea"/>
              </a:rPr>
              <a:t>新物体</a:t>
            </a:r>
            <a:r>
              <a:rPr lang="zh-CN" altLang="en-US"/>
              <a:t>越是</a:t>
            </a:r>
            <a:r>
              <a:rPr lang="zh-CN"/>
              <a:t>可见，</a:t>
            </a:r>
            <a:r>
              <a:rPr lang="en-US" altLang="zh-CN"/>
              <a:t>Alpha </a:t>
            </a:r>
            <a:r>
              <a:rPr lang="zh-CN" altLang="en-US"/>
              <a:t>越接近</a:t>
            </a:r>
            <a:r>
              <a:rPr lang="en-US" altLang="zh-CN"/>
              <a:t> 0 </a:t>
            </a:r>
            <a:r>
              <a:rPr lang="zh-CN" altLang="en-US"/>
              <a:t>新物体就越是显得透明，所以</a:t>
            </a:r>
            <a:r>
              <a:rPr lang="en-US" altLang="zh-CN"/>
              <a:t> Alpha </a:t>
            </a:r>
            <a:r>
              <a:rPr lang="zh-CN" altLang="en-US">
                <a:sym typeface="+mn-ea"/>
              </a:rPr>
              <a:t>通道</a:t>
            </a:r>
            <a:r>
              <a:rPr lang="zh-CN" altLang="en-US"/>
              <a:t>也被称为“透明度”通道。</a:t>
            </a:r>
            <a:endParaRPr lang="zh-CN" altLang="en-US"/>
          </a:p>
          <a:p>
            <a:r>
              <a:rPr lang="zh-CN" altLang="en-US"/>
              <a:t>但是，</a:t>
            </a:r>
            <a:r>
              <a:rPr lang="en-US" altLang="zh-CN"/>
              <a:t>Alpha </a:t>
            </a:r>
            <a:r>
              <a:rPr lang="zh-CN" altLang="en-US"/>
              <a:t>为</a:t>
            </a:r>
            <a:r>
              <a:rPr lang="en-US" altLang="zh-CN"/>
              <a:t> 1 </a:t>
            </a:r>
            <a:r>
              <a:rPr lang="zh-CN" altLang="en-US"/>
              <a:t>时候是完全不透明，所以实际上</a:t>
            </a:r>
            <a:r>
              <a:rPr lang="en-US" altLang="zh-CN"/>
              <a:t> Alpha </a:t>
            </a:r>
            <a:r>
              <a:rPr lang="zh-CN" altLang="en-US"/>
              <a:t>应该叫“不透明度”或“可见度”才对！</a:t>
            </a:r>
            <a:r>
              <a:rPr lang="en-US" altLang="zh-CN"/>
              <a:t>1 - Alpha </a:t>
            </a:r>
            <a:r>
              <a:rPr lang="zh-CN" altLang="en-US"/>
              <a:t>才是</a:t>
            </a:r>
            <a:r>
              <a:rPr lang="zh-CN" altLang="en-US">
                <a:sym typeface="+mn-ea"/>
              </a:rPr>
              <a:t>“</a:t>
            </a:r>
            <a:r>
              <a:rPr lang="zh-CN" altLang="en-US"/>
              <a:t>透明度”呢</a:t>
            </a:r>
            <a:r>
              <a:rPr lang="en-US" altLang="zh-CN"/>
              <a:t>……</a:t>
            </a:r>
            <a:r>
              <a:rPr lang="zh-CN" altLang="en-US"/>
              <a:t>出于简单起见，人们依然会喜欢把这种为</a:t>
            </a:r>
            <a:r>
              <a:rPr lang="en-US" altLang="zh-CN"/>
              <a:t> 1 </a:t>
            </a:r>
            <a:r>
              <a:rPr lang="zh-CN" altLang="en-US"/>
              <a:t>时完全不透明的</a:t>
            </a:r>
            <a:r>
              <a:rPr lang="en-US" altLang="zh-CN"/>
              <a:t> Alpha </a:t>
            </a:r>
            <a:r>
              <a:rPr lang="zh-CN" altLang="en-US"/>
              <a:t>值，称之为所谓的“透明度”</a:t>
            </a:r>
            <a:r>
              <a:rPr lang="en-US" altLang="zh-CN"/>
              <a:t>……</a:t>
            </a:r>
            <a:endParaRPr lang="en-US" altLang="zh-C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glBlendFunc </a:t>
            </a:r>
            <a:r>
              <a:rPr lang="zh-CN" altLang="en-US"/>
              <a:t>可以自定义混合公式</a:t>
            </a:r>
            <a:endParaRPr lang="zh-CN" altLang="en-US"/>
          </a:p>
        </p:txBody>
      </p:sp>
      <p:sp>
        <p:nvSpPr>
          <p:cNvPr id="3" name="Content Placeholder 2"/>
          <p:cNvSpPr>
            <a:spLocks noGrp="1"/>
          </p:cNvSpPr>
          <p:nvPr>
            <p:ph idx="1"/>
          </p:nvPr>
        </p:nvSpPr>
        <p:spPr/>
        <p:txBody>
          <a:bodyPr/>
          <a:p>
            <a:r>
              <a:rPr lang="zh-CN" altLang="en-US">
                <a:sym typeface="+mn-ea"/>
              </a:rPr>
              <a:t>默认情况下采用的是这种公式：</a:t>
            </a:r>
            <a:endParaRPr lang="en-US" altLang="zh-CN">
              <a:sym typeface="+mn-ea"/>
            </a:endParaRPr>
          </a:p>
          <a:p>
            <a:r>
              <a:rPr lang="en-US" altLang="zh-CN">
                <a:sym typeface="+mn-ea"/>
              </a:rPr>
              <a:t>RGB</a:t>
            </a:r>
            <a:r>
              <a:rPr lang="zh-CN" altLang="en-US" baseline="-25000">
                <a:sym typeface="+mn-ea"/>
              </a:rPr>
              <a:t>最终填入的颜色</a:t>
            </a:r>
            <a:r>
              <a:rPr lang="en-US" altLang="zh-CN">
                <a:sym typeface="+mn-ea"/>
              </a:rPr>
              <a:t> = RGB</a:t>
            </a:r>
            <a:r>
              <a:rPr lang="zh-CN" altLang="en-US" baseline="-25000">
                <a:sym typeface="+mn-ea"/>
              </a:rPr>
              <a:t>新物体</a:t>
            </a:r>
            <a:r>
              <a:rPr lang="en-US" altLang="zh-CN">
                <a:sym typeface="+mn-ea"/>
              </a:rPr>
              <a:t> * A</a:t>
            </a:r>
            <a:r>
              <a:rPr lang="zh-CN" altLang="en-US" baseline="-25000">
                <a:sym typeface="+mn-ea"/>
              </a:rPr>
              <a:t>新物体</a:t>
            </a:r>
            <a:r>
              <a:rPr lang="en-US" altLang="zh-CN">
                <a:sym typeface="+mn-ea"/>
              </a:rPr>
              <a:t> + RGB</a:t>
            </a:r>
            <a:r>
              <a:rPr lang="zh-CN" altLang="en-US" baseline="-25000">
                <a:sym typeface="+mn-ea"/>
              </a:rPr>
              <a:t>旧物体</a:t>
            </a:r>
            <a:r>
              <a:rPr lang="en-US" altLang="zh-CN">
                <a:sym typeface="+mn-ea"/>
              </a:rPr>
              <a:t> * (1 - A</a:t>
            </a:r>
            <a:r>
              <a:rPr lang="zh-CN" altLang="en-US" baseline="-25000">
                <a:sym typeface="+mn-ea"/>
              </a:rPr>
              <a:t>新物体</a:t>
            </a:r>
            <a:r>
              <a:rPr lang="en-US" altLang="zh-CN">
                <a:sym typeface="+mn-ea"/>
              </a:rPr>
              <a:t>)</a:t>
            </a:r>
            <a:endParaRPr lang="en-US" altLang="zh-CN">
              <a:sym typeface="+mn-ea"/>
            </a:endParaRPr>
          </a:p>
          <a:p>
            <a:r>
              <a:rPr lang="en-US" altLang="zh-CN">
                <a:sym typeface="+mn-ea"/>
              </a:rPr>
              <a:t>A</a:t>
            </a:r>
            <a:r>
              <a:rPr lang="zh-CN" altLang="en-US" baseline="-25000">
                <a:sym typeface="+mn-ea"/>
              </a:rPr>
              <a:t>最终填入的颜色</a:t>
            </a:r>
            <a:r>
              <a:rPr lang="en-US" altLang="zh-CN">
                <a:sym typeface="+mn-ea"/>
              </a:rPr>
              <a:t> = A</a:t>
            </a:r>
            <a:r>
              <a:rPr lang="zh-CN" altLang="en-US" baseline="-25000">
                <a:sym typeface="+mn-ea"/>
              </a:rPr>
              <a:t>新物体</a:t>
            </a:r>
            <a:r>
              <a:rPr lang="en-US" altLang="zh-CN">
                <a:sym typeface="+mn-ea"/>
              </a:rPr>
              <a:t> * A</a:t>
            </a:r>
            <a:r>
              <a:rPr lang="zh-CN" altLang="en-US" baseline="-25000">
                <a:sym typeface="+mn-ea"/>
              </a:rPr>
              <a:t>新物体</a:t>
            </a:r>
            <a:r>
              <a:rPr lang="en-US" altLang="zh-CN">
                <a:sym typeface="+mn-ea"/>
              </a:rPr>
              <a:t> + A</a:t>
            </a:r>
            <a:r>
              <a:rPr lang="zh-CN" altLang="en-US" baseline="-25000">
                <a:sym typeface="+mn-ea"/>
              </a:rPr>
              <a:t>旧物体</a:t>
            </a:r>
            <a:r>
              <a:rPr lang="en-US" altLang="zh-CN">
                <a:sym typeface="+mn-ea"/>
              </a:rPr>
              <a:t> * (1 - A</a:t>
            </a:r>
            <a:r>
              <a:rPr lang="zh-CN" altLang="en-US" baseline="-25000">
                <a:sym typeface="+mn-ea"/>
              </a:rPr>
              <a:t>新物体</a:t>
            </a:r>
            <a:r>
              <a:rPr lang="en-US" altLang="zh-CN">
                <a:sym typeface="+mn-ea"/>
              </a:rPr>
              <a:t>)</a:t>
            </a:r>
            <a:endParaRPr lang="zh-CN" altLang="en-US">
              <a:sym typeface="+mn-ea"/>
            </a:endParaRPr>
          </a:p>
          <a:p>
            <a:r>
              <a:rPr lang="zh-CN" altLang="en-US">
                <a:sym typeface="+mn-ea"/>
              </a:rPr>
              <a:t>使用这种公式时，最好先绘制背景物体，再绘制前方物体。</a:t>
            </a:r>
            <a:endParaRPr lang="zh-CN" altLang="en-US">
              <a:sym typeface="+mn-ea"/>
            </a:endParaRPr>
          </a:p>
          <a:p>
            <a:r>
              <a:rPr lang="zh-CN" altLang="en-US">
                <a:sym typeface="+mn-ea"/>
              </a:rPr>
              <a:t>这个公式是可以通过</a:t>
            </a:r>
            <a:r>
              <a:rPr lang="en-US" altLang="zh-CN">
                <a:sym typeface="+mn-ea"/>
              </a:rPr>
              <a:t> glBlendFunc </a:t>
            </a:r>
            <a:r>
              <a:rPr lang="zh-CN" altLang="en-US">
                <a:sym typeface="+mn-ea"/>
              </a:rPr>
              <a:t>自定义的，</a:t>
            </a:r>
            <a:r>
              <a:rPr lang="en-US" altLang="zh-CN">
                <a:sym typeface="+mn-ea"/>
              </a:rPr>
              <a:t>OpenGL </a:t>
            </a:r>
            <a:r>
              <a:rPr lang="zh-CN" altLang="en-US">
                <a:sym typeface="+mn-ea"/>
              </a:rPr>
              <a:t>会按你指定的公式去做混合，默认情况对应的就是我写的</a:t>
            </a:r>
            <a:r>
              <a:rPr lang="en-US" altLang="zh-CN">
                <a:sym typeface="+mn-ea"/>
              </a:rPr>
              <a:t> glBlendFunc(GL_SRC_ALPHA, GL_ONE_MINUS_SRC_ALPHA)</a:t>
            </a:r>
            <a:r>
              <a:rPr lang="zh-CN" altLang="en-US">
                <a:sym typeface="+mn-ea"/>
              </a:rPr>
              <a:t>。</a:t>
            </a:r>
            <a:endParaRPr lang="en-US" altLang="zh-CN">
              <a:sym typeface="+mn-ea"/>
            </a:endParaRPr>
          </a:p>
          <a:p>
            <a:r>
              <a:rPr lang="zh-CN" altLang="en-US"/>
              <a:t>默认情况考虑的是</a:t>
            </a:r>
            <a:r>
              <a:rPr lang="en-US" altLang="zh-CN"/>
              <a:t> SRC_ALPHA </a:t>
            </a:r>
            <a:r>
              <a:rPr lang="zh-CN" altLang="en-US"/>
              <a:t>也就是只按照新物体的</a:t>
            </a:r>
            <a:r>
              <a:rPr lang="en-US" altLang="zh-CN"/>
              <a:t> Alpha </a:t>
            </a:r>
            <a:r>
              <a:rPr lang="zh-CN" altLang="en-US"/>
              <a:t>去做混合，如果你想用旧物体的</a:t>
            </a:r>
            <a:r>
              <a:rPr lang="en-US" altLang="zh-CN"/>
              <a:t> Alpha </a:t>
            </a:r>
            <a:r>
              <a:rPr lang="zh-CN" altLang="en-US"/>
              <a:t>做：</a:t>
            </a:r>
            <a:r>
              <a:rPr lang="en-US" altLang="zh-CN">
                <a:sym typeface="+mn-ea"/>
              </a:rPr>
              <a:t>glBlendFunc(GL_</a:t>
            </a:r>
            <a:r>
              <a:rPr lang="en-US" altLang="zh-CN">
                <a:sym typeface="+mn-ea"/>
              </a:rPr>
              <a:t>ONE_MINUS_DST_ALPHA, GL_DST_ALPHA)</a:t>
            </a:r>
            <a:endParaRPr lang="zh-CN" altLang="en-US"/>
          </a:p>
          <a:p>
            <a:r>
              <a:rPr lang="en-US" altLang="zh-CN">
                <a:sym typeface="+mn-ea"/>
              </a:rPr>
              <a:t>RGB</a:t>
            </a:r>
            <a:r>
              <a:rPr lang="zh-CN" altLang="en-US" baseline="-25000">
                <a:sym typeface="+mn-ea"/>
              </a:rPr>
              <a:t>最终填入的颜色</a:t>
            </a:r>
            <a:r>
              <a:rPr lang="en-US" altLang="zh-CN">
                <a:sym typeface="+mn-ea"/>
              </a:rPr>
              <a:t> = RGB</a:t>
            </a:r>
            <a:r>
              <a:rPr lang="zh-CN" altLang="en-US" baseline="-25000">
                <a:sym typeface="+mn-ea"/>
              </a:rPr>
              <a:t>新物体</a:t>
            </a:r>
            <a:r>
              <a:rPr lang="en-US" altLang="zh-CN">
                <a:sym typeface="+mn-ea"/>
              </a:rPr>
              <a:t> * (1 - A</a:t>
            </a:r>
            <a:r>
              <a:rPr lang="zh-CN" altLang="en-US" baseline="-25000">
                <a:sym typeface="+mn-ea"/>
              </a:rPr>
              <a:t>旧物体</a:t>
            </a:r>
            <a:r>
              <a:rPr lang="en-US" altLang="zh-CN">
                <a:sym typeface="+mn-ea"/>
              </a:rPr>
              <a:t>) + RGB</a:t>
            </a:r>
            <a:r>
              <a:rPr lang="zh-CN" altLang="en-US" baseline="-25000">
                <a:sym typeface="+mn-ea"/>
              </a:rPr>
              <a:t>旧物体</a:t>
            </a:r>
            <a:r>
              <a:rPr lang="en-US" altLang="zh-CN">
                <a:sym typeface="+mn-ea"/>
              </a:rPr>
              <a:t> * A</a:t>
            </a:r>
            <a:r>
              <a:rPr lang="zh-CN" altLang="en-US" baseline="-25000">
                <a:sym typeface="+mn-ea"/>
              </a:rPr>
              <a:t>旧物体</a:t>
            </a:r>
            <a:endParaRPr lang="en-US" altLang="zh-CN">
              <a:sym typeface="+mn-ea"/>
            </a:endParaRPr>
          </a:p>
          <a:p>
            <a:r>
              <a:rPr lang="en-US" altLang="zh-CN">
                <a:sym typeface="+mn-ea"/>
              </a:rPr>
              <a:t>A</a:t>
            </a:r>
            <a:r>
              <a:rPr lang="zh-CN" altLang="en-US" baseline="-25000">
                <a:sym typeface="+mn-ea"/>
              </a:rPr>
              <a:t>最终填入的颜色</a:t>
            </a:r>
            <a:r>
              <a:rPr lang="en-US" altLang="zh-CN">
                <a:sym typeface="+mn-ea"/>
              </a:rPr>
              <a:t> = A</a:t>
            </a:r>
            <a:r>
              <a:rPr lang="zh-CN" altLang="en-US" baseline="-25000">
                <a:sym typeface="+mn-ea"/>
              </a:rPr>
              <a:t>新物体</a:t>
            </a:r>
            <a:r>
              <a:rPr lang="en-US" altLang="zh-CN">
                <a:sym typeface="+mn-ea"/>
              </a:rPr>
              <a:t> * (1 - A</a:t>
            </a:r>
            <a:r>
              <a:rPr lang="zh-CN" altLang="en-US" baseline="-25000">
                <a:sym typeface="+mn-ea"/>
              </a:rPr>
              <a:t>旧物体</a:t>
            </a:r>
            <a:r>
              <a:rPr lang="en-US" altLang="zh-CN">
                <a:sym typeface="+mn-ea"/>
              </a:rPr>
              <a:t>) + A</a:t>
            </a:r>
            <a:r>
              <a:rPr lang="zh-CN" altLang="en-US" baseline="-25000">
                <a:sym typeface="+mn-ea"/>
              </a:rPr>
              <a:t>旧物体</a:t>
            </a:r>
            <a:r>
              <a:rPr lang="en-US" altLang="zh-CN">
                <a:sym typeface="+mn-ea"/>
              </a:rPr>
              <a:t> * A</a:t>
            </a:r>
            <a:r>
              <a:rPr lang="zh-CN" altLang="en-US" baseline="-25000">
                <a:sym typeface="+mn-ea"/>
              </a:rPr>
              <a:t>旧物体</a:t>
            </a:r>
            <a:endParaRPr lang="zh-CN" altLang="en-US">
              <a:sym typeface="+mn-ea"/>
            </a:endParaRPr>
          </a:p>
          <a:p>
            <a:r>
              <a:rPr lang="zh-CN" altLang="en-US">
                <a:sym typeface="+mn-ea"/>
              </a:rPr>
              <a:t>不推荐擅自自定义其他混合公式，用默认的那个就好</a:t>
            </a:r>
            <a:r>
              <a:rPr lang="zh-CN" altLang="en-US">
                <a:sym typeface="+mn-ea"/>
              </a:rPr>
              <a:t>。</a:t>
            </a:r>
            <a:endParaRPr lang="zh-CN" altLang="en-US">
              <a:sym typeface="+mn-ea"/>
            </a:endParaRPr>
          </a:p>
          <a:p>
            <a:endParaRPr lang="zh-CN" altLang="en-US"/>
          </a:p>
          <a:p>
            <a:endParaRPr lang="en-US"/>
          </a:p>
        </p:txBody>
      </p:sp>
      <p:pic>
        <p:nvPicPr>
          <p:cNvPr id="4" name="Content Placeholder 3"/>
          <p:cNvPicPr>
            <a:picLocks noChangeAspect="1"/>
          </p:cNvPicPr>
          <p:nvPr/>
        </p:nvPicPr>
        <p:blipFill>
          <a:blip r:embed="rId1"/>
          <a:srcRect t="28042" b="43812"/>
          <a:stretch>
            <a:fillRect/>
          </a:stretch>
        </p:blipFill>
        <p:spPr>
          <a:xfrm>
            <a:off x="1129030" y="6173470"/>
            <a:ext cx="9553575" cy="68453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Alpha </a:t>
            </a:r>
            <a:r>
              <a:rPr lang="zh-CN" altLang="en-US"/>
              <a:t>通道的作用，广告牌贴图大法：实际只是个带透明通道的方块，不是实际多边形网格，却能在贴图中设为透明的部分，透光，看到后面东西</a:t>
            </a:r>
            <a:endParaRPr lang="zh-CN" altLang="en-US"/>
          </a:p>
        </p:txBody>
      </p:sp>
      <p:pic>
        <p:nvPicPr>
          <p:cNvPr id="4" name="Content Placeholder 3"/>
          <p:cNvPicPr>
            <a:picLocks noChangeAspect="1"/>
          </p:cNvPicPr>
          <p:nvPr>
            <p:ph sz="half" idx="1"/>
          </p:nvPr>
        </p:nvPicPr>
        <p:blipFill>
          <a:blip r:embed="rId1"/>
          <a:stretch>
            <a:fillRect/>
          </a:stretch>
        </p:blipFill>
        <p:spPr>
          <a:xfrm>
            <a:off x="647700" y="2091690"/>
            <a:ext cx="5181600" cy="3818890"/>
          </a:xfrm>
          <a:prstGeom prst="rect">
            <a:avLst/>
          </a:prstGeom>
        </p:spPr>
      </p:pic>
      <p:pic>
        <p:nvPicPr>
          <p:cNvPr id="7" name="Content Placeholder 6"/>
          <p:cNvPicPr>
            <a:picLocks noChangeAspect="1"/>
          </p:cNvPicPr>
          <p:nvPr>
            <p:ph sz="half" idx="2"/>
          </p:nvPr>
        </p:nvPicPr>
        <p:blipFill>
          <a:blip r:embed="rId2"/>
          <a:stretch>
            <a:fillRect/>
          </a:stretch>
        </p:blipFill>
        <p:spPr>
          <a:xfrm>
            <a:off x="5981700" y="2075815"/>
            <a:ext cx="5181600" cy="3850005"/>
          </a:xfrm>
          <a:prstGeom prst="rect">
            <a:avLst/>
          </a:prstGeom>
        </p:spPr>
      </p:pic>
      <p:sp>
        <p:nvSpPr>
          <p:cNvPr id="12" name="Oval Callout 11"/>
          <p:cNvSpPr/>
          <p:nvPr/>
        </p:nvSpPr>
        <p:spPr>
          <a:xfrm>
            <a:off x="7663180" y="5378903"/>
            <a:ext cx="3088005" cy="1044305"/>
          </a:xfrm>
          <a:prstGeom prst="wedgeEllipseCallout">
            <a:avLst>
              <a:gd name="adj1" fmla="val -31246"/>
              <a:gd name="adj2" fmla="val -810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a:t>
            </a:r>
            <a:r>
              <a:rPr lang="en-US" altLang="zh-CN" sz="2400">
                <a:latin typeface="HYTangMeiRen 85W" panose="00020600040101010101" charset="-122"/>
                <a:ea typeface="HYTangMeiRen 85W" panose="00020600040101010101" charset="-122"/>
              </a:rPr>
              <a:t> Alpha </a:t>
            </a:r>
            <a:r>
              <a:rPr lang="zh-CN" altLang="en-US" sz="2400">
                <a:latin typeface="HYTangMeiRen 85W" panose="00020600040101010101" charset="-122"/>
                <a:ea typeface="HYTangMeiRen 85W" panose="00020600040101010101" charset="-122"/>
              </a:rPr>
              <a:t>为</a:t>
            </a:r>
            <a:r>
              <a:rPr lang="en-US" altLang="zh-CN" sz="2400">
                <a:latin typeface="HYTangMeiRen 85W" panose="00020600040101010101" charset="-122"/>
                <a:ea typeface="HYTangMeiRen 85W" panose="00020600040101010101" charset="-122"/>
              </a:rPr>
              <a:t> 0 </a:t>
            </a:r>
            <a:r>
              <a:rPr lang="zh-CN" altLang="en-US" sz="2400">
                <a:latin typeface="HYTangMeiRen 85W" panose="00020600040101010101" charset="-122"/>
                <a:ea typeface="HYTangMeiRen 85W" panose="00020600040101010101" charset="-122"/>
              </a:rPr>
              <a:t>的部分可以透光</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MSAA </a:t>
            </a:r>
            <a:r>
              <a:rPr lang="zh-CN" altLang="en-US"/>
              <a:t>的原理：不是非黑即白，而是在三角形边缘添加适当透明度</a:t>
            </a:r>
            <a:endParaRPr lang="zh-CN" altLang="en-US"/>
          </a:p>
        </p:txBody>
      </p:sp>
      <p:sp>
        <p:nvSpPr>
          <p:cNvPr id="3" name="Content Placeholder 2"/>
          <p:cNvSpPr>
            <a:spLocks noGrp="1"/>
          </p:cNvSpPr>
          <p:nvPr>
            <p:ph idx="1"/>
          </p:nvPr>
        </p:nvSpPr>
        <p:spPr>
          <a:xfrm>
            <a:off x="647700" y="1825625"/>
            <a:ext cx="10806430" cy="4351655"/>
          </a:xfrm>
        </p:spPr>
        <p:txBody>
          <a:bodyPr/>
          <a:p>
            <a:r>
              <a:rPr lang="zh-CN" altLang="en-US"/>
              <a:t>以</a:t>
            </a:r>
            <a:r>
              <a:rPr lang="en-US" altLang="zh-CN"/>
              <a:t> 4 </a:t>
            </a:r>
            <a:r>
              <a:rPr lang="zh-CN" altLang="en-US"/>
              <a:t>倍超采样为例。</a:t>
            </a:r>
            <a:endParaRPr lang="en-US" altLang="zh-CN"/>
          </a:p>
          <a:p>
            <a:r>
              <a:rPr lang="en-US" altLang="zh-CN" b="1">
                <a:solidFill>
                  <a:schemeClr val="accent2">
                    <a:lumMod val="75000"/>
                  </a:schemeClr>
                </a:solidFill>
              </a:rPr>
              <a:t>SSAA</a:t>
            </a:r>
            <a:r>
              <a:rPr lang="zh-CN" altLang="en-US"/>
              <a:t>：深度缓冲区和颜色缓冲区同时扩大</a:t>
            </a:r>
            <a:r>
              <a:rPr lang="en-US" altLang="zh-CN"/>
              <a:t> 4 </a:t>
            </a:r>
            <a:r>
              <a:rPr lang="zh-CN" altLang="en-US"/>
              <a:t>倍，每个像素点上</a:t>
            </a:r>
            <a:r>
              <a:rPr lang="en-US" altLang="zh-CN"/>
              <a:t> fragment shader </a:t>
            </a:r>
            <a:r>
              <a:rPr lang="zh-CN" altLang="en-US"/>
              <a:t>计算</a:t>
            </a:r>
            <a:r>
              <a:rPr lang="en-US" altLang="zh-CN"/>
              <a:t> 4 </a:t>
            </a:r>
            <a:r>
              <a:rPr lang="zh-CN" altLang="en-US"/>
              <a:t>次，最终把深度和颜色求平均输出到真正屏幕，虽然暴力超采样能解决一切问题，但缺点是计算了直接增大了</a:t>
            </a:r>
            <a:r>
              <a:rPr lang="en-US" altLang="zh-CN"/>
              <a:t> 4 </a:t>
            </a:r>
            <a:r>
              <a:rPr lang="zh-CN" altLang="en-US"/>
              <a:t>倍！</a:t>
            </a:r>
            <a:endParaRPr lang="zh-CN" altLang="en-US"/>
          </a:p>
          <a:p>
            <a:r>
              <a:rPr lang="en-US" altLang="zh-CN" b="1">
                <a:solidFill>
                  <a:schemeClr val="accent2">
                    <a:lumMod val="50000"/>
                  </a:schemeClr>
                </a:solidFill>
              </a:rPr>
              <a:t>MSAA</a:t>
            </a:r>
            <a:r>
              <a:rPr lang="zh-CN" altLang="en-US"/>
              <a:t>：</a:t>
            </a:r>
            <a:r>
              <a:rPr lang="zh-CN" altLang="en-US">
                <a:sym typeface="+mn-ea"/>
              </a:rPr>
              <a:t>深度缓冲区扩大</a:t>
            </a:r>
            <a:r>
              <a:rPr lang="en-US" altLang="zh-CN">
                <a:sym typeface="+mn-ea"/>
              </a:rPr>
              <a:t> 4 </a:t>
            </a:r>
            <a:r>
              <a:rPr lang="zh-CN" altLang="en-US">
                <a:sym typeface="+mn-ea"/>
              </a:rPr>
              <a:t>倍，但颜色缓冲区不变，</a:t>
            </a:r>
            <a:r>
              <a:rPr lang="en-US">
                <a:sym typeface="+mn-ea"/>
              </a:rPr>
              <a:t>shader </a:t>
            </a:r>
            <a:r>
              <a:rPr lang="zh-CN" altLang="en-US">
                <a:sym typeface="+mn-ea"/>
              </a:rPr>
              <a:t>计算量不变，因为颜色只算了一次，只有深度算了四次，最终根据深度测试时</a:t>
            </a:r>
            <a:r>
              <a:rPr lang="en-US" altLang="zh-CN">
                <a:sym typeface="+mn-ea"/>
              </a:rPr>
              <a:t> 4 </a:t>
            </a:r>
            <a:r>
              <a:rPr lang="zh-CN" altLang="en-US">
                <a:sym typeface="+mn-ea"/>
              </a:rPr>
              <a:t>个顶点通过的数量，决定该像素点的透明度（</a:t>
            </a:r>
            <a:r>
              <a:rPr lang="en-US" altLang="zh-CN">
                <a:sym typeface="+mn-ea"/>
              </a:rPr>
              <a:t>Alpha</a:t>
            </a:r>
            <a:r>
              <a:rPr lang="zh-CN" altLang="en-US">
                <a:sym typeface="+mn-ea"/>
              </a:rPr>
              <a:t>），这样与背景混合时，就会有渐变的柔和边缘，没有锯齿了！</a:t>
            </a:r>
            <a:endParaRPr lang="zh-CN" altLang="en-US"/>
          </a:p>
          <a:p>
            <a:r>
              <a:rPr lang="zh-CN" altLang="en-US">
                <a:solidFill>
                  <a:schemeClr val="bg1">
                    <a:lumMod val="65000"/>
                  </a:schemeClr>
                </a:solidFill>
              </a:rPr>
              <a:t>因为</a:t>
            </a:r>
            <a:r>
              <a:rPr lang="en-US" altLang="zh-CN">
                <a:solidFill>
                  <a:schemeClr val="bg1">
                    <a:lumMod val="65000"/>
                  </a:schemeClr>
                </a:solidFill>
              </a:rPr>
              <a:t> MSAA </a:t>
            </a:r>
            <a:r>
              <a:rPr lang="zh-CN" altLang="en-US">
                <a:solidFill>
                  <a:schemeClr val="bg1">
                    <a:lumMod val="65000"/>
                  </a:schemeClr>
                </a:solidFill>
              </a:rPr>
              <a:t>通过输出透明通道实现抗锯齿，要让</a:t>
            </a:r>
            <a:r>
              <a:rPr lang="en-US" altLang="zh-CN">
                <a:solidFill>
                  <a:schemeClr val="bg1">
                    <a:lumMod val="65000"/>
                  </a:schemeClr>
                </a:solidFill>
              </a:rPr>
              <a:t> MSAA </a:t>
            </a:r>
            <a:r>
              <a:rPr lang="zh-CN" altLang="en-US">
                <a:solidFill>
                  <a:schemeClr val="bg1">
                    <a:lumMod val="65000"/>
                  </a:schemeClr>
                </a:solidFill>
              </a:rPr>
              <a:t>起效果，开启</a:t>
            </a:r>
            <a:r>
              <a:rPr lang="en-US" altLang="zh-CN">
                <a:solidFill>
                  <a:schemeClr val="bg1">
                    <a:lumMod val="65000"/>
                  </a:schemeClr>
                </a:solidFill>
                <a:sym typeface="+mn-ea"/>
              </a:rPr>
              <a:t> </a:t>
            </a:r>
            <a:r>
              <a:rPr lang="en-US" altLang="zh-CN" b="1">
                <a:solidFill>
                  <a:schemeClr val="bg1">
                    <a:lumMod val="65000"/>
                  </a:schemeClr>
                </a:solidFill>
                <a:sym typeface="+mn-ea"/>
              </a:rPr>
              <a:t>GL_MULTISAMPLE</a:t>
            </a:r>
            <a:r>
              <a:rPr lang="en-US" altLang="zh-CN">
                <a:solidFill>
                  <a:schemeClr val="bg1">
                    <a:lumMod val="65000"/>
                  </a:schemeClr>
                </a:solidFill>
                <a:sym typeface="+mn-ea"/>
              </a:rPr>
              <a:t> </a:t>
            </a:r>
            <a:r>
              <a:rPr lang="zh-CN" altLang="en-US">
                <a:solidFill>
                  <a:schemeClr val="bg1">
                    <a:lumMod val="65000"/>
                  </a:schemeClr>
                </a:solidFill>
                <a:sym typeface="+mn-ea"/>
              </a:rPr>
              <a:t>还不够，</a:t>
            </a:r>
            <a:r>
              <a:rPr lang="zh-CN" altLang="en-US">
                <a:solidFill>
                  <a:schemeClr val="bg1">
                    <a:lumMod val="65000"/>
                  </a:schemeClr>
                </a:solidFill>
              </a:rPr>
              <a:t>必须还同时开启</a:t>
            </a:r>
            <a:r>
              <a:rPr lang="en-US" altLang="zh-CN">
                <a:solidFill>
                  <a:schemeClr val="bg1">
                    <a:lumMod val="65000"/>
                  </a:schemeClr>
                </a:solidFill>
              </a:rPr>
              <a:t> </a:t>
            </a:r>
            <a:r>
              <a:rPr lang="en-US" altLang="zh-CN" b="1">
                <a:solidFill>
                  <a:schemeClr val="bg1">
                    <a:lumMod val="65000"/>
                  </a:schemeClr>
                </a:solidFill>
              </a:rPr>
              <a:t>GL_BLEND</a:t>
            </a:r>
            <a:r>
              <a:rPr lang="zh-CN" altLang="en-US">
                <a:solidFill>
                  <a:schemeClr val="bg1">
                    <a:lumMod val="65000"/>
                  </a:schemeClr>
                </a:solidFill>
              </a:rPr>
              <a:t>（这个选项会启用透明通道）。</a:t>
            </a:r>
            <a:endParaRPr lang="zh-CN" altLang="en-US">
              <a:solidFill>
                <a:schemeClr val="bg1">
                  <a:lumMod val="65000"/>
                </a:schemeClr>
              </a:solidFill>
            </a:endParaRPr>
          </a:p>
          <a:p>
            <a:r>
              <a:rPr lang="zh-CN" altLang="en-US">
                <a:solidFill>
                  <a:schemeClr val="bg1">
                    <a:lumMod val="65000"/>
                  </a:schemeClr>
                </a:solidFill>
              </a:rPr>
              <a:t>同时，还需要在创建窗口前使用</a:t>
            </a:r>
            <a:r>
              <a:rPr lang="en-US" altLang="zh-CN">
                <a:solidFill>
                  <a:schemeClr val="bg1">
                    <a:lumMod val="65000"/>
                  </a:schemeClr>
                </a:solidFill>
              </a:rPr>
              <a:t> glfwHint(</a:t>
            </a:r>
            <a:r>
              <a:rPr lang="en-US" altLang="zh-CN" b="1">
                <a:solidFill>
                  <a:schemeClr val="bg1">
                    <a:lumMod val="65000"/>
                  </a:schemeClr>
                </a:solidFill>
              </a:rPr>
              <a:t>GLFW_SAMPLES</a:t>
            </a:r>
            <a:r>
              <a:rPr lang="en-US" altLang="zh-CN">
                <a:solidFill>
                  <a:schemeClr val="bg1">
                    <a:lumMod val="65000"/>
                  </a:schemeClr>
                </a:solidFill>
              </a:rPr>
              <a:t>, 4) </a:t>
            </a:r>
            <a:r>
              <a:rPr lang="zh-CN" altLang="en-US">
                <a:solidFill>
                  <a:schemeClr val="bg1">
                    <a:lumMod val="65000"/>
                  </a:schemeClr>
                </a:solidFill>
              </a:rPr>
              <a:t>指定</a:t>
            </a:r>
            <a:r>
              <a:rPr lang="en-US" altLang="zh-CN">
                <a:solidFill>
                  <a:schemeClr val="bg1">
                    <a:lumMod val="65000"/>
                  </a:schemeClr>
                </a:solidFill>
              </a:rPr>
              <a:t> MSAA </a:t>
            </a:r>
            <a:r>
              <a:rPr lang="zh-CN" altLang="en-US">
                <a:solidFill>
                  <a:schemeClr val="bg1">
                    <a:lumMod val="65000"/>
                  </a:schemeClr>
                </a:solidFill>
              </a:rPr>
              <a:t>采样的数量，</a:t>
            </a:r>
            <a:r>
              <a:rPr lang="zh-CN" altLang="en-US">
                <a:solidFill>
                  <a:schemeClr val="bg1">
                    <a:lumMod val="65000"/>
                  </a:schemeClr>
                </a:solidFill>
                <a:sym typeface="+mn-ea"/>
              </a:rPr>
              <a:t>数量开的越高效果越好</a:t>
            </a:r>
            <a:r>
              <a:rPr lang="zh-CN" altLang="en-US">
                <a:solidFill>
                  <a:schemeClr val="bg1">
                    <a:lumMod val="65000"/>
                  </a:schemeClr>
                </a:solidFill>
              </a:rPr>
              <a:t>。</a:t>
            </a:r>
            <a:endParaRPr lang="zh-CN" altLang="en-US">
              <a:solidFill>
                <a:schemeClr val="bg1">
                  <a:lumMod val="65000"/>
                </a:schemeClr>
              </a:solidFill>
            </a:endParaRPr>
          </a:p>
        </p:txBody>
      </p:sp>
      <p:graphicFrame>
        <p:nvGraphicFramePr>
          <p:cNvPr id="5" name="Table 4"/>
          <p:cNvGraphicFramePr/>
          <p:nvPr/>
        </p:nvGraphicFramePr>
        <p:xfrm>
          <a:off x="713105" y="5434965"/>
          <a:ext cx="10765790" cy="1097280"/>
        </p:xfrm>
        <a:graphic>
          <a:graphicData uri="http://schemas.openxmlformats.org/drawingml/2006/table">
            <a:tbl>
              <a:tblPr firstRow="1" bandRow="1">
                <a:tableStyleId>{5C22544A-7EE6-4342-B048-85BDC9FD1C3A}</a:tableStyleId>
              </a:tblPr>
              <a:tblGrid>
                <a:gridCol w="1363980"/>
                <a:gridCol w="1816100"/>
                <a:gridCol w="1927860"/>
                <a:gridCol w="1600200"/>
                <a:gridCol w="1729740"/>
                <a:gridCol w="1367790"/>
                <a:gridCol w="960120"/>
              </a:tblGrid>
              <a:tr h="240030">
                <a:tc>
                  <a:txBody>
                    <a:bodyPr/>
                    <a:p>
                      <a:pPr>
                        <a:buNone/>
                      </a:pPr>
                      <a:r>
                        <a:rPr lang="zh-CN" altLang="en-US"/>
                        <a:t>超采样技术</a:t>
                      </a:r>
                      <a:endParaRPr lang="zh-CN" altLang="en-US"/>
                    </a:p>
                  </a:txBody>
                  <a:tcPr/>
                </a:tc>
                <a:tc>
                  <a:txBody>
                    <a:bodyPr/>
                    <a:p>
                      <a:pPr>
                        <a:buNone/>
                      </a:pPr>
                      <a:r>
                        <a:rPr lang="zh-CN"/>
                        <a:t>深度缓冲区大小</a:t>
                      </a:r>
                      <a:endParaRPr lang="zh-CN"/>
                    </a:p>
                  </a:txBody>
                  <a:tcPr/>
                </a:tc>
                <a:tc>
                  <a:txBody>
                    <a:bodyPr/>
                    <a:p>
                      <a:pPr>
                        <a:buNone/>
                      </a:pPr>
                      <a:r>
                        <a:rPr lang="zh-CN" sz="1800">
                          <a:sym typeface="+mn-ea"/>
                        </a:rPr>
                        <a:t>颜色缓冲区大小</a:t>
                      </a:r>
                      <a:endParaRPr lang="zh-CN"/>
                    </a:p>
                  </a:txBody>
                  <a:tcPr/>
                </a:tc>
                <a:tc>
                  <a:txBody>
                    <a:bodyPr/>
                    <a:p>
                      <a:pPr>
                        <a:buNone/>
                      </a:pPr>
                      <a:r>
                        <a:rPr lang="zh-CN" altLang="en-US"/>
                        <a:t>着色器计算量</a:t>
                      </a:r>
                      <a:endParaRPr lang="zh-CN" altLang="en-US"/>
                    </a:p>
                  </a:txBody>
                  <a:tcPr/>
                </a:tc>
                <a:tc>
                  <a:txBody>
                    <a:bodyPr/>
                    <a:p>
                      <a:pPr>
                        <a:buNone/>
                      </a:pPr>
                      <a:r>
                        <a:rPr lang="zh-CN" altLang="en-US"/>
                        <a:t>三角形</a:t>
                      </a:r>
                      <a:r>
                        <a:rPr lang="zh-CN" altLang="en-US" sz="1800">
                          <a:sym typeface="+mn-ea"/>
                        </a:rPr>
                        <a:t>抗锯齿</a:t>
                      </a:r>
                      <a:endParaRPr lang="zh-CN" altLang="en-US"/>
                    </a:p>
                  </a:txBody>
                  <a:tcPr/>
                </a:tc>
                <a:tc>
                  <a:txBody>
                    <a:bodyPr/>
                    <a:p>
                      <a:pPr>
                        <a:buNone/>
                      </a:pPr>
                      <a:r>
                        <a:rPr lang="zh-CN" altLang="en-US"/>
                        <a:t>贴图抗锯齿</a:t>
                      </a:r>
                      <a:endParaRPr lang="zh-CN" altLang="en-US"/>
                    </a:p>
                  </a:txBody>
                  <a:tcPr/>
                </a:tc>
                <a:tc>
                  <a:txBody>
                    <a:bodyPr/>
                    <a:p>
                      <a:pPr>
                        <a:buNone/>
                      </a:pPr>
                      <a:r>
                        <a:rPr lang="zh-CN" altLang="en-US"/>
                        <a:t>实现</a:t>
                      </a:r>
                      <a:endParaRPr lang="zh-CN" altLang="en-US"/>
                    </a:p>
                  </a:txBody>
                  <a:tcPr/>
                </a:tc>
              </a:tr>
              <a:tr h="365760">
                <a:tc>
                  <a:txBody>
                    <a:bodyPr/>
                    <a:p>
                      <a:pPr>
                        <a:buNone/>
                      </a:pPr>
                      <a:r>
                        <a:rPr lang="en-US" altLang="zh-CN"/>
                        <a:t>SSAA</a:t>
                      </a:r>
                      <a:endParaRPr lang="en-US" altLang="zh-CN"/>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en-US" altLang="zh-CN" b="1">
                          <a:solidFill>
                            <a:srgbClr val="C00000"/>
                          </a:solidFill>
                        </a:rPr>
                        <a:t>4x</a:t>
                      </a:r>
                      <a:endParaRPr lang="en-US" altLang="zh-CN" b="1">
                        <a:solidFill>
                          <a:srgbClr val="C00000"/>
                        </a:solidFill>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sz="1800" b="1">
                          <a:solidFill>
                            <a:schemeClr val="accent2">
                              <a:lumMod val="75000"/>
                            </a:schemeClr>
                          </a:solidFill>
                          <a:sym typeface="+mn-ea"/>
                        </a:rPr>
                        <a:t>用户</a:t>
                      </a:r>
                      <a:endParaRPr lang="zh-CN" altLang="en-US" sz="1800" b="1">
                        <a:solidFill>
                          <a:schemeClr val="accent2">
                            <a:lumMod val="75000"/>
                          </a:schemeClr>
                        </a:solidFill>
                        <a:sym typeface="+mn-ea"/>
                      </a:endParaRPr>
                    </a:p>
                  </a:txBody>
                  <a:tcPr/>
                </a:tc>
              </a:tr>
              <a:tr h="365760">
                <a:tc>
                  <a:txBody>
                    <a:bodyPr/>
                    <a:p>
                      <a:pPr>
                        <a:buNone/>
                      </a:pPr>
                      <a:r>
                        <a:rPr lang="en-US" altLang="zh-CN"/>
                        <a:t>MSAA</a:t>
                      </a:r>
                      <a:endParaRPr lang="en-US" altLang="zh-CN"/>
                    </a:p>
                  </a:txBody>
                  <a:tcPr/>
                </a:tc>
                <a:tc>
                  <a:txBody>
                    <a:bodyPr/>
                    <a:p>
                      <a:pPr>
                        <a:buNone/>
                      </a:pPr>
                      <a:r>
                        <a:rPr lang="en-US" b="1">
                          <a:solidFill>
                            <a:srgbClr val="C00000"/>
                          </a:solidFill>
                        </a:rPr>
                        <a:t>4x</a:t>
                      </a:r>
                      <a:endParaRPr lang="en-US" b="1">
                        <a:solidFill>
                          <a:srgbClr val="C00000"/>
                        </a:solidFill>
                      </a:endParaRPr>
                    </a:p>
                  </a:txBody>
                  <a:tcPr/>
                </a:tc>
                <a:tc>
                  <a:txBody>
                    <a:bodyPr/>
                    <a:p>
                      <a:pPr>
                        <a:buNone/>
                      </a:pPr>
                      <a:r>
                        <a:rPr lang="en-US"/>
                        <a:t>1x</a:t>
                      </a:r>
                      <a:endParaRPr lang="en-US"/>
                    </a:p>
                  </a:txBody>
                  <a:tcPr/>
                </a:tc>
                <a:tc>
                  <a:txBody>
                    <a:bodyPr/>
                    <a:p>
                      <a:pPr>
                        <a:buNone/>
                      </a:pPr>
                      <a:r>
                        <a:rPr lang="en-US"/>
                        <a:t>1x</a:t>
                      </a:r>
                      <a:endParaRPr lang="en-US"/>
                    </a:p>
                  </a:txBody>
                  <a:tcPr/>
                </a:tc>
                <a:tc>
                  <a:txBody>
                    <a:bodyPr/>
                    <a:p>
                      <a:pPr>
                        <a:buNone/>
                      </a:pPr>
                      <a:r>
                        <a:rPr lang="zh-CN" altLang="en-US" sz="1800" b="1">
                          <a:solidFill>
                            <a:srgbClr val="00B050"/>
                          </a:solidFill>
                          <a:sym typeface="+mn-ea"/>
                        </a:rPr>
                        <a:t>有效</a:t>
                      </a:r>
                      <a:endParaRPr lang="zh-CN" altLang="en-US" sz="1800" b="1">
                        <a:solidFill>
                          <a:srgbClr val="00B050"/>
                        </a:solidFill>
                        <a:sym typeface="+mn-ea"/>
                      </a:endParaRPr>
                    </a:p>
                  </a:txBody>
                  <a:tcPr/>
                </a:tc>
                <a:tc>
                  <a:txBody>
                    <a:bodyPr/>
                    <a:p>
                      <a:pPr>
                        <a:buNone/>
                      </a:pPr>
                      <a:r>
                        <a:rPr lang="zh-CN" altLang="en-US"/>
                        <a:t>无效</a:t>
                      </a:r>
                      <a:endParaRPr lang="zh-CN" altLang="en-US"/>
                    </a:p>
                  </a:txBody>
                  <a:tcPr/>
                </a:tc>
                <a:tc>
                  <a:txBody>
                    <a:bodyPr/>
                    <a:p>
                      <a:pPr>
                        <a:buNone/>
                      </a:pPr>
                      <a:r>
                        <a:rPr lang="zh-CN" altLang="en-US" b="1">
                          <a:solidFill>
                            <a:schemeClr val="accent2">
                              <a:lumMod val="50000"/>
                            </a:schemeClr>
                          </a:solidFill>
                        </a:rPr>
                        <a:t>硬件</a:t>
                      </a:r>
                      <a:endParaRPr lang="zh-CN" altLang="en-US" b="1">
                        <a:solidFill>
                          <a:schemeClr val="accent2">
                            <a:lumMod val="50000"/>
                          </a:schemeClr>
                        </a:solidFill>
                      </a:endParaRPr>
                    </a:p>
                  </a:txBody>
                  <a:tcPr/>
                </a:tc>
              </a:tr>
            </a:tbl>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以画一个黄色三角形为例，没有开任何抗锯齿时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782945" y="1388745"/>
            <a:ext cx="6409055" cy="5144135"/>
          </a:xfrm>
        </p:spPr>
        <p:txBody>
          <a:bodyPr>
            <a:normAutofit lnSpcReduction="10000"/>
          </a:bodyPr>
          <a:p>
            <a:r>
              <a:rPr lang="zh-CN" altLang="en-US"/>
              <a:t>由于计算机无法处理连续的现实世界，只能把连续的东西离散化了来处理，渲染一个三角形就是这样。</a:t>
            </a:r>
            <a:endParaRPr lang="zh-CN" altLang="en-US"/>
          </a:p>
          <a:p>
            <a:r>
              <a:rPr lang="zh-CN" altLang="en-US"/>
              <a:t>这个被称为光栅化的</a:t>
            </a:r>
            <a:r>
              <a:rPr lang="zh-CN" altLang="en-US">
                <a:sym typeface="+mn-ea"/>
              </a:rPr>
              <a:t>过程</a:t>
            </a:r>
            <a:r>
              <a:rPr lang="zh-CN" altLang="en-US"/>
              <a:t>，就是把要画的三角形放在屏幕上，然后判定每个像素是否在，但是像素是一个有大小的方块，他可能有的地方在三角形内部有的在外部怎么办？解决办法是：方块大小的像素，只判定他的中心是否在三角形内即可，只要中心点通过一系列“叉积大法”发现在三角形内，那么就给整个像素画上黄色，如果中心点不在，那就保留背景颜色不变。</a:t>
            </a:r>
            <a:endParaRPr lang="zh-CN" altLang="en-US"/>
          </a:p>
          <a:p>
            <a:r>
              <a:rPr lang="zh-CN" altLang="en-US"/>
              <a:t>这样画出来的三角形会在边缘产生明显的锯齿，让人看起来不真实，出现锯齿归根结底是</a:t>
            </a:r>
            <a:r>
              <a:rPr lang="zh-CN" altLang="en-US" b="1"/>
              <a:t>采样点密度不够</a:t>
            </a:r>
            <a:r>
              <a:rPr lang="zh-CN" altLang="en-US"/>
              <a:t>。</a:t>
            </a:r>
            <a:endParaRPr lang="zh-CN" altLang="en-US"/>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218" name="Group 217"/>
          <p:cNvGrpSpPr/>
          <p:nvPr/>
        </p:nvGrpSpPr>
        <p:grpSpPr>
          <a:xfrm>
            <a:off x="808355" y="1947545"/>
            <a:ext cx="4762500" cy="3574415"/>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2312035" y="3477895"/>
            <a:ext cx="2737485" cy="1671955"/>
            <a:chOff x="3737" y="5477"/>
            <a:chExt cx="4311" cy="2633"/>
          </a:xfrm>
        </p:grpSpPr>
        <p:sp>
          <p:nvSpPr>
            <p:cNvPr id="219" name="Oval 218"/>
            <p:cNvSpPr/>
            <p:nvPr/>
          </p:nvSpPr>
          <p:spPr>
            <a:xfrm>
              <a:off x="5393"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0" name="Oval 219"/>
            <p:cNvSpPr/>
            <p:nvPr/>
          </p:nvSpPr>
          <p:spPr>
            <a:xfrm>
              <a:off x="6221" y="547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1" name="Oval 220"/>
            <p:cNvSpPr/>
            <p:nvPr/>
          </p:nvSpPr>
          <p:spPr>
            <a:xfrm>
              <a:off x="5393"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2" name="Oval 221"/>
            <p:cNvSpPr/>
            <p:nvPr/>
          </p:nvSpPr>
          <p:spPr>
            <a:xfrm>
              <a:off x="6221" y="606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3" name="Oval 222"/>
            <p:cNvSpPr/>
            <p:nvPr/>
          </p:nvSpPr>
          <p:spPr>
            <a:xfrm>
              <a:off x="5393"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7" name="Oval 226"/>
            <p:cNvSpPr/>
            <p:nvPr/>
          </p:nvSpPr>
          <p:spPr>
            <a:xfrm>
              <a:off x="7014"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8" name="Oval 227"/>
            <p:cNvSpPr/>
            <p:nvPr/>
          </p:nvSpPr>
          <p:spPr>
            <a:xfrm>
              <a:off x="7014"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1" name="Oval 230"/>
            <p:cNvSpPr/>
            <p:nvPr/>
          </p:nvSpPr>
          <p:spPr>
            <a:xfrm>
              <a:off x="5393"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2" name="Oval 231"/>
            <p:cNvSpPr/>
            <p:nvPr/>
          </p:nvSpPr>
          <p:spPr>
            <a:xfrm>
              <a:off x="6221"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3" name="Oval 232"/>
            <p:cNvSpPr/>
            <p:nvPr/>
          </p:nvSpPr>
          <p:spPr>
            <a:xfrm>
              <a:off x="7014"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4" name="Oval 233"/>
            <p:cNvSpPr/>
            <p:nvPr/>
          </p:nvSpPr>
          <p:spPr>
            <a:xfrm>
              <a:off x="7842"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236" name="Oval 235"/>
            <p:cNvSpPr/>
            <p:nvPr/>
          </p:nvSpPr>
          <p:spPr>
            <a:xfrm>
              <a:off x="4565" y="7904"/>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以画一个黄色三角形为例，开启</a:t>
            </a:r>
            <a:r>
              <a:rPr lang="en-US" altLang="zh-CN"/>
              <a:t> MSAA </a:t>
            </a:r>
            <a:r>
              <a:rPr lang="zh-CN" altLang="en-US"/>
              <a:t>抗锯齿时</a:t>
            </a:r>
            <a:endParaRPr lang="zh-CN" altLang="en-US"/>
          </a:p>
        </p:txBody>
      </p:sp>
      <p:graphicFrame>
        <p:nvGraphicFramePr>
          <p:cNvPr id="5" name="Content Placeholder 4"/>
          <p:cNvGraphicFramePr/>
          <p:nvPr>
            <p:ph sz="half" idx="1"/>
          </p:nvPr>
        </p:nvGraphicFramePr>
        <p:xfrm>
          <a:off x="586740" y="1825625"/>
          <a:ext cx="5181600" cy="3810000"/>
        </p:xfrm>
        <a:graphic>
          <a:graphicData uri="http://schemas.openxmlformats.org/drawingml/2006/table">
            <a:tbl>
              <a:tblPr firstRow="1" bandRow="1">
                <a:tableStyleId>{5C22544A-7EE6-4342-B048-85BDC9FD1C3A}</a:tableStyleId>
              </a:tblPr>
              <a:tblGrid>
                <a:gridCol w="518160"/>
                <a:gridCol w="518160"/>
                <a:gridCol w="518160"/>
                <a:gridCol w="518160"/>
                <a:gridCol w="518160"/>
                <a:gridCol w="518160"/>
                <a:gridCol w="518160"/>
                <a:gridCol w="518160"/>
                <a:gridCol w="518160"/>
                <a:gridCol w="518160"/>
              </a:tblGrid>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r h="381000">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c>
                  <a:txBody>
                    <a:bodyPr/>
                    <a:p>
                      <a:pPr>
                        <a:buNone/>
                      </a:pPr>
                      <a:endParaRPr lang="en-US"/>
                    </a:p>
                  </a:txBody>
                  <a:tcPr/>
                </a:tc>
              </a:tr>
            </a:tbl>
          </a:graphicData>
        </a:graphic>
      </p:graphicFrame>
      <p:sp>
        <p:nvSpPr>
          <p:cNvPr id="7" name="Content Placeholder 6"/>
          <p:cNvSpPr>
            <a:spLocks noGrp="1"/>
          </p:cNvSpPr>
          <p:nvPr>
            <p:ph sz="half" idx="2"/>
          </p:nvPr>
        </p:nvSpPr>
        <p:spPr>
          <a:xfrm>
            <a:off x="5852795" y="1160780"/>
            <a:ext cx="6339840" cy="5697220"/>
          </a:xfrm>
        </p:spPr>
        <p:txBody>
          <a:bodyPr>
            <a:normAutofit lnSpcReduction="10000"/>
          </a:bodyPr>
          <a:p>
            <a:r>
              <a:rPr lang="zh-CN" altLang="en-US"/>
              <a:t>第一步，把缓冲区扩大四倍，然后在变大的缓冲区上放置三角形，现在原来的一个像素变成了四个采样点。</a:t>
            </a:r>
            <a:endParaRPr lang="zh-CN" altLang="en-US"/>
          </a:p>
          <a:p>
            <a:r>
              <a:rPr lang="zh-CN" altLang="en-US"/>
              <a:t>接着，</a:t>
            </a:r>
            <a:r>
              <a:rPr lang="en-US" altLang="zh-CN"/>
              <a:t>OpenGL </a:t>
            </a:r>
            <a:r>
              <a:rPr lang="zh-CN" altLang="en-US"/>
              <a:t>会计算每一个像素的</a:t>
            </a:r>
            <a:r>
              <a:rPr lang="zh-CN" altLang="en-US">
                <a:sym typeface="+mn-ea"/>
              </a:rPr>
              <a:t>“</a:t>
            </a:r>
            <a:r>
              <a:rPr lang="zh-CN" altLang="en-US"/>
              <a:t>覆盖率”，也就是一个像素中有多少采样点在之内？例如有</a:t>
            </a:r>
            <a:r>
              <a:rPr lang="en-US" altLang="zh-CN"/>
              <a:t> 3 </a:t>
            </a:r>
            <a:r>
              <a:rPr lang="zh-CN" altLang="en-US"/>
              <a:t>个，除以采样数量</a:t>
            </a:r>
            <a:r>
              <a:rPr lang="en-US" altLang="zh-CN"/>
              <a:t> 4</a:t>
            </a:r>
            <a:r>
              <a:rPr lang="zh-CN" altLang="en-US"/>
              <a:t>，就知道了这个像素的覆盖率是</a:t>
            </a:r>
            <a:r>
              <a:rPr lang="en-US" altLang="zh-CN"/>
              <a:t> 75%</a:t>
            </a:r>
            <a:r>
              <a:rPr lang="zh-CN" altLang="en-US"/>
              <a:t>，也就是该像素点大约</a:t>
            </a:r>
            <a:r>
              <a:rPr lang="en-US" altLang="zh-CN"/>
              <a:t> 75% </a:t>
            </a:r>
            <a:r>
              <a:rPr lang="zh-CN" altLang="en-US"/>
              <a:t>的面积被三角形覆盖。</a:t>
            </a:r>
            <a:endParaRPr lang="zh-CN" altLang="en-US"/>
          </a:p>
          <a:p>
            <a:r>
              <a:rPr lang="zh-CN" altLang="en-US">
                <a:sym typeface="+mn-ea"/>
              </a:rPr>
              <a:t>于是，</a:t>
            </a:r>
            <a:r>
              <a:rPr lang="en-US" altLang="zh-CN">
                <a:sym typeface="+mn-ea"/>
              </a:rPr>
              <a:t>OpenGL </a:t>
            </a:r>
            <a:r>
              <a:rPr lang="zh-CN" altLang="en-US">
                <a:sym typeface="+mn-ea"/>
              </a:rPr>
              <a:t>会把该点的“透明度”通道设为覆盖率的值</a:t>
            </a:r>
            <a:r>
              <a:rPr lang="en-US" altLang="zh-CN">
                <a:sym typeface="+mn-ea"/>
              </a:rPr>
              <a:t> 0.75</a:t>
            </a:r>
            <a:r>
              <a:rPr lang="zh-CN" altLang="en-US">
                <a:sym typeface="+mn-ea"/>
              </a:rPr>
              <a:t>，这样绘制时，由于启用了</a:t>
            </a:r>
            <a:r>
              <a:rPr lang="en-US" altLang="zh-CN">
                <a:sym typeface="+mn-ea"/>
              </a:rPr>
              <a:t> GL_BLEND </a:t>
            </a:r>
            <a:r>
              <a:rPr lang="zh-CN" altLang="en-US">
                <a:sym typeface="+mn-ea"/>
              </a:rPr>
              <a:t>特性，混合后黄色就会只有</a:t>
            </a:r>
            <a:r>
              <a:rPr lang="en-US" altLang="zh-CN">
                <a:sym typeface="+mn-ea"/>
              </a:rPr>
              <a:t> 75% </a:t>
            </a:r>
            <a:r>
              <a:rPr lang="zh-CN" altLang="en-US">
                <a:sym typeface="+mn-ea"/>
              </a:rPr>
              <a:t>的亮度，并保留</a:t>
            </a:r>
            <a:r>
              <a:rPr lang="en-US" altLang="zh-CN">
                <a:sym typeface="+mn-ea"/>
              </a:rPr>
              <a:t> 25% </a:t>
            </a:r>
            <a:r>
              <a:rPr lang="zh-CN" altLang="en-US">
                <a:sym typeface="+mn-ea"/>
              </a:rPr>
              <a:t>的蓝色，成为介于两者之间的颜色，而完全在三角形内部的则会变成完全黄色，实现了边缘处柔和的渐变，而不是粗暴的锯齿非黑即白跳崖。</a:t>
            </a:r>
            <a:endParaRPr lang="zh-CN" altLang="en-US">
              <a:sym typeface="+mn-ea"/>
            </a:endParaRPr>
          </a:p>
        </p:txBody>
      </p:sp>
      <p:sp>
        <p:nvSpPr>
          <p:cNvPr id="8" name="Isosceles Triangle 7"/>
          <p:cNvSpPr/>
          <p:nvPr/>
        </p:nvSpPr>
        <p:spPr>
          <a:xfrm>
            <a:off x="2214245" y="2787015"/>
            <a:ext cx="2835275" cy="2429510"/>
          </a:xfrm>
          <a:prstGeom prst="triangle">
            <a:avLst/>
          </a:prstGeom>
          <a:noFill/>
          <a:ln w="38100">
            <a:solidFill>
              <a:schemeClr val="accent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847" name="Group 846"/>
          <p:cNvGrpSpPr/>
          <p:nvPr/>
        </p:nvGrpSpPr>
        <p:grpSpPr>
          <a:xfrm>
            <a:off x="708660" y="1855470"/>
            <a:ext cx="4996180" cy="3739515"/>
            <a:chOff x="1212" y="2922"/>
            <a:chExt cx="7868" cy="5889"/>
          </a:xfrm>
        </p:grpSpPr>
        <p:grpSp>
          <p:nvGrpSpPr>
            <p:cNvPr id="2" name="Group 1"/>
            <p:cNvGrpSpPr/>
            <p:nvPr/>
          </p:nvGrpSpPr>
          <p:grpSpPr>
            <a:xfrm>
              <a:off x="1212" y="2922"/>
              <a:ext cx="7500" cy="5629"/>
              <a:chOff x="1369" y="3067"/>
              <a:chExt cx="7500" cy="5629"/>
            </a:xfrm>
          </p:grpSpPr>
          <p:grpSp>
            <p:nvGrpSpPr>
              <p:cNvPr id="218" name="Group 217"/>
              <p:cNvGrpSpPr/>
              <p:nvPr/>
            </p:nvGrpSpPr>
            <p:grpSpPr>
              <a:xfrm>
                <a:off x="1369" y="3067"/>
                <a:ext cx="7500" cy="5629"/>
                <a:chOff x="1369" y="3067"/>
                <a:chExt cx="7500" cy="5629"/>
              </a:xfrm>
            </p:grpSpPr>
            <p:grpSp>
              <p:nvGrpSpPr>
                <p:cNvPr id="67" name="Group 66"/>
                <p:cNvGrpSpPr/>
                <p:nvPr/>
              </p:nvGrpSpPr>
              <p:grpSpPr>
                <a:xfrm>
                  <a:off x="2116" y="5477"/>
                  <a:ext cx="5932" cy="2030"/>
                  <a:chOff x="2116" y="5477"/>
                  <a:chExt cx="5932" cy="2030"/>
                </a:xfrm>
              </p:grpSpPr>
              <p:grpSp>
                <p:nvGrpSpPr>
                  <p:cNvPr id="37" name="Group 36"/>
                  <p:cNvGrpSpPr/>
                  <p:nvPr/>
                </p:nvGrpSpPr>
                <p:grpSpPr>
                  <a:xfrm>
                    <a:off x="7014" y="5477"/>
                    <a:ext cx="1034" cy="2030"/>
                    <a:chOff x="7014" y="5477"/>
                    <a:chExt cx="1034" cy="2030"/>
                  </a:xfrm>
                </p:grpSpPr>
                <p:grpSp>
                  <p:nvGrpSpPr>
                    <p:cNvPr id="23" name="Group 22"/>
                    <p:cNvGrpSpPr/>
                    <p:nvPr/>
                  </p:nvGrpSpPr>
                  <p:grpSpPr>
                    <a:xfrm>
                      <a:off x="7014" y="5477"/>
                      <a:ext cx="1034" cy="792"/>
                      <a:chOff x="5393" y="5477"/>
                      <a:chExt cx="1034" cy="792"/>
                    </a:xfrm>
                  </p:grpSpPr>
                  <p:grpSp>
                    <p:nvGrpSpPr>
                      <p:cNvPr id="24" name="Group 23"/>
                      <p:cNvGrpSpPr/>
                      <p:nvPr/>
                    </p:nvGrpSpPr>
                    <p:grpSpPr>
                      <a:xfrm>
                        <a:off x="5393" y="5477"/>
                        <a:ext cx="1034" cy="206"/>
                        <a:chOff x="5393" y="5477"/>
                        <a:chExt cx="1034" cy="206"/>
                      </a:xfrm>
                    </p:grpSpPr>
                    <p:sp>
                      <p:nvSpPr>
                        <p:cNvPr id="25" name="Oval 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7" name="Group 26"/>
                      <p:cNvGrpSpPr/>
                      <p:nvPr/>
                    </p:nvGrpSpPr>
                    <p:grpSpPr>
                      <a:xfrm>
                        <a:off x="5393" y="6063"/>
                        <a:ext cx="1034" cy="206"/>
                        <a:chOff x="5393" y="5477"/>
                        <a:chExt cx="1034" cy="206"/>
                      </a:xfrm>
                    </p:grpSpPr>
                    <p:sp>
                      <p:nvSpPr>
                        <p:cNvPr id="28" name="Oval 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Oval 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0" name="Group 29"/>
                    <p:cNvGrpSpPr/>
                    <p:nvPr/>
                  </p:nvGrpSpPr>
                  <p:grpSpPr>
                    <a:xfrm>
                      <a:off x="7842" y="6715"/>
                      <a:ext cx="206" cy="792"/>
                      <a:chOff x="6221" y="5477"/>
                      <a:chExt cx="206" cy="792"/>
                    </a:xfrm>
                  </p:grpSpPr>
                  <p:sp>
                    <p:nvSpPr>
                      <p:cNvPr id="33" name="Oval 3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 name="Oval 35"/>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8" name="Group 37"/>
                  <p:cNvGrpSpPr/>
                  <p:nvPr/>
                </p:nvGrpSpPr>
                <p:grpSpPr>
                  <a:xfrm>
                    <a:off x="2116" y="5477"/>
                    <a:ext cx="2655" cy="2030"/>
                    <a:chOff x="5393" y="5477"/>
                    <a:chExt cx="2655" cy="2030"/>
                  </a:xfrm>
                </p:grpSpPr>
                <p:grpSp>
                  <p:nvGrpSpPr>
                    <p:cNvPr id="39" name="Group 38"/>
                    <p:cNvGrpSpPr/>
                    <p:nvPr/>
                  </p:nvGrpSpPr>
                  <p:grpSpPr>
                    <a:xfrm>
                      <a:off x="5393" y="5477"/>
                      <a:ext cx="1034" cy="792"/>
                      <a:chOff x="5393" y="5477"/>
                      <a:chExt cx="1034" cy="792"/>
                    </a:xfrm>
                  </p:grpSpPr>
                  <p:grpSp>
                    <p:nvGrpSpPr>
                      <p:cNvPr id="40" name="Group 39"/>
                      <p:cNvGrpSpPr/>
                      <p:nvPr/>
                    </p:nvGrpSpPr>
                    <p:grpSpPr>
                      <a:xfrm>
                        <a:off x="5393" y="5477"/>
                        <a:ext cx="1034" cy="206"/>
                        <a:chOff x="5393" y="5477"/>
                        <a:chExt cx="1034" cy="206"/>
                      </a:xfrm>
                    </p:grpSpPr>
                    <p:sp>
                      <p:nvSpPr>
                        <p:cNvPr id="41" name="Oval 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 name="Oval 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 name="Group 42"/>
                      <p:cNvGrpSpPr/>
                      <p:nvPr/>
                    </p:nvGrpSpPr>
                    <p:grpSpPr>
                      <a:xfrm>
                        <a:off x="5393" y="6063"/>
                        <a:ext cx="1034" cy="206"/>
                        <a:chOff x="5393" y="5477"/>
                        <a:chExt cx="1034" cy="206"/>
                      </a:xfrm>
                    </p:grpSpPr>
                    <p:sp>
                      <p:nvSpPr>
                        <p:cNvPr id="44" name="Oval 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 name="Oval 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6" name="Group 45"/>
                    <p:cNvGrpSpPr/>
                    <p:nvPr/>
                  </p:nvGrpSpPr>
                  <p:grpSpPr>
                    <a:xfrm>
                      <a:off x="5393" y="6715"/>
                      <a:ext cx="1034" cy="792"/>
                      <a:chOff x="5393" y="5477"/>
                      <a:chExt cx="1034" cy="792"/>
                    </a:xfrm>
                  </p:grpSpPr>
                  <p:grpSp>
                    <p:nvGrpSpPr>
                      <p:cNvPr id="47" name="Group 46"/>
                      <p:cNvGrpSpPr/>
                      <p:nvPr/>
                    </p:nvGrpSpPr>
                    <p:grpSpPr>
                      <a:xfrm>
                        <a:off x="5393" y="5477"/>
                        <a:ext cx="1034" cy="206"/>
                        <a:chOff x="5393" y="5477"/>
                        <a:chExt cx="1034" cy="206"/>
                      </a:xfrm>
                    </p:grpSpPr>
                    <p:sp>
                      <p:nvSpPr>
                        <p:cNvPr id="48" name="Oval 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Oval 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0" name="Group 49"/>
                      <p:cNvGrpSpPr/>
                      <p:nvPr/>
                    </p:nvGrpSpPr>
                    <p:grpSpPr>
                      <a:xfrm>
                        <a:off x="5393" y="6063"/>
                        <a:ext cx="1034" cy="206"/>
                        <a:chOff x="5393" y="5477"/>
                        <a:chExt cx="1034" cy="206"/>
                      </a:xfrm>
                    </p:grpSpPr>
                    <p:sp>
                      <p:nvSpPr>
                        <p:cNvPr id="51" name="Oval 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Oval 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 name="Group 52"/>
                    <p:cNvGrpSpPr/>
                    <p:nvPr/>
                  </p:nvGrpSpPr>
                  <p:grpSpPr>
                    <a:xfrm>
                      <a:off x="7014" y="5477"/>
                      <a:ext cx="1034" cy="792"/>
                      <a:chOff x="5393" y="5477"/>
                      <a:chExt cx="1034" cy="792"/>
                    </a:xfrm>
                  </p:grpSpPr>
                  <p:grpSp>
                    <p:nvGrpSpPr>
                      <p:cNvPr id="54" name="Group 53"/>
                      <p:cNvGrpSpPr/>
                      <p:nvPr/>
                    </p:nvGrpSpPr>
                    <p:grpSpPr>
                      <a:xfrm>
                        <a:off x="5393" y="5477"/>
                        <a:ext cx="1034" cy="206"/>
                        <a:chOff x="5393" y="5477"/>
                        <a:chExt cx="1034" cy="206"/>
                      </a:xfrm>
                    </p:grpSpPr>
                    <p:sp>
                      <p:nvSpPr>
                        <p:cNvPr id="55" name="Oval 5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 name="Oval 5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 name="Group 56"/>
                      <p:cNvGrpSpPr/>
                      <p:nvPr/>
                    </p:nvGrpSpPr>
                    <p:grpSpPr>
                      <a:xfrm>
                        <a:off x="5393" y="6063"/>
                        <a:ext cx="1034" cy="206"/>
                        <a:chOff x="5393" y="5477"/>
                        <a:chExt cx="1034" cy="206"/>
                      </a:xfrm>
                    </p:grpSpPr>
                    <p:sp>
                      <p:nvSpPr>
                        <p:cNvPr id="58" name="Oval 5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 name="Oval 5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 name="Group 59"/>
                    <p:cNvGrpSpPr/>
                    <p:nvPr/>
                  </p:nvGrpSpPr>
                  <p:grpSpPr>
                    <a:xfrm>
                      <a:off x="7014" y="6715"/>
                      <a:ext cx="206" cy="792"/>
                      <a:chOff x="5393" y="5477"/>
                      <a:chExt cx="206" cy="792"/>
                    </a:xfrm>
                  </p:grpSpPr>
                  <p:sp>
                    <p:nvSpPr>
                      <p:cNvPr id="62" name="Oval 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 name="Oval 64"/>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8" name="Group 67"/>
                <p:cNvGrpSpPr/>
                <p:nvPr/>
              </p:nvGrpSpPr>
              <p:grpSpPr>
                <a:xfrm>
                  <a:off x="2116" y="3067"/>
                  <a:ext cx="5931" cy="2030"/>
                  <a:chOff x="2116" y="5477"/>
                  <a:chExt cx="5931" cy="2030"/>
                </a:xfrm>
              </p:grpSpPr>
              <p:grpSp>
                <p:nvGrpSpPr>
                  <p:cNvPr id="69" name="Group 68"/>
                  <p:cNvGrpSpPr/>
                  <p:nvPr/>
                </p:nvGrpSpPr>
                <p:grpSpPr>
                  <a:xfrm>
                    <a:off x="5393" y="5477"/>
                    <a:ext cx="2655" cy="2030"/>
                    <a:chOff x="5393" y="5477"/>
                    <a:chExt cx="2655" cy="2030"/>
                  </a:xfrm>
                </p:grpSpPr>
                <p:grpSp>
                  <p:nvGrpSpPr>
                    <p:cNvPr id="70" name="Group 69"/>
                    <p:cNvGrpSpPr/>
                    <p:nvPr/>
                  </p:nvGrpSpPr>
                  <p:grpSpPr>
                    <a:xfrm>
                      <a:off x="5393" y="5477"/>
                      <a:ext cx="1034" cy="792"/>
                      <a:chOff x="5393" y="5477"/>
                      <a:chExt cx="1034" cy="792"/>
                    </a:xfrm>
                  </p:grpSpPr>
                  <p:grpSp>
                    <p:nvGrpSpPr>
                      <p:cNvPr id="71" name="Group 70"/>
                      <p:cNvGrpSpPr/>
                      <p:nvPr/>
                    </p:nvGrpSpPr>
                    <p:grpSpPr>
                      <a:xfrm>
                        <a:off x="5393" y="5477"/>
                        <a:ext cx="1034" cy="206"/>
                        <a:chOff x="5393" y="5477"/>
                        <a:chExt cx="1034" cy="206"/>
                      </a:xfrm>
                    </p:grpSpPr>
                    <p:sp>
                      <p:nvSpPr>
                        <p:cNvPr id="72" name="Oval 7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 name="Oval 7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 name="Group 73"/>
                      <p:cNvGrpSpPr/>
                      <p:nvPr/>
                    </p:nvGrpSpPr>
                    <p:grpSpPr>
                      <a:xfrm>
                        <a:off x="5393" y="6063"/>
                        <a:ext cx="1034" cy="206"/>
                        <a:chOff x="5393" y="5477"/>
                        <a:chExt cx="1034" cy="206"/>
                      </a:xfrm>
                    </p:grpSpPr>
                    <p:sp>
                      <p:nvSpPr>
                        <p:cNvPr id="75" name="Oval 7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 name="Oval 7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7" name="Group 76"/>
                    <p:cNvGrpSpPr/>
                    <p:nvPr/>
                  </p:nvGrpSpPr>
                  <p:grpSpPr>
                    <a:xfrm>
                      <a:off x="5393" y="6715"/>
                      <a:ext cx="1034" cy="792"/>
                      <a:chOff x="5393" y="5477"/>
                      <a:chExt cx="1034" cy="792"/>
                    </a:xfrm>
                  </p:grpSpPr>
                  <p:grpSp>
                    <p:nvGrpSpPr>
                      <p:cNvPr id="78" name="Group 77"/>
                      <p:cNvGrpSpPr/>
                      <p:nvPr/>
                    </p:nvGrpSpPr>
                    <p:grpSpPr>
                      <a:xfrm>
                        <a:off x="5393" y="5477"/>
                        <a:ext cx="1034" cy="206"/>
                        <a:chOff x="5393" y="5477"/>
                        <a:chExt cx="1034" cy="206"/>
                      </a:xfrm>
                    </p:grpSpPr>
                    <p:sp>
                      <p:nvSpPr>
                        <p:cNvPr id="79" name="Oval 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 name="Oval 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 name="Group 80"/>
                      <p:cNvGrpSpPr/>
                      <p:nvPr/>
                    </p:nvGrpSpPr>
                    <p:grpSpPr>
                      <a:xfrm>
                        <a:off x="5393" y="6063"/>
                        <a:ext cx="1034" cy="206"/>
                        <a:chOff x="5393" y="5477"/>
                        <a:chExt cx="1034" cy="206"/>
                      </a:xfrm>
                    </p:grpSpPr>
                    <p:sp>
                      <p:nvSpPr>
                        <p:cNvPr id="82" name="Oval 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 name="Oval 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 name="Group 83"/>
                    <p:cNvGrpSpPr/>
                    <p:nvPr/>
                  </p:nvGrpSpPr>
                  <p:grpSpPr>
                    <a:xfrm>
                      <a:off x="7014" y="5477"/>
                      <a:ext cx="1034" cy="792"/>
                      <a:chOff x="5393" y="5477"/>
                      <a:chExt cx="1034" cy="792"/>
                    </a:xfrm>
                  </p:grpSpPr>
                  <p:grpSp>
                    <p:nvGrpSpPr>
                      <p:cNvPr id="85" name="Group 84"/>
                      <p:cNvGrpSpPr/>
                      <p:nvPr/>
                    </p:nvGrpSpPr>
                    <p:grpSpPr>
                      <a:xfrm>
                        <a:off x="5393" y="5477"/>
                        <a:ext cx="1034" cy="206"/>
                        <a:chOff x="5393" y="5477"/>
                        <a:chExt cx="1034" cy="206"/>
                      </a:xfrm>
                    </p:grpSpPr>
                    <p:sp>
                      <p:nvSpPr>
                        <p:cNvPr id="86" name="Oval 8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7" name="Oval 8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8" name="Group 87"/>
                      <p:cNvGrpSpPr/>
                      <p:nvPr/>
                    </p:nvGrpSpPr>
                    <p:grpSpPr>
                      <a:xfrm>
                        <a:off x="5393" y="6063"/>
                        <a:ext cx="1034" cy="206"/>
                        <a:chOff x="5393" y="5477"/>
                        <a:chExt cx="1034" cy="206"/>
                      </a:xfrm>
                    </p:grpSpPr>
                    <p:sp>
                      <p:nvSpPr>
                        <p:cNvPr id="89" name="Oval 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0" name="Oval 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91" name="Group 90"/>
                    <p:cNvGrpSpPr/>
                    <p:nvPr/>
                  </p:nvGrpSpPr>
                  <p:grpSpPr>
                    <a:xfrm>
                      <a:off x="7014" y="6715"/>
                      <a:ext cx="1034" cy="792"/>
                      <a:chOff x="5393" y="5477"/>
                      <a:chExt cx="1034" cy="792"/>
                    </a:xfrm>
                  </p:grpSpPr>
                  <p:grpSp>
                    <p:nvGrpSpPr>
                      <p:cNvPr id="92" name="Group 91"/>
                      <p:cNvGrpSpPr/>
                      <p:nvPr/>
                    </p:nvGrpSpPr>
                    <p:grpSpPr>
                      <a:xfrm>
                        <a:off x="5393" y="5477"/>
                        <a:ext cx="1034" cy="206"/>
                        <a:chOff x="5393" y="5477"/>
                        <a:chExt cx="1034" cy="206"/>
                      </a:xfrm>
                    </p:grpSpPr>
                    <p:sp>
                      <p:nvSpPr>
                        <p:cNvPr id="93" name="Oval 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4" name="Oval 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95" name="Group 94"/>
                      <p:cNvGrpSpPr/>
                      <p:nvPr/>
                    </p:nvGrpSpPr>
                    <p:grpSpPr>
                      <a:xfrm>
                        <a:off x="5393" y="6063"/>
                        <a:ext cx="1034" cy="206"/>
                        <a:chOff x="5393" y="5477"/>
                        <a:chExt cx="1034" cy="206"/>
                      </a:xfrm>
                    </p:grpSpPr>
                    <p:sp>
                      <p:nvSpPr>
                        <p:cNvPr id="96" name="Oval 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7" name="Oval 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98" name="Group 97"/>
                  <p:cNvGrpSpPr/>
                  <p:nvPr/>
                </p:nvGrpSpPr>
                <p:grpSpPr>
                  <a:xfrm>
                    <a:off x="2116" y="5477"/>
                    <a:ext cx="2655" cy="2030"/>
                    <a:chOff x="5393" y="5477"/>
                    <a:chExt cx="2655" cy="2030"/>
                  </a:xfrm>
                </p:grpSpPr>
                <p:grpSp>
                  <p:nvGrpSpPr>
                    <p:cNvPr id="99" name="Group 98"/>
                    <p:cNvGrpSpPr/>
                    <p:nvPr/>
                  </p:nvGrpSpPr>
                  <p:grpSpPr>
                    <a:xfrm>
                      <a:off x="5393" y="5477"/>
                      <a:ext cx="1034" cy="792"/>
                      <a:chOff x="5393" y="5477"/>
                      <a:chExt cx="1034" cy="792"/>
                    </a:xfrm>
                  </p:grpSpPr>
                  <p:grpSp>
                    <p:nvGrpSpPr>
                      <p:cNvPr id="100" name="Group 99"/>
                      <p:cNvGrpSpPr/>
                      <p:nvPr/>
                    </p:nvGrpSpPr>
                    <p:grpSpPr>
                      <a:xfrm>
                        <a:off x="5393" y="5477"/>
                        <a:ext cx="1034" cy="206"/>
                        <a:chOff x="5393" y="5477"/>
                        <a:chExt cx="1034" cy="206"/>
                      </a:xfrm>
                    </p:grpSpPr>
                    <p:sp>
                      <p:nvSpPr>
                        <p:cNvPr id="101" name="Oval 10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2" name="Oval 10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03" name="Group 102"/>
                      <p:cNvGrpSpPr/>
                      <p:nvPr/>
                    </p:nvGrpSpPr>
                    <p:grpSpPr>
                      <a:xfrm>
                        <a:off x="5393" y="6063"/>
                        <a:ext cx="1034" cy="206"/>
                        <a:chOff x="5393" y="5477"/>
                        <a:chExt cx="1034" cy="206"/>
                      </a:xfrm>
                    </p:grpSpPr>
                    <p:sp>
                      <p:nvSpPr>
                        <p:cNvPr id="104" name="Oval 10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5" name="Oval 10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06" name="Group 105"/>
                    <p:cNvGrpSpPr/>
                    <p:nvPr/>
                  </p:nvGrpSpPr>
                  <p:grpSpPr>
                    <a:xfrm>
                      <a:off x="5393" y="6715"/>
                      <a:ext cx="1034" cy="792"/>
                      <a:chOff x="5393" y="5477"/>
                      <a:chExt cx="1034" cy="792"/>
                    </a:xfrm>
                  </p:grpSpPr>
                  <p:grpSp>
                    <p:nvGrpSpPr>
                      <p:cNvPr id="107" name="Group 106"/>
                      <p:cNvGrpSpPr/>
                      <p:nvPr/>
                    </p:nvGrpSpPr>
                    <p:grpSpPr>
                      <a:xfrm>
                        <a:off x="5393" y="5477"/>
                        <a:ext cx="1034" cy="206"/>
                        <a:chOff x="5393" y="5477"/>
                        <a:chExt cx="1034" cy="206"/>
                      </a:xfrm>
                    </p:grpSpPr>
                    <p:sp>
                      <p:nvSpPr>
                        <p:cNvPr id="108" name="Oval 10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9" name="Oval 10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0" name="Group 109"/>
                      <p:cNvGrpSpPr/>
                      <p:nvPr/>
                    </p:nvGrpSpPr>
                    <p:grpSpPr>
                      <a:xfrm>
                        <a:off x="5393" y="6063"/>
                        <a:ext cx="1034" cy="206"/>
                        <a:chOff x="5393" y="5477"/>
                        <a:chExt cx="1034" cy="206"/>
                      </a:xfrm>
                    </p:grpSpPr>
                    <p:sp>
                      <p:nvSpPr>
                        <p:cNvPr id="111" name="Oval 1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2" name="Oval 1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13" name="Group 112"/>
                    <p:cNvGrpSpPr/>
                    <p:nvPr/>
                  </p:nvGrpSpPr>
                  <p:grpSpPr>
                    <a:xfrm>
                      <a:off x="7014" y="5477"/>
                      <a:ext cx="1034" cy="792"/>
                      <a:chOff x="5393" y="5477"/>
                      <a:chExt cx="1034" cy="792"/>
                    </a:xfrm>
                  </p:grpSpPr>
                  <p:grpSp>
                    <p:nvGrpSpPr>
                      <p:cNvPr id="114" name="Group 113"/>
                      <p:cNvGrpSpPr/>
                      <p:nvPr/>
                    </p:nvGrpSpPr>
                    <p:grpSpPr>
                      <a:xfrm>
                        <a:off x="5393" y="5477"/>
                        <a:ext cx="1034" cy="206"/>
                        <a:chOff x="5393" y="5477"/>
                        <a:chExt cx="1034" cy="206"/>
                      </a:xfrm>
                    </p:grpSpPr>
                    <p:sp>
                      <p:nvSpPr>
                        <p:cNvPr id="115" name="Oval 11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6" name="Oval 11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17" name="Group 116"/>
                      <p:cNvGrpSpPr/>
                      <p:nvPr/>
                    </p:nvGrpSpPr>
                    <p:grpSpPr>
                      <a:xfrm>
                        <a:off x="5393" y="6063"/>
                        <a:ext cx="1034" cy="206"/>
                        <a:chOff x="5393" y="5477"/>
                        <a:chExt cx="1034" cy="206"/>
                      </a:xfrm>
                    </p:grpSpPr>
                    <p:sp>
                      <p:nvSpPr>
                        <p:cNvPr id="118" name="Oval 11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9" name="Oval 11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20" name="Group 119"/>
                    <p:cNvGrpSpPr/>
                    <p:nvPr/>
                  </p:nvGrpSpPr>
                  <p:grpSpPr>
                    <a:xfrm>
                      <a:off x="7014" y="6715"/>
                      <a:ext cx="1034" cy="792"/>
                      <a:chOff x="5393" y="5477"/>
                      <a:chExt cx="1034" cy="792"/>
                    </a:xfrm>
                  </p:grpSpPr>
                  <p:grpSp>
                    <p:nvGrpSpPr>
                      <p:cNvPr id="121" name="Group 120"/>
                      <p:cNvGrpSpPr/>
                      <p:nvPr/>
                    </p:nvGrpSpPr>
                    <p:grpSpPr>
                      <a:xfrm>
                        <a:off x="5393" y="5477"/>
                        <a:ext cx="1034" cy="206"/>
                        <a:chOff x="5393" y="5477"/>
                        <a:chExt cx="1034" cy="206"/>
                      </a:xfrm>
                    </p:grpSpPr>
                    <p:sp>
                      <p:nvSpPr>
                        <p:cNvPr id="122" name="Oval 1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3" name="Oval 1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24" name="Group 123"/>
                      <p:cNvGrpSpPr/>
                      <p:nvPr/>
                    </p:nvGrpSpPr>
                    <p:grpSpPr>
                      <a:xfrm>
                        <a:off x="5393" y="6063"/>
                        <a:ext cx="1034" cy="206"/>
                        <a:chOff x="5393" y="5477"/>
                        <a:chExt cx="1034" cy="206"/>
                      </a:xfrm>
                    </p:grpSpPr>
                    <p:sp>
                      <p:nvSpPr>
                        <p:cNvPr id="125" name="Oval 1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6" name="Oval 1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127" name="Group 126"/>
                <p:cNvGrpSpPr/>
                <p:nvPr/>
              </p:nvGrpSpPr>
              <p:grpSpPr>
                <a:xfrm>
                  <a:off x="2116" y="7904"/>
                  <a:ext cx="5932" cy="792"/>
                  <a:chOff x="2116" y="5477"/>
                  <a:chExt cx="5932" cy="792"/>
                </a:xfrm>
              </p:grpSpPr>
              <p:grpSp>
                <p:nvGrpSpPr>
                  <p:cNvPr id="128" name="Group 127"/>
                  <p:cNvGrpSpPr/>
                  <p:nvPr/>
                </p:nvGrpSpPr>
                <p:grpSpPr>
                  <a:xfrm>
                    <a:off x="5393" y="6063"/>
                    <a:ext cx="2655" cy="206"/>
                    <a:chOff x="5393" y="6063"/>
                    <a:chExt cx="2655" cy="206"/>
                  </a:xfrm>
                </p:grpSpPr>
                <p:grpSp>
                  <p:nvGrpSpPr>
                    <p:cNvPr id="133" name="Group 132"/>
                    <p:cNvGrpSpPr/>
                    <p:nvPr/>
                  </p:nvGrpSpPr>
                  <p:grpSpPr>
                    <a:xfrm rot="0">
                      <a:off x="5393" y="6063"/>
                      <a:ext cx="1034" cy="206"/>
                      <a:chOff x="5393" y="5477"/>
                      <a:chExt cx="1034" cy="206"/>
                    </a:xfrm>
                  </p:grpSpPr>
                  <p:sp>
                    <p:nvSpPr>
                      <p:cNvPr id="134" name="Oval 1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5" name="Oval 1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47" name="Group 146"/>
                    <p:cNvGrpSpPr/>
                    <p:nvPr/>
                  </p:nvGrpSpPr>
                  <p:grpSpPr>
                    <a:xfrm rot="0">
                      <a:off x="7014" y="6063"/>
                      <a:ext cx="1034" cy="206"/>
                      <a:chOff x="5393" y="5477"/>
                      <a:chExt cx="1034" cy="206"/>
                    </a:xfrm>
                  </p:grpSpPr>
                  <p:sp>
                    <p:nvSpPr>
                      <p:cNvPr id="148" name="Oval 1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9" name="Oval 1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57" name="Group 156"/>
                  <p:cNvGrpSpPr/>
                  <p:nvPr/>
                </p:nvGrpSpPr>
                <p:grpSpPr>
                  <a:xfrm>
                    <a:off x="2116" y="5477"/>
                    <a:ext cx="2655" cy="792"/>
                    <a:chOff x="5393" y="5477"/>
                    <a:chExt cx="2655" cy="792"/>
                  </a:xfrm>
                </p:grpSpPr>
                <p:grpSp>
                  <p:nvGrpSpPr>
                    <p:cNvPr id="158" name="Group 157"/>
                    <p:cNvGrpSpPr/>
                    <p:nvPr/>
                  </p:nvGrpSpPr>
                  <p:grpSpPr>
                    <a:xfrm>
                      <a:off x="5393" y="5477"/>
                      <a:ext cx="1034" cy="792"/>
                      <a:chOff x="5393" y="5477"/>
                      <a:chExt cx="1034" cy="792"/>
                    </a:xfrm>
                  </p:grpSpPr>
                  <p:grpSp>
                    <p:nvGrpSpPr>
                      <p:cNvPr id="159" name="Group 158"/>
                      <p:cNvGrpSpPr/>
                      <p:nvPr/>
                    </p:nvGrpSpPr>
                    <p:grpSpPr>
                      <a:xfrm>
                        <a:off x="5393" y="5477"/>
                        <a:ext cx="1034" cy="206"/>
                        <a:chOff x="5393" y="5477"/>
                        <a:chExt cx="1034" cy="206"/>
                      </a:xfrm>
                    </p:grpSpPr>
                    <p:sp>
                      <p:nvSpPr>
                        <p:cNvPr id="160" name="Oval 1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1" name="Oval 1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62" name="Group 161"/>
                      <p:cNvGrpSpPr/>
                      <p:nvPr/>
                    </p:nvGrpSpPr>
                    <p:grpSpPr>
                      <a:xfrm>
                        <a:off x="5393" y="6063"/>
                        <a:ext cx="1034" cy="206"/>
                        <a:chOff x="5393" y="5477"/>
                        <a:chExt cx="1034" cy="206"/>
                      </a:xfrm>
                    </p:grpSpPr>
                    <p:sp>
                      <p:nvSpPr>
                        <p:cNvPr id="163" name="Oval 1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64" name="Oval 1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176" name="Group 175"/>
                    <p:cNvGrpSpPr/>
                    <p:nvPr/>
                  </p:nvGrpSpPr>
                  <p:grpSpPr>
                    <a:xfrm rot="0">
                      <a:off x="7014" y="6063"/>
                      <a:ext cx="1034" cy="206"/>
                      <a:chOff x="5393" y="5477"/>
                      <a:chExt cx="1034" cy="206"/>
                    </a:xfrm>
                  </p:grpSpPr>
                  <p:sp>
                    <p:nvSpPr>
                      <p:cNvPr id="177" name="Oval 1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78" name="Oval 1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01" name="Group 200"/>
                <p:cNvGrpSpPr/>
                <p:nvPr/>
              </p:nvGrpSpPr>
              <p:grpSpPr>
                <a:xfrm>
                  <a:off x="8663" y="3067"/>
                  <a:ext cx="206" cy="5629"/>
                  <a:chOff x="8663" y="3067"/>
                  <a:chExt cx="206" cy="5629"/>
                </a:xfrm>
              </p:grpSpPr>
              <p:grpSp>
                <p:nvGrpSpPr>
                  <p:cNvPr id="188" name="Group 187"/>
                  <p:cNvGrpSpPr/>
                  <p:nvPr/>
                </p:nvGrpSpPr>
                <p:grpSpPr>
                  <a:xfrm>
                    <a:off x="8663" y="7904"/>
                    <a:ext cx="206" cy="792"/>
                    <a:chOff x="7214" y="8104"/>
                    <a:chExt cx="206" cy="792"/>
                  </a:xfrm>
                </p:grpSpPr>
                <p:sp>
                  <p:nvSpPr>
                    <p:cNvPr id="186" name="Oval 1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7" name="Oval 1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89" name="Group 188"/>
                  <p:cNvGrpSpPr/>
                  <p:nvPr/>
                </p:nvGrpSpPr>
                <p:grpSpPr>
                  <a:xfrm>
                    <a:off x="8663" y="6715"/>
                    <a:ext cx="206" cy="792"/>
                    <a:chOff x="7214" y="8104"/>
                    <a:chExt cx="206" cy="792"/>
                  </a:xfrm>
                </p:grpSpPr>
                <p:sp>
                  <p:nvSpPr>
                    <p:cNvPr id="190" name="Oval 18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1" name="Oval 19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2" name="Group 191"/>
                  <p:cNvGrpSpPr/>
                  <p:nvPr/>
                </p:nvGrpSpPr>
                <p:grpSpPr>
                  <a:xfrm>
                    <a:off x="8663" y="5477"/>
                    <a:ext cx="206" cy="792"/>
                    <a:chOff x="7214" y="8104"/>
                    <a:chExt cx="206" cy="792"/>
                  </a:xfrm>
                </p:grpSpPr>
                <p:sp>
                  <p:nvSpPr>
                    <p:cNvPr id="193" name="Oval 19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4" name="Oval 19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5" name="Group 194"/>
                  <p:cNvGrpSpPr/>
                  <p:nvPr/>
                </p:nvGrpSpPr>
                <p:grpSpPr>
                  <a:xfrm>
                    <a:off x="8663" y="4305"/>
                    <a:ext cx="206" cy="792"/>
                    <a:chOff x="7214" y="8104"/>
                    <a:chExt cx="206" cy="792"/>
                  </a:xfrm>
                </p:grpSpPr>
                <p:sp>
                  <p:nvSpPr>
                    <p:cNvPr id="196" name="Oval 19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97" name="Oval 19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198" name="Group 197"/>
                  <p:cNvGrpSpPr/>
                  <p:nvPr/>
                </p:nvGrpSpPr>
                <p:grpSpPr>
                  <a:xfrm>
                    <a:off x="8663" y="3067"/>
                    <a:ext cx="206" cy="792"/>
                    <a:chOff x="7214" y="8104"/>
                    <a:chExt cx="206" cy="792"/>
                  </a:xfrm>
                </p:grpSpPr>
                <p:sp>
                  <p:nvSpPr>
                    <p:cNvPr id="199" name="Oval 19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0" name="Oval 19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202" name="Group 201"/>
                <p:cNvGrpSpPr/>
                <p:nvPr/>
              </p:nvGrpSpPr>
              <p:grpSpPr>
                <a:xfrm>
                  <a:off x="1369" y="3067"/>
                  <a:ext cx="206" cy="5629"/>
                  <a:chOff x="8663" y="3067"/>
                  <a:chExt cx="206" cy="5629"/>
                </a:xfrm>
              </p:grpSpPr>
              <p:grpSp>
                <p:nvGrpSpPr>
                  <p:cNvPr id="203" name="Group 202"/>
                  <p:cNvGrpSpPr/>
                  <p:nvPr/>
                </p:nvGrpSpPr>
                <p:grpSpPr>
                  <a:xfrm>
                    <a:off x="8663" y="7904"/>
                    <a:ext cx="206" cy="792"/>
                    <a:chOff x="7214" y="8104"/>
                    <a:chExt cx="206" cy="792"/>
                  </a:xfrm>
                </p:grpSpPr>
                <p:sp>
                  <p:nvSpPr>
                    <p:cNvPr id="204" name="Oval 20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5" name="Oval 20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6" name="Group 205"/>
                  <p:cNvGrpSpPr/>
                  <p:nvPr/>
                </p:nvGrpSpPr>
                <p:grpSpPr>
                  <a:xfrm>
                    <a:off x="8663" y="6715"/>
                    <a:ext cx="206" cy="792"/>
                    <a:chOff x="7214" y="8104"/>
                    <a:chExt cx="206" cy="792"/>
                  </a:xfrm>
                </p:grpSpPr>
                <p:sp>
                  <p:nvSpPr>
                    <p:cNvPr id="207" name="Oval 20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08" name="Oval 20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09" name="Group 208"/>
                  <p:cNvGrpSpPr/>
                  <p:nvPr/>
                </p:nvGrpSpPr>
                <p:grpSpPr>
                  <a:xfrm>
                    <a:off x="8663" y="5477"/>
                    <a:ext cx="206" cy="792"/>
                    <a:chOff x="7214" y="8104"/>
                    <a:chExt cx="206" cy="792"/>
                  </a:xfrm>
                </p:grpSpPr>
                <p:sp>
                  <p:nvSpPr>
                    <p:cNvPr id="210" name="Oval 20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1" name="Oval 21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2" name="Group 211"/>
                  <p:cNvGrpSpPr/>
                  <p:nvPr/>
                </p:nvGrpSpPr>
                <p:grpSpPr>
                  <a:xfrm>
                    <a:off x="8663" y="4305"/>
                    <a:ext cx="206" cy="792"/>
                    <a:chOff x="7214" y="8104"/>
                    <a:chExt cx="206" cy="792"/>
                  </a:xfrm>
                </p:grpSpPr>
                <p:sp>
                  <p:nvSpPr>
                    <p:cNvPr id="213" name="Oval 2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4" name="Oval 2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215" name="Group 214"/>
                  <p:cNvGrpSpPr/>
                  <p:nvPr/>
                </p:nvGrpSpPr>
                <p:grpSpPr>
                  <a:xfrm>
                    <a:off x="8663" y="3067"/>
                    <a:ext cx="206" cy="792"/>
                    <a:chOff x="7214" y="8104"/>
                    <a:chExt cx="206" cy="792"/>
                  </a:xfrm>
                </p:grpSpPr>
                <p:sp>
                  <p:nvSpPr>
                    <p:cNvPr id="216" name="Oval 2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17" name="Oval 2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237" name="Group 236"/>
              <p:cNvGrpSpPr/>
              <p:nvPr/>
            </p:nvGrpSpPr>
            <p:grpSpPr>
              <a:xfrm>
                <a:off x="3737" y="5477"/>
                <a:ext cx="2690" cy="2633"/>
                <a:chOff x="3737" y="5477"/>
                <a:chExt cx="2690" cy="2633"/>
              </a:xfrm>
            </p:grpSpPr>
            <p:sp>
              <p:nvSpPr>
                <p:cNvPr id="219" name="Oval 2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4" name="Oval 223"/>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5" name="Oval 224"/>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6" name="Oval 225"/>
                <p:cNvSpPr/>
                <p:nvPr/>
              </p:nvSpPr>
              <p:spPr>
                <a:xfrm>
                  <a:off x="6221"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29" name="Oval 228"/>
                <p:cNvSpPr/>
                <p:nvPr/>
              </p:nvSpPr>
              <p:spPr>
                <a:xfrm>
                  <a:off x="4565"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0" name="Oval 229"/>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35" name="Oval 234"/>
                <p:cNvSpPr/>
                <p:nvPr/>
              </p:nvSpPr>
              <p:spPr>
                <a:xfrm>
                  <a:off x="3737"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46" name="Group 845"/>
            <p:cNvGrpSpPr/>
            <p:nvPr/>
          </p:nvGrpSpPr>
          <p:grpSpPr>
            <a:xfrm>
              <a:off x="1212" y="2922"/>
              <a:ext cx="7868" cy="5889"/>
              <a:chOff x="1212" y="2922"/>
              <a:chExt cx="7868" cy="5889"/>
            </a:xfrm>
          </p:grpSpPr>
          <p:grpSp>
            <p:nvGrpSpPr>
              <p:cNvPr id="342" name="Group 341"/>
              <p:cNvGrpSpPr/>
              <p:nvPr/>
            </p:nvGrpSpPr>
            <p:grpSpPr>
              <a:xfrm>
                <a:off x="1575" y="2922"/>
                <a:ext cx="7500" cy="5629"/>
                <a:chOff x="1369" y="3067"/>
                <a:chExt cx="7500" cy="5629"/>
              </a:xfrm>
            </p:grpSpPr>
            <p:grpSp>
              <p:nvGrpSpPr>
                <p:cNvPr id="343" name="Group 342"/>
                <p:cNvGrpSpPr/>
                <p:nvPr/>
              </p:nvGrpSpPr>
              <p:grpSpPr>
                <a:xfrm>
                  <a:off x="1369" y="3067"/>
                  <a:ext cx="7500" cy="5629"/>
                  <a:chOff x="1369" y="3067"/>
                  <a:chExt cx="7500" cy="5629"/>
                </a:xfrm>
              </p:grpSpPr>
              <p:grpSp>
                <p:nvGrpSpPr>
                  <p:cNvPr id="344" name="Group 343"/>
                  <p:cNvGrpSpPr/>
                  <p:nvPr/>
                </p:nvGrpSpPr>
                <p:grpSpPr>
                  <a:xfrm>
                    <a:off x="2116" y="5477"/>
                    <a:ext cx="5932" cy="2030"/>
                    <a:chOff x="2116" y="5477"/>
                    <a:chExt cx="5932" cy="2030"/>
                  </a:xfrm>
                </p:grpSpPr>
                <p:grpSp>
                  <p:nvGrpSpPr>
                    <p:cNvPr id="345" name="Group 344"/>
                    <p:cNvGrpSpPr/>
                    <p:nvPr/>
                  </p:nvGrpSpPr>
                  <p:grpSpPr>
                    <a:xfrm>
                      <a:off x="7014" y="5477"/>
                      <a:ext cx="1034" cy="2030"/>
                      <a:chOff x="7014" y="5477"/>
                      <a:chExt cx="1034" cy="2030"/>
                    </a:xfrm>
                  </p:grpSpPr>
                  <p:grpSp>
                    <p:nvGrpSpPr>
                      <p:cNvPr id="346" name="Group 345"/>
                      <p:cNvGrpSpPr/>
                      <p:nvPr/>
                    </p:nvGrpSpPr>
                    <p:grpSpPr>
                      <a:xfrm>
                        <a:off x="7014" y="5477"/>
                        <a:ext cx="1034" cy="792"/>
                        <a:chOff x="5393" y="5477"/>
                        <a:chExt cx="1034" cy="792"/>
                      </a:xfrm>
                    </p:grpSpPr>
                    <p:grpSp>
                      <p:nvGrpSpPr>
                        <p:cNvPr id="347" name="Group 346"/>
                        <p:cNvGrpSpPr/>
                        <p:nvPr/>
                      </p:nvGrpSpPr>
                      <p:grpSpPr>
                        <a:xfrm>
                          <a:off x="5393" y="5477"/>
                          <a:ext cx="1034" cy="206"/>
                          <a:chOff x="5393" y="5477"/>
                          <a:chExt cx="1034" cy="206"/>
                        </a:xfrm>
                      </p:grpSpPr>
                      <p:sp>
                        <p:nvSpPr>
                          <p:cNvPr id="348" name="Oval 34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9" name="Oval 34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50" name="Group 349"/>
                        <p:cNvGrpSpPr/>
                        <p:nvPr/>
                      </p:nvGrpSpPr>
                      <p:grpSpPr>
                        <a:xfrm>
                          <a:off x="5393" y="6063"/>
                          <a:ext cx="1034" cy="206"/>
                          <a:chOff x="5393" y="5477"/>
                          <a:chExt cx="1034" cy="206"/>
                        </a:xfrm>
                      </p:grpSpPr>
                      <p:sp>
                        <p:nvSpPr>
                          <p:cNvPr id="351" name="Oval 3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2" name="Oval 3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3" name="Group 352"/>
                      <p:cNvGrpSpPr/>
                      <p:nvPr/>
                    </p:nvGrpSpPr>
                    <p:grpSpPr>
                      <a:xfrm>
                        <a:off x="7842" y="6715"/>
                        <a:ext cx="206" cy="792"/>
                        <a:chOff x="6221" y="5477"/>
                        <a:chExt cx="206" cy="792"/>
                      </a:xfrm>
                    </p:grpSpPr>
                    <p:sp>
                      <p:nvSpPr>
                        <p:cNvPr id="354" name="Oval 3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55" name="Oval 354"/>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56" name="Group 355"/>
                    <p:cNvGrpSpPr/>
                    <p:nvPr/>
                  </p:nvGrpSpPr>
                  <p:grpSpPr>
                    <a:xfrm>
                      <a:off x="2116" y="5477"/>
                      <a:ext cx="2655" cy="2030"/>
                      <a:chOff x="5393" y="5477"/>
                      <a:chExt cx="2655" cy="2030"/>
                    </a:xfrm>
                  </p:grpSpPr>
                  <p:grpSp>
                    <p:nvGrpSpPr>
                      <p:cNvPr id="357" name="Group 356"/>
                      <p:cNvGrpSpPr/>
                      <p:nvPr/>
                    </p:nvGrpSpPr>
                    <p:grpSpPr>
                      <a:xfrm>
                        <a:off x="5393" y="5477"/>
                        <a:ext cx="1034" cy="792"/>
                        <a:chOff x="5393" y="5477"/>
                        <a:chExt cx="1034" cy="792"/>
                      </a:xfrm>
                    </p:grpSpPr>
                    <p:grpSp>
                      <p:nvGrpSpPr>
                        <p:cNvPr id="358" name="Group 357"/>
                        <p:cNvGrpSpPr/>
                        <p:nvPr/>
                      </p:nvGrpSpPr>
                      <p:grpSpPr>
                        <a:xfrm>
                          <a:off x="5393" y="5477"/>
                          <a:ext cx="1034" cy="206"/>
                          <a:chOff x="5393" y="5477"/>
                          <a:chExt cx="1034" cy="206"/>
                        </a:xfrm>
                      </p:grpSpPr>
                      <p:sp>
                        <p:nvSpPr>
                          <p:cNvPr id="359" name="Oval 35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0" name="Oval 35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1" name="Group 360"/>
                        <p:cNvGrpSpPr/>
                        <p:nvPr/>
                      </p:nvGrpSpPr>
                      <p:grpSpPr>
                        <a:xfrm>
                          <a:off x="5393" y="6063"/>
                          <a:ext cx="1034" cy="206"/>
                          <a:chOff x="5393" y="5477"/>
                          <a:chExt cx="1034" cy="206"/>
                        </a:xfrm>
                      </p:grpSpPr>
                      <p:sp>
                        <p:nvSpPr>
                          <p:cNvPr id="362" name="Oval 36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3" name="Oval 36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64" name="Group 363"/>
                      <p:cNvGrpSpPr/>
                      <p:nvPr/>
                    </p:nvGrpSpPr>
                    <p:grpSpPr>
                      <a:xfrm>
                        <a:off x="5393" y="6715"/>
                        <a:ext cx="1034" cy="792"/>
                        <a:chOff x="5393" y="5477"/>
                        <a:chExt cx="1034" cy="792"/>
                      </a:xfrm>
                    </p:grpSpPr>
                    <p:grpSp>
                      <p:nvGrpSpPr>
                        <p:cNvPr id="365" name="Group 364"/>
                        <p:cNvGrpSpPr/>
                        <p:nvPr/>
                      </p:nvGrpSpPr>
                      <p:grpSpPr>
                        <a:xfrm>
                          <a:off x="5393" y="5477"/>
                          <a:ext cx="1034" cy="206"/>
                          <a:chOff x="5393" y="5477"/>
                          <a:chExt cx="1034" cy="206"/>
                        </a:xfrm>
                      </p:grpSpPr>
                      <p:sp>
                        <p:nvSpPr>
                          <p:cNvPr id="366" name="Oval 36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67" name="Oval 36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68" name="Group 367"/>
                        <p:cNvGrpSpPr/>
                        <p:nvPr/>
                      </p:nvGrpSpPr>
                      <p:grpSpPr>
                        <a:xfrm>
                          <a:off x="5393" y="6063"/>
                          <a:ext cx="1034" cy="206"/>
                          <a:chOff x="5393" y="5477"/>
                          <a:chExt cx="1034" cy="206"/>
                        </a:xfrm>
                      </p:grpSpPr>
                      <p:sp>
                        <p:nvSpPr>
                          <p:cNvPr id="369" name="Oval 36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0" name="Oval 36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1" name="Group 370"/>
                      <p:cNvGrpSpPr/>
                      <p:nvPr/>
                    </p:nvGrpSpPr>
                    <p:grpSpPr>
                      <a:xfrm>
                        <a:off x="7014" y="5477"/>
                        <a:ext cx="1034" cy="792"/>
                        <a:chOff x="5393" y="5477"/>
                        <a:chExt cx="1034" cy="792"/>
                      </a:xfrm>
                    </p:grpSpPr>
                    <p:grpSp>
                      <p:nvGrpSpPr>
                        <p:cNvPr id="372" name="Group 371"/>
                        <p:cNvGrpSpPr/>
                        <p:nvPr/>
                      </p:nvGrpSpPr>
                      <p:grpSpPr>
                        <a:xfrm>
                          <a:off x="5393" y="5477"/>
                          <a:ext cx="1034" cy="206"/>
                          <a:chOff x="5393" y="5477"/>
                          <a:chExt cx="1034" cy="206"/>
                        </a:xfrm>
                      </p:grpSpPr>
                      <p:sp>
                        <p:nvSpPr>
                          <p:cNvPr id="373" name="Oval 37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4" name="Oval 37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75" name="Group 374"/>
                        <p:cNvGrpSpPr/>
                        <p:nvPr/>
                      </p:nvGrpSpPr>
                      <p:grpSpPr>
                        <a:xfrm>
                          <a:off x="5393" y="6063"/>
                          <a:ext cx="1034" cy="206"/>
                          <a:chOff x="5393" y="5477"/>
                          <a:chExt cx="1034" cy="206"/>
                        </a:xfrm>
                      </p:grpSpPr>
                      <p:sp>
                        <p:nvSpPr>
                          <p:cNvPr id="376" name="Oval 37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77" name="Oval 37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78" name="Group 377"/>
                      <p:cNvGrpSpPr/>
                      <p:nvPr/>
                    </p:nvGrpSpPr>
                    <p:grpSpPr>
                      <a:xfrm>
                        <a:off x="7014" y="6715"/>
                        <a:ext cx="206" cy="792"/>
                        <a:chOff x="5393" y="5477"/>
                        <a:chExt cx="206" cy="792"/>
                      </a:xfrm>
                    </p:grpSpPr>
                    <p:sp>
                      <p:nvSpPr>
                        <p:cNvPr id="379" name="Oval 3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0" name="Oval 37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381" name="Group 380"/>
                  <p:cNvGrpSpPr/>
                  <p:nvPr/>
                </p:nvGrpSpPr>
                <p:grpSpPr>
                  <a:xfrm>
                    <a:off x="2116" y="3067"/>
                    <a:ext cx="5931" cy="2030"/>
                    <a:chOff x="2116" y="5477"/>
                    <a:chExt cx="5931" cy="2030"/>
                  </a:xfrm>
                </p:grpSpPr>
                <p:grpSp>
                  <p:nvGrpSpPr>
                    <p:cNvPr id="382" name="Group 381"/>
                    <p:cNvGrpSpPr/>
                    <p:nvPr/>
                  </p:nvGrpSpPr>
                  <p:grpSpPr>
                    <a:xfrm>
                      <a:off x="5393" y="5477"/>
                      <a:ext cx="2655" cy="2030"/>
                      <a:chOff x="5393" y="5477"/>
                      <a:chExt cx="2655" cy="2030"/>
                    </a:xfrm>
                  </p:grpSpPr>
                  <p:grpSp>
                    <p:nvGrpSpPr>
                      <p:cNvPr id="383" name="Group 382"/>
                      <p:cNvGrpSpPr/>
                      <p:nvPr/>
                    </p:nvGrpSpPr>
                    <p:grpSpPr>
                      <a:xfrm>
                        <a:off x="5393" y="5477"/>
                        <a:ext cx="1034" cy="792"/>
                        <a:chOff x="5393" y="5477"/>
                        <a:chExt cx="1034" cy="792"/>
                      </a:xfrm>
                    </p:grpSpPr>
                    <p:grpSp>
                      <p:nvGrpSpPr>
                        <p:cNvPr id="384" name="Group 383"/>
                        <p:cNvGrpSpPr/>
                        <p:nvPr/>
                      </p:nvGrpSpPr>
                      <p:grpSpPr>
                        <a:xfrm>
                          <a:off x="5393" y="5477"/>
                          <a:ext cx="1034" cy="206"/>
                          <a:chOff x="5393" y="5477"/>
                          <a:chExt cx="1034" cy="206"/>
                        </a:xfrm>
                      </p:grpSpPr>
                      <p:sp>
                        <p:nvSpPr>
                          <p:cNvPr id="385" name="Oval 3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6" name="Oval 3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87" name="Group 386"/>
                        <p:cNvGrpSpPr/>
                        <p:nvPr/>
                      </p:nvGrpSpPr>
                      <p:grpSpPr>
                        <a:xfrm>
                          <a:off x="5393" y="6063"/>
                          <a:ext cx="1034" cy="206"/>
                          <a:chOff x="5393" y="5477"/>
                          <a:chExt cx="1034" cy="206"/>
                        </a:xfrm>
                      </p:grpSpPr>
                      <p:sp>
                        <p:nvSpPr>
                          <p:cNvPr id="388" name="Oval 38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89" name="Oval 38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0" name="Group 389"/>
                      <p:cNvGrpSpPr/>
                      <p:nvPr/>
                    </p:nvGrpSpPr>
                    <p:grpSpPr>
                      <a:xfrm>
                        <a:off x="5393" y="6715"/>
                        <a:ext cx="1034" cy="792"/>
                        <a:chOff x="5393" y="5477"/>
                        <a:chExt cx="1034" cy="792"/>
                      </a:xfrm>
                    </p:grpSpPr>
                    <p:grpSp>
                      <p:nvGrpSpPr>
                        <p:cNvPr id="391" name="Group 390"/>
                        <p:cNvGrpSpPr/>
                        <p:nvPr/>
                      </p:nvGrpSpPr>
                      <p:grpSpPr>
                        <a:xfrm>
                          <a:off x="5393" y="5477"/>
                          <a:ext cx="1034" cy="206"/>
                          <a:chOff x="5393" y="5477"/>
                          <a:chExt cx="1034" cy="206"/>
                        </a:xfrm>
                      </p:grpSpPr>
                      <p:sp>
                        <p:nvSpPr>
                          <p:cNvPr id="392" name="Oval 3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3" name="Oval 3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394" name="Group 393"/>
                        <p:cNvGrpSpPr/>
                        <p:nvPr/>
                      </p:nvGrpSpPr>
                      <p:grpSpPr>
                        <a:xfrm>
                          <a:off x="5393" y="6063"/>
                          <a:ext cx="1034" cy="206"/>
                          <a:chOff x="5393" y="5477"/>
                          <a:chExt cx="1034" cy="206"/>
                        </a:xfrm>
                      </p:grpSpPr>
                      <p:sp>
                        <p:nvSpPr>
                          <p:cNvPr id="395" name="Oval 3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96" name="Oval 3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397" name="Group 396"/>
                      <p:cNvGrpSpPr/>
                      <p:nvPr/>
                    </p:nvGrpSpPr>
                    <p:grpSpPr>
                      <a:xfrm>
                        <a:off x="7014" y="5477"/>
                        <a:ext cx="1034" cy="792"/>
                        <a:chOff x="5393" y="5477"/>
                        <a:chExt cx="1034" cy="792"/>
                      </a:xfrm>
                    </p:grpSpPr>
                    <p:grpSp>
                      <p:nvGrpSpPr>
                        <p:cNvPr id="398" name="Group 397"/>
                        <p:cNvGrpSpPr/>
                        <p:nvPr/>
                      </p:nvGrpSpPr>
                      <p:grpSpPr>
                        <a:xfrm>
                          <a:off x="5393" y="5477"/>
                          <a:ext cx="1034" cy="206"/>
                          <a:chOff x="5393" y="5477"/>
                          <a:chExt cx="1034" cy="206"/>
                        </a:xfrm>
                      </p:grpSpPr>
                      <p:sp>
                        <p:nvSpPr>
                          <p:cNvPr id="399" name="Oval 3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0" name="Oval 3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1" name="Group 400"/>
                        <p:cNvGrpSpPr/>
                        <p:nvPr/>
                      </p:nvGrpSpPr>
                      <p:grpSpPr>
                        <a:xfrm>
                          <a:off x="5393" y="6063"/>
                          <a:ext cx="1034" cy="206"/>
                          <a:chOff x="5393" y="5477"/>
                          <a:chExt cx="1034" cy="206"/>
                        </a:xfrm>
                      </p:grpSpPr>
                      <p:sp>
                        <p:nvSpPr>
                          <p:cNvPr id="402" name="Oval 4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3" name="Oval 4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04" name="Group 403"/>
                      <p:cNvGrpSpPr/>
                      <p:nvPr/>
                    </p:nvGrpSpPr>
                    <p:grpSpPr>
                      <a:xfrm>
                        <a:off x="7014" y="6715"/>
                        <a:ext cx="1034" cy="792"/>
                        <a:chOff x="5393" y="5477"/>
                        <a:chExt cx="1034" cy="792"/>
                      </a:xfrm>
                    </p:grpSpPr>
                    <p:grpSp>
                      <p:nvGrpSpPr>
                        <p:cNvPr id="405" name="Group 404"/>
                        <p:cNvGrpSpPr/>
                        <p:nvPr/>
                      </p:nvGrpSpPr>
                      <p:grpSpPr>
                        <a:xfrm>
                          <a:off x="5393" y="5477"/>
                          <a:ext cx="1034" cy="206"/>
                          <a:chOff x="5393" y="5477"/>
                          <a:chExt cx="1034" cy="206"/>
                        </a:xfrm>
                      </p:grpSpPr>
                      <p:sp>
                        <p:nvSpPr>
                          <p:cNvPr id="406" name="Oval 4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07" name="Oval 4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08" name="Group 407"/>
                        <p:cNvGrpSpPr/>
                        <p:nvPr/>
                      </p:nvGrpSpPr>
                      <p:grpSpPr>
                        <a:xfrm>
                          <a:off x="5393" y="6063"/>
                          <a:ext cx="1034" cy="206"/>
                          <a:chOff x="5393" y="5477"/>
                          <a:chExt cx="1034" cy="206"/>
                        </a:xfrm>
                      </p:grpSpPr>
                      <p:sp>
                        <p:nvSpPr>
                          <p:cNvPr id="409" name="Oval 4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0" name="Oval 4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11" name="Group 410"/>
                    <p:cNvGrpSpPr/>
                    <p:nvPr/>
                  </p:nvGrpSpPr>
                  <p:grpSpPr>
                    <a:xfrm>
                      <a:off x="2116" y="5477"/>
                      <a:ext cx="2655" cy="2030"/>
                      <a:chOff x="5393" y="5477"/>
                      <a:chExt cx="2655" cy="2030"/>
                    </a:xfrm>
                  </p:grpSpPr>
                  <p:grpSp>
                    <p:nvGrpSpPr>
                      <p:cNvPr id="412" name="Group 411"/>
                      <p:cNvGrpSpPr/>
                      <p:nvPr/>
                    </p:nvGrpSpPr>
                    <p:grpSpPr>
                      <a:xfrm>
                        <a:off x="5393" y="5477"/>
                        <a:ext cx="1034" cy="792"/>
                        <a:chOff x="5393" y="5477"/>
                        <a:chExt cx="1034" cy="792"/>
                      </a:xfrm>
                    </p:grpSpPr>
                    <p:grpSp>
                      <p:nvGrpSpPr>
                        <p:cNvPr id="413" name="Group 412"/>
                        <p:cNvGrpSpPr/>
                        <p:nvPr/>
                      </p:nvGrpSpPr>
                      <p:grpSpPr>
                        <a:xfrm>
                          <a:off x="5393" y="5477"/>
                          <a:ext cx="1034" cy="206"/>
                          <a:chOff x="5393" y="5477"/>
                          <a:chExt cx="1034" cy="206"/>
                        </a:xfrm>
                      </p:grpSpPr>
                      <p:sp>
                        <p:nvSpPr>
                          <p:cNvPr id="414" name="Oval 4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5" name="Oval 4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16" name="Group 415"/>
                        <p:cNvGrpSpPr/>
                        <p:nvPr/>
                      </p:nvGrpSpPr>
                      <p:grpSpPr>
                        <a:xfrm>
                          <a:off x="5393" y="6063"/>
                          <a:ext cx="1034" cy="206"/>
                          <a:chOff x="5393" y="5477"/>
                          <a:chExt cx="1034" cy="206"/>
                        </a:xfrm>
                      </p:grpSpPr>
                      <p:sp>
                        <p:nvSpPr>
                          <p:cNvPr id="417" name="Oval 41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8" name="Oval 41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19" name="Group 418"/>
                      <p:cNvGrpSpPr/>
                      <p:nvPr/>
                    </p:nvGrpSpPr>
                    <p:grpSpPr>
                      <a:xfrm>
                        <a:off x="5393" y="6715"/>
                        <a:ext cx="1034" cy="792"/>
                        <a:chOff x="5393" y="5477"/>
                        <a:chExt cx="1034" cy="792"/>
                      </a:xfrm>
                    </p:grpSpPr>
                    <p:grpSp>
                      <p:nvGrpSpPr>
                        <p:cNvPr id="420" name="Group 419"/>
                        <p:cNvGrpSpPr/>
                        <p:nvPr/>
                      </p:nvGrpSpPr>
                      <p:grpSpPr>
                        <a:xfrm>
                          <a:off x="5393" y="5477"/>
                          <a:ext cx="1034" cy="206"/>
                          <a:chOff x="5393" y="5477"/>
                          <a:chExt cx="1034" cy="206"/>
                        </a:xfrm>
                      </p:grpSpPr>
                      <p:sp>
                        <p:nvSpPr>
                          <p:cNvPr id="421" name="Oval 4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2" name="Oval 4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23" name="Group 422"/>
                        <p:cNvGrpSpPr/>
                        <p:nvPr/>
                      </p:nvGrpSpPr>
                      <p:grpSpPr>
                        <a:xfrm>
                          <a:off x="5393" y="6063"/>
                          <a:ext cx="1034" cy="206"/>
                          <a:chOff x="5393" y="5477"/>
                          <a:chExt cx="1034" cy="206"/>
                        </a:xfrm>
                      </p:grpSpPr>
                      <p:sp>
                        <p:nvSpPr>
                          <p:cNvPr id="424" name="Oval 4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5" name="Oval 4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26" name="Group 425"/>
                      <p:cNvGrpSpPr/>
                      <p:nvPr/>
                    </p:nvGrpSpPr>
                    <p:grpSpPr>
                      <a:xfrm>
                        <a:off x="7014" y="5477"/>
                        <a:ext cx="1034" cy="792"/>
                        <a:chOff x="5393" y="5477"/>
                        <a:chExt cx="1034" cy="792"/>
                      </a:xfrm>
                    </p:grpSpPr>
                    <p:grpSp>
                      <p:nvGrpSpPr>
                        <p:cNvPr id="427" name="Group 426"/>
                        <p:cNvGrpSpPr/>
                        <p:nvPr/>
                      </p:nvGrpSpPr>
                      <p:grpSpPr>
                        <a:xfrm>
                          <a:off x="5393" y="5477"/>
                          <a:ext cx="1034" cy="206"/>
                          <a:chOff x="5393" y="5477"/>
                          <a:chExt cx="1034" cy="206"/>
                        </a:xfrm>
                      </p:grpSpPr>
                      <p:sp>
                        <p:nvSpPr>
                          <p:cNvPr id="428" name="Oval 4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29" name="Oval 4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0" name="Group 429"/>
                        <p:cNvGrpSpPr/>
                        <p:nvPr/>
                      </p:nvGrpSpPr>
                      <p:grpSpPr>
                        <a:xfrm>
                          <a:off x="5393" y="6063"/>
                          <a:ext cx="1034" cy="206"/>
                          <a:chOff x="5393" y="5477"/>
                          <a:chExt cx="1034" cy="206"/>
                        </a:xfrm>
                      </p:grpSpPr>
                      <p:sp>
                        <p:nvSpPr>
                          <p:cNvPr id="431" name="Oval 4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2" name="Oval 4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33" name="Group 432"/>
                      <p:cNvGrpSpPr/>
                      <p:nvPr/>
                    </p:nvGrpSpPr>
                    <p:grpSpPr>
                      <a:xfrm>
                        <a:off x="7014" y="6715"/>
                        <a:ext cx="1034" cy="792"/>
                        <a:chOff x="5393" y="5477"/>
                        <a:chExt cx="1034" cy="792"/>
                      </a:xfrm>
                    </p:grpSpPr>
                    <p:grpSp>
                      <p:nvGrpSpPr>
                        <p:cNvPr id="434" name="Group 433"/>
                        <p:cNvGrpSpPr/>
                        <p:nvPr/>
                      </p:nvGrpSpPr>
                      <p:grpSpPr>
                        <a:xfrm>
                          <a:off x="5393" y="5477"/>
                          <a:ext cx="1034" cy="206"/>
                          <a:chOff x="5393" y="5477"/>
                          <a:chExt cx="1034" cy="206"/>
                        </a:xfrm>
                      </p:grpSpPr>
                      <p:sp>
                        <p:nvSpPr>
                          <p:cNvPr id="435" name="Oval 4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6" name="Oval 4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37" name="Group 436"/>
                        <p:cNvGrpSpPr/>
                        <p:nvPr/>
                      </p:nvGrpSpPr>
                      <p:grpSpPr>
                        <a:xfrm>
                          <a:off x="5393" y="6063"/>
                          <a:ext cx="1034" cy="206"/>
                          <a:chOff x="5393" y="5477"/>
                          <a:chExt cx="1034" cy="206"/>
                        </a:xfrm>
                      </p:grpSpPr>
                      <p:sp>
                        <p:nvSpPr>
                          <p:cNvPr id="438" name="Oval 4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39" name="Oval 4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440" name="Group 439"/>
                  <p:cNvGrpSpPr/>
                  <p:nvPr/>
                </p:nvGrpSpPr>
                <p:grpSpPr>
                  <a:xfrm>
                    <a:off x="2116" y="7904"/>
                    <a:ext cx="5932" cy="792"/>
                    <a:chOff x="2116" y="5477"/>
                    <a:chExt cx="5932" cy="792"/>
                  </a:xfrm>
                </p:grpSpPr>
                <p:grpSp>
                  <p:nvGrpSpPr>
                    <p:cNvPr id="441" name="Group 440"/>
                    <p:cNvGrpSpPr/>
                    <p:nvPr/>
                  </p:nvGrpSpPr>
                  <p:grpSpPr>
                    <a:xfrm>
                      <a:off x="5393" y="6063"/>
                      <a:ext cx="2655" cy="206"/>
                      <a:chOff x="5393" y="6063"/>
                      <a:chExt cx="2655" cy="206"/>
                    </a:xfrm>
                  </p:grpSpPr>
                  <p:grpSp>
                    <p:nvGrpSpPr>
                      <p:cNvPr id="442" name="Group 441"/>
                      <p:cNvGrpSpPr/>
                      <p:nvPr/>
                    </p:nvGrpSpPr>
                    <p:grpSpPr>
                      <a:xfrm rot="0">
                        <a:off x="5393" y="6063"/>
                        <a:ext cx="1034" cy="206"/>
                        <a:chOff x="5393" y="5477"/>
                        <a:chExt cx="1034" cy="206"/>
                      </a:xfrm>
                    </p:grpSpPr>
                    <p:sp>
                      <p:nvSpPr>
                        <p:cNvPr id="443" name="Oval 44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4" name="Oval 44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45" name="Group 444"/>
                      <p:cNvGrpSpPr/>
                      <p:nvPr/>
                    </p:nvGrpSpPr>
                    <p:grpSpPr>
                      <a:xfrm rot="0">
                        <a:off x="7014" y="6063"/>
                        <a:ext cx="1034" cy="206"/>
                        <a:chOff x="5393" y="5477"/>
                        <a:chExt cx="1034" cy="206"/>
                      </a:xfrm>
                    </p:grpSpPr>
                    <p:sp>
                      <p:nvSpPr>
                        <p:cNvPr id="446" name="Oval 44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47" name="Oval 44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48" name="Group 447"/>
                    <p:cNvGrpSpPr/>
                    <p:nvPr/>
                  </p:nvGrpSpPr>
                  <p:grpSpPr>
                    <a:xfrm>
                      <a:off x="2116" y="5477"/>
                      <a:ext cx="2655" cy="792"/>
                      <a:chOff x="5393" y="5477"/>
                      <a:chExt cx="2655" cy="792"/>
                    </a:xfrm>
                  </p:grpSpPr>
                  <p:grpSp>
                    <p:nvGrpSpPr>
                      <p:cNvPr id="449" name="Group 448"/>
                      <p:cNvGrpSpPr/>
                      <p:nvPr/>
                    </p:nvGrpSpPr>
                    <p:grpSpPr>
                      <a:xfrm>
                        <a:off x="5393" y="5477"/>
                        <a:ext cx="1034" cy="792"/>
                        <a:chOff x="5393" y="5477"/>
                        <a:chExt cx="1034" cy="792"/>
                      </a:xfrm>
                    </p:grpSpPr>
                    <p:grpSp>
                      <p:nvGrpSpPr>
                        <p:cNvPr id="450" name="Group 449"/>
                        <p:cNvGrpSpPr/>
                        <p:nvPr/>
                      </p:nvGrpSpPr>
                      <p:grpSpPr>
                        <a:xfrm>
                          <a:off x="5393" y="5477"/>
                          <a:ext cx="1034" cy="206"/>
                          <a:chOff x="5393" y="5477"/>
                          <a:chExt cx="1034" cy="206"/>
                        </a:xfrm>
                      </p:grpSpPr>
                      <p:sp>
                        <p:nvSpPr>
                          <p:cNvPr id="451" name="Oval 45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2" name="Oval 45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53" name="Group 452"/>
                        <p:cNvGrpSpPr/>
                        <p:nvPr/>
                      </p:nvGrpSpPr>
                      <p:grpSpPr>
                        <a:xfrm>
                          <a:off x="5393" y="6063"/>
                          <a:ext cx="1034" cy="206"/>
                          <a:chOff x="5393" y="5477"/>
                          <a:chExt cx="1034" cy="206"/>
                        </a:xfrm>
                      </p:grpSpPr>
                      <p:sp>
                        <p:nvSpPr>
                          <p:cNvPr id="454" name="Oval 45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5" name="Oval 45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56" name="Group 455"/>
                      <p:cNvGrpSpPr/>
                      <p:nvPr/>
                    </p:nvGrpSpPr>
                    <p:grpSpPr>
                      <a:xfrm rot="0">
                        <a:off x="7014" y="6063"/>
                        <a:ext cx="1034" cy="206"/>
                        <a:chOff x="5393" y="5477"/>
                        <a:chExt cx="1034" cy="206"/>
                      </a:xfrm>
                    </p:grpSpPr>
                    <p:sp>
                      <p:nvSpPr>
                        <p:cNvPr id="457" name="Oval 4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58" name="Oval 4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59" name="Group 458"/>
                  <p:cNvGrpSpPr/>
                  <p:nvPr/>
                </p:nvGrpSpPr>
                <p:grpSpPr>
                  <a:xfrm>
                    <a:off x="8663" y="3067"/>
                    <a:ext cx="206" cy="5629"/>
                    <a:chOff x="8663" y="3067"/>
                    <a:chExt cx="206" cy="5629"/>
                  </a:xfrm>
                </p:grpSpPr>
                <p:grpSp>
                  <p:nvGrpSpPr>
                    <p:cNvPr id="460" name="Group 459"/>
                    <p:cNvGrpSpPr/>
                    <p:nvPr/>
                  </p:nvGrpSpPr>
                  <p:grpSpPr>
                    <a:xfrm>
                      <a:off x="8663" y="7904"/>
                      <a:ext cx="206" cy="792"/>
                      <a:chOff x="7214" y="8104"/>
                      <a:chExt cx="206" cy="792"/>
                    </a:xfrm>
                  </p:grpSpPr>
                  <p:sp>
                    <p:nvSpPr>
                      <p:cNvPr id="461" name="Oval 46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2" name="Oval 46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3" name="Group 462"/>
                    <p:cNvGrpSpPr/>
                    <p:nvPr/>
                  </p:nvGrpSpPr>
                  <p:grpSpPr>
                    <a:xfrm>
                      <a:off x="8663" y="6715"/>
                      <a:ext cx="206" cy="792"/>
                      <a:chOff x="7214" y="8104"/>
                      <a:chExt cx="206" cy="792"/>
                    </a:xfrm>
                  </p:grpSpPr>
                  <p:sp>
                    <p:nvSpPr>
                      <p:cNvPr id="464" name="Oval 46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5" name="Oval 46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6" name="Group 465"/>
                    <p:cNvGrpSpPr/>
                    <p:nvPr/>
                  </p:nvGrpSpPr>
                  <p:grpSpPr>
                    <a:xfrm>
                      <a:off x="8663" y="5477"/>
                      <a:ext cx="206" cy="792"/>
                      <a:chOff x="7214" y="8104"/>
                      <a:chExt cx="206" cy="792"/>
                    </a:xfrm>
                  </p:grpSpPr>
                  <p:sp>
                    <p:nvSpPr>
                      <p:cNvPr id="467" name="Oval 46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8" name="Oval 46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69" name="Group 468"/>
                    <p:cNvGrpSpPr/>
                    <p:nvPr/>
                  </p:nvGrpSpPr>
                  <p:grpSpPr>
                    <a:xfrm>
                      <a:off x="8663" y="4305"/>
                      <a:ext cx="206" cy="792"/>
                      <a:chOff x="7214" y="8104"/>
                      <a:chExt cx="206" cy="792"/>
                    </a:xfrm>
                  </p:grpSpPr>
                  <p:sp>
                    <p:nvSpPr>
                      <p:cNvPr id="470" name="Oval 46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1" name="Oval 47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2" name="Group 471"/>
                    <p:cNvGrpSpPr/>
                    <p:nvPr/>
                  </p:nvGrpSpPr>
                  <p:grpSpPr>
                    <a:xfrm>
                      <a:off x="8663" y="3067"/>
                      <a:ext cx="206" cy="792"/>
                      <a:chOff x="7214" y="8104"/>
                      <a:chExt cx="206" cy="792"/>
                    </a:xfrm>
                  </p:grpSpPr>
                  <p:sp>
                    <p:nvSpPr>
                      <p:cNvPr id="473" name="Oval 47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4" name="Oval 47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475" name="Group 474"/>
                  <p:cNvGrpSpPr/>
                  <p:nvPr/>
                </p:nvGrpSpPr>
                <p:grpSpPr>
                  <a:xfrm>
                    <a:off x="1369" y="3067"/>
                    <a:ext cx="206" cy="5629"/>
                    <a:chOff x="8663" y="3067"/>
                    <a:chExt cx="206" cy="5629"/>
                  </a:xfrm>
                </p:grpSpPr>
                <p:grpSp>
                  <p:nvGrpSpPr>
                    <p:cNvPr id="476" name="Group 475"/>
                    <p:cNvGrpSpPr/>
                    <p:nvPr/>
                  </p:nvGrpSpPr>
                  <p:grpSpPr>
                    <a:xfrm>
                      <a:off x="8663" y="7904"/>
                      <a:ext cx="206" cy="792"/>
                      <a:chOff x="7214" y="8104"/>
                      <a:chExt cx="206" cy="792"/>
                    </a:xfrm>
                  </p:grpSpPr>
                  <p:sp>
                    <p:nvSpPr>
                      <p:cNvPr id="477" name="Oval 47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8" name="Oval 47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79" name="Group 478"/>
                    <p:cNvGrpSpPr/>
                    <p:nvPr/>
                  </p:nvGrpSpPr>
                  <p:grpSpPr>
                    <a:xfrm>
                      <a:off x="8663" y="6715"/>
                      <a:ext cx="206" cy="792"/>
                      <a:chOff x="7214" y="8104"/>
                      <a:chExt cx="206" cy="792"/>
                    </a:xfrm>
                  </p:grpSpPr>
                  <p:sp>
                    <p:nvSpPr>
                      <p:cNvPr id="480" name="Oval 47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1" name="Oval 48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2" name="Group 481"/>
                    <p:cNvGrpSpPr/>
                    <p:nvPr/>
                  </p:nvGrpSpPr>
                  <p:grpSpPr>
                    <a:xfrm>
                      <a:off x="8663" y="5477"/>
                      <a:ext cx="206" cy="792"/>
                      <a:chOff x="7214" y="8104"/>
                      <a:chExt cx="206" cy="792"/>
                    </a:xfrm>
                  </p:grpSpPr>
                  <p:sp>
                    <p:nvSpPr>
                      <p:cNvPr id="483" name="Oval 48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4" name="Oval 48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5" name="Group 484"/>
                    <p:cNvGrpSpPr/>
                    <p:nvPr/>
                  </p:nvGrpSpPr>
                  <p:grpSpPr>
                    <a:xfrm>
                      <a:off x="8663" y="4305"/>
                      <a:ext cx="206" cy="792"/>
                      <a:chOff x="7214" y="8104"/>
                      <a:chExt cx="206" cy="792"/>
                    </a:xfrm>
                  </p:grpSpPr>
                  <p:sp>
                    <p:nvSpPr>
                      <p:cNvPr id="486" name="Oval 48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7" name="Oval 48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488" name="Group 487"/>
                    <p:cNvGrpSpPr/>
                    <p:nvPr/>
                  </p:nvGrpSpPr>
                  <p:grpSpPr>
                    <a:xfrm>
                      <a:off x="8663" y="3067"/>
                      <a:ext cx="206" cy="792"/>
                      <a:chOff x="7214" y="8104"/>
                      <a:chExt cx="206" cy="792"/>
                    </a:xfrm>
                  </p:grpSpPr>
                  <p:sp>
                    <p:nvSpPr>
                      <p:cNvPr id="489" name="Oval 48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0" name="Oval 48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491" name="Group 490"/>
                <p:cNvGrpSpPr/>
                <p:nvPr/>
              </p:nvGrpSpPr>
              <p:grpSpPr>
                <a:xfrm>
                  <a:off x="4565" y="5477"/>
                  <a:ext cx="3483" cy="2633"/>
                  <a:chOff x="4565" y="5477"/>
                  <a:chExt cx="3483" cy="2633"/>
                </a:xfrm>
              </p:grpSpPr>
              <p:sp>
                <p:nvSpPr>
                  <p:cNvPr id="492" name="Oval 4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3" name="Oval 4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6" name="Oval 495"/>
                  <p:cNvSpPr/>
                  <p:nvPr/>
                </p:nvSpPr>
                <p:spPr>
                  <a:xfrm>
                    <a:off x="5393"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7" name="Oval 496"/>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0" name="Oval 499"/>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3" name="Oval 502"/>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07" name="Oval 506"/>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10" name="Group 509"/>
              <p:cNvGrpSpPr/>
              <p:nvPr/>
            </p:nvGrpSpPr>
            <p:grpSpPr>
              <a:xfrm>
                <a:off x="1212" y="3175"/>
                <a:ext cx="7500" cy="5629"/>
                <a:chOff x="1369" y="3067"/>
                <a:chExt cx="7500" cy="5629"/>
              </a:xfrm>
            </p:grpSpPr>
            <p:grpSp>
              <p:nvGrpSpPr>
                <p:cNvPr id="511" name="Group 510"/>
                <p:cNvGrpSpPr/>
                <p:nvPr/>
              </p:nvGrpSpPr>
              <p:grpSpPr>
                <a:xfrm>
                  <a:off x="1369" y="3067"/>
                  <a:ext cx="7500" cy="5629"/>
                  <a:chOff x="1369" y="3067"/>
                  <a:chExt cx="7500" cy="5629"/>
                </a:xfrm>
              </p:grpSpPr>
              <p:grpSp>
                <p:nvGrpSpPr>
                  <p:cNvPr id="512" name="Group 511"/>
                  <p:cNvGrpSpPr/>
                  <p:nvPr/>
                </p:nvGrpSpPr>
                <p:grpSpPr>
                  <a:xfrm>
                    <a:off x="2116" y="5477"/>
                    <a:ext cx="5932" cy="2030"/>
                    <a:chOff x="2116" y="5477"/>
                    <a:chExt cx="5932" cy="2030"/>
                  </a:xfrm>
                </p:grpSpPr>
                <p:grpSp>
                  <p:nvGrpSpPr>
                    <p:cNvPr id="513" name="Group 512"/>
                    <p:cNvGrpSpPr/>
                    <p:nvPr/>
                  </p:nvGrpSpPr>
                  <p:grpSpPr>
                    <a:xfrm>
                      <a:off x="7014" y="5477"/>
                      <a:ext cx="1034" cy="2030"/>
                      <a:chOff x="7014" y="5477"/>
                      <a:chExt cx="1034" cy="2030"/>
                    </a:xfrm>
                  </p:grpSpPr>
                  <p:grpSp>
                    <p:nvGrpSpPr>
                      <p:cNvPr id="514" name="Group 513"/>
                      <p:cNvGrpSpPr/>
                      <p:nvPr/>
                    </p:nvGrpSpPr>
                    <p:grpSpPr>
                      <a:xfrm>
                        <a:off x="7014" y="5477"/>
                        <a:ext cx="1034" cy="792"/>
                        <a:chOff x="5393" y="5477"/>
                        <a:chExt cx="1034" cy="792"/>
                      </a:xfrm>
                    </p:grpSpPr>
                    <p:grpSp>
                      <p:nvGrpSpPr>
                        <p:cNvPr id="515" name="Group 514"/>
                        <p:cNvGrpSpPr/>
                        <p:nvPr/>
                      </p:nvGrpSpPr>
                      <p:grpSpPr>
                        <a:xfrm>
                          <a:off x="5393" y="5477"/>
                          <a:ext cx="1034" cy="206"/>
                          <a:chOff x="5393" y="5477"/>
                          <a:chExt cx="1034" cy="206"/>
                        </a:xfrm>
                      </p:grpSpPr>
                      <p:sp>
                        <p:nvSpPr>
                          <p:cNvPr id="516" name="Oval 51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17" name="Oval 51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sp>
                      <p:nvSpPr>
                        <p:cNvPr id="520" name="Oval 519"/>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1" name="Group 520"/>
                      <p:cNvGrpSpPr/>
                      <p:nvPr/>
                    </p:nvGrpSpPr>
                    <p:grpSpPr>
                      <a:xfrm>
                        <a:off x="7842" y="6715"/>
                        <a:ext cx="206" cy="792"/>
                        <a:chOff x="6221" y="5477"/>
                        <a:chExt cx="206" cy="792"/>
                      </a:xfrm>
                    </p:grpSpPr>
                    <p:sp>
                      <p:nvSpPr>
                        <p:cNvPr id="522" name="Oval 5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3" name="Oval 522"/>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24" name="Group 523"/>
                    <p:cNvGrpSpPr/>
                    <p:nvPr/>
                  </p:nvGrpSpPr>
                  <p:grpSpPr>
                    <a:xfrm>
                      <a:off x="2116" y="5477"/>
                      <a:ext cx="2655" cy="2030"/>
                      <a:chOff x="5393" y="5477"/>
                      <a:chExt cx="2655" cy="2030"/>
                    </a:xfrm>
                  </p:grpSpPr>
                  <p:grpSp>
                    <p:nvGrpSpPr>
                      <p:cNvPr id="525" name="Group 524"/>
                      <p:cNvGrpSpPr/>
                      <p:nvPr/>
                    </p:nvGrpSpPr>
                    <p:grpSpPr>
                      <a:xfrm>
                        <a:off x="5393" y="5477"/>
                        <a:ext cx="1034" cy="792"/>
                        <a:chOff x="5393" y="5477"/>
                        <a:chExt cx="1034" cy="792"/>
                      </a:xfrm>
                    </p:grpSpPr>
                    <p:grpSp>
                      <p:nvGrpSpPr>
                        <p:cNvPr id="526" name="Group 525"/>
                        <p:cNvGrpSpPr/>
                        <p:nvPr/>
                      </p:nvGrpSpPr>
                      <p:grpSpPr>
                        <a:xfrm>
                          <a:off x="5393" y="5477"/>
                          <a:ext cx="1034" cy="206"/>
                          <a:chOff x="5393" y="5477"/>
                          <a:chExt cx="1034" cy="206"/>
                        </a:xfrm>
                      </p:grpSpPr>
                      <p:sp>
                        <p:nvSpPr>
                          <p:cNvPr id="527" name="Oval 52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8" name="Oval 52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29" name="Group 528"/>
                        <p:cNvGrpSpPr/>
                        <p:nvPr/>
                      </p:nvGrpSpPr>
                      <p:grpSpPr>
                        <a:xfrm>
                          <a:off x="5393" y="6063"/>
                          <a:ext cx="1034" cy="206"/>
                          <a:chOff x="5393" y="5477"/>
                          <a:chExt cx="1034" cy="206"/>
                        </a:xfrm>
                      </p:grpSpPr>
                      <p:sp>
                        <p:nvSpPr>
                          <p:cNvPr id="530" name="Oval 52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1" name="Oval 53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2" name="Group 531"/>
                      <p:cNvGrpSpPr/>
                      <p:nvPr/>
                    </p:nvGrpSpPr>
                    <p:grpSpPr>
                      <a:xfrm>
                        <a:off x="5393" y="6715"/>
                        <a:ext cx="1034" cy="792"/>
                        <a:chOff x="5393" y="5477"/>
                        <a:chExt cx="1034" cy="792"/>
                      </a:xfrm>
                    </p:grpSpPr>
                    <p:grpSp>
                      <p:nvGrpSpPr>
                        <p:cNvPr id="533" name="Group 532"/>
                        <p:cNvGrpSpPr/>
                        <p:nvPr/>
                      </p:nvGrpSpPr>
                      <p:grpSpPr>
                        <a:xfrm>
                          <a:off x="5393" y="5477"/>
                          <a:ext cx="1034" cy="206"/>
                          <a:chOff x="5393" y="5477"/>
                          <a:chExt cx="1034" cy="206"/>
                        </a:xfrm>
                      </p:grpSpPr>
                      <p:sp>
                        <p:nvSpPr>
                          <p:cNvPr id="534" name="Oval 53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5" name="Oval 53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36" name="Group 535"/>
                        <p:cNvGrpSpPr/>
                        <p:nvPr/>
                      </p:nvGrpSpPr>
                      <p:grpSpPr>
                        <a:xfrm>
                          <a:off x="5393" y="6063"/>
                          <a:ext cx="1034" cy="206"/>
                          <a:chOff x="5393" y="5477"/>
                          <a:chExt cx="1034" cy="206"/>
                        </a:xfrm>
                      </p:grpSpPr>
                      <p:sp>
                        <p:nvSpPr>
                          <p:cNvPr id="537" name="Oval 53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38" name="Oval 53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39" name="Group 538"/>
                      <p:cNvGrpSpPr/>
                      <p:nvPr/>
                    </p:nvGrpSpPr>
                    <p:grpSpPr>
                      <a:xfrm>
                        <a:off x="7014" y="5477"/>
                        <a:ext cx="1034" cy="792"/>
                        <a:chOff x="5393" y="5477"/>
                        <a:chExt cx="1034" cy="792"/>
                      </a:xfrm>
                    </p:grpSpPr>
                    <p:grpSp>
                      <p:nvGrpSpPr>
                        <p:cNvPr id="540" name="Group 539"/>
                        <p:cNvGrpSpPr/>
                        <p:nvPr/>
                      </p:nvGrpSpPr>
                      <p:grpSpPr>
                        <a:xfrm>
                          <a:off x="5393" y="5477"/>
                          <a:ext cx="1034" cy="206"/>
                          <a:chOff x="5393" y="5477"/>
                          <a:chExt cx="1034" cy="206"/>
                        </a:xfrm>
                      </p:grpSpPr>
                      <p:sp>
                        <p:nvSpPr>
                          <p:cNvPr id="541" name="Oval 54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2" name="Oval 54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43" name="Group 542"/>
                        <p:cNvGrpSpPr/>
                        <p:nvPr/>
                      </p:nvGrpSpPr>
                      <p:grpSpPr>
                        <a:xfrm>
                          <a:off x="5393" y="6063"/>
                          <a:ext cx="1034" cy="206"/>
                          <a:chOff x="5393" y="5477"/>
                          <a:chExt cx="1034" cy="206"/>
                        </a:xfrm>
                      </p:grpSpPr>
                      <p:sp>
                        <p:nvSpPr>
                          <p:cNvPr id="544" name="Oval 54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5" name="Oval 54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46" name="Group 545"/>
                      <p:cNvGrpSpPr/>
                      <p:nvPr/>
                    </p:nvGrpSpPr>
                    <p:grpSpPr>
                      <a:xfrm>
                        <a:off x="7014" y="6715"/>
                        <a:ext cx="206" cy="792"/>
                        <a:chOff x="5393" y="5477"/>
                        <a:chExt cx="206" cy="792"/>
                      </a:xfrm>
                    </p:grpSpPr>
                    <p:sp>
                      <p:nvSpPr>
                        <p:cNvPr id="547" name="Oval 54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48" name="Oval 547"/>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49" name="Group 548"/>
                  <p:cNvGrpSpPr/>
                  <p:nvPr/>
                </p:nvGrpSpPr>
                <p:grpSpPr>
                  <a:xfrm>
                    <a:off x="2116" y="3067"/>
                    <a:ext cx="5931" cy="2030"/>
                    <a:chOff x="2116" y="5477"/>
                    <a:chExt cx="5931" cy="2030"/>
                  </a:xfrm>
                </p:grpSpPr>
                <p:grpSp>
                  <p:nvGrpSpPr>
                    <p:cNvPr id="550" name="Group 549"/>
                    <p:cNvGrpSpPr/>
                    <p:nvPr/>
                  </p:nvGrpSpPr>
                  <p:grpSpPr>
                    <a:xfrm>
                      <a:off x="5393" y="5477"/>
                      <a:ext cx="2655" cy="2030"/>
                      <a:chOff x="5393" y="5477"/>
                      <a:chExt cx="2655" cy="2030"/>
                    </a:xfrm>
                  </p:grpSpPr>
                  <p:grpSp>
                    <p:nvGrpSpPr>
                      <p:cNvPr id="551" name="Group 550"/>
                      <p:cNvGrpSpPr/>
                      <p:nvPr/>
                    </p:nvGrpSpPr>
                    <p:grpSpPr>
                      <a:xfrm>
                        <a:off x="5393" y="5477"/>
                        <a:ext cx="1034" cy="792"/>
                        <a:chOff x="5393" y="5477"/>
                        <a:chExt cx="1034" cy="792"/>
                      </a:xfrm>
                    </p:grpSpPr>
                    <p:grpSp>
                      <p:nvGrpSpPr>
                        <p:cNvPr id="552" name="Group 551"/>
                        <p:cNvGrpSpPr/>
                        <p:nvPr/>
                      </p:nvGrpSpPr>
                      <p:grpSpPr>
                        <a:xfrm>
                          <a:off x="5393" y="5477"/>
                          <a:ext cx="1034" cy="206"/>
                          <a:chOff x="5393" y="5477"/>
                          <a:chExt cx="1034" cy="206"/>
                        </a:xfrm>
                      </p:grpSpPr>
                      <p:sp>
                        <p:nvSpPr>
                          <p:cNvPr id="553" name="Oval 5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4" name="Oval 5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55" name="Group 554"/>
                        <p:cNvGrpSpPr/>
                        <p:nvPr/>
                      </p:nvGrpSpPr>
                      <p:grpSpPr>
                        <a:xfrm>
                          <a:off x="5393" y="6063"/>
                          <a:ext cx="1034" cy="206"/>
                          <a:chOff x="5393" y="5477"/>
                          <a:chExt cx="1034" cy="206"/>
                        </a:xfrm>
                      </p:grpSpPr>
                      <p:sp>
                        <p:nvSpPr>
                          <p:cNvPr id="556" name="Oval 55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57" name="Oval 55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58" name="Group 557"/>
                      <p:cNvGrpSpPr/>
                      <p:nvPr/>
                    </p:nvGrpSpPr>
                    <p:grpSpPr>
                      <a:xfrm>
                        <a:off x="5393" y="6715"/>
                        <a:ext cx="1034" cy="792"/>
                        <a:chOff x="5393" y="5477"/>
                        <a:chExt cx="1034" cy="792"/>
                      </a:xfrm>
                    </p:grpSpPr>
                    <p:grpSp>
                      <p:nvGrpSpPr>
                        <p:cNvPr id="559" name="Group 558"/>
                        <p:cNvGrpSpPr/>
                        <p:nvPr/>
                      </p:nvGrpSpPr>
                      <p:grpSpPr>
                        <a:xfrm>
                          <a:off x="5393" y="5477"/>
                          <a:ext cx="1034" cy="206"/>
                          <a:chOff x="5393" y="5477"/>
                          <a:chExt cx="1034" cy="206"/>
                        </a:xfrm>
                      </p:grpSpPr>
                      <p:sp>
                        <p:nvSpPr>
                          <p:cNvPr id="560" name="Oval 5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1" name="Oval 5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2" name="Group 561"/>
                        <p:cNvGrpSpPr/>
                        <p:nvPr/>
                      </p:nvGrpSpPr>
                      <p:grpSpPr>
                        <a:xfrm>
                          <a:off x="5393" y="6063"/>
                          <a:ext cx="1034" cy="206"/>
                          <a:chOff x="5393" y="5477"/>
                          <a:chExt cx="1034" cy="206"/>
                        </a:xfrm>
                      </p:grpSpPr>
                      <p:sp>
                        <p:nvSpPr>
                          <p:cNvPr id="563" name="Oval 56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4" name="Oval 56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65" name="Group 564"/>
                      <p:cNvGrpSpPr/>
                      <p:nvPr/>
                    </p:nvGrpSpPr>
                    <p:grpSpPr>
                      <a:xfrm>
                        <a:off x="7014" y="5477"/>
                        <a:ext cx="1034" cy="792"/>
                        <a:chOff x="5393" y="5477"/>
                        <a:chExt cx="1034" cy="792"/>
                      </a:xfrm>
                    </p:grpSpPr>
                    <p:grpSp>
                      <p:nvGrpSpPr>
                        <p:cNvPr id="566" name="Group 565"/>
                        <p:cNvGrpSpPr/>
                        <p:nvPr/>
                      </p:nvGrpSpPr>
                      <p:grpSpPr>
                        <a:xfrm>
                          <a:off x="5393" y="5477"/>
                          <a:ext cx="1034" cy="206"/>
                          <a:chOff x="5393" y="5477"/>
                          <a:chExt cx="1034" cy="206"/>
                        </a:xfrm>
                      </p:grpSpPr>
                      <p:sp>
                        <p:nvSpPr>
                          <p:cNvPr id="567" name="Oval 5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68" name="Oval 5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69" name="Group 568"/>
                        <p:cNvGrpSpPr/>
                        <p:nvPr/>
                      </p:nvGrpSpPr>
                      <p:grpSpPr>
                        <a:xfrm>
                          <a:off x="5393" y="6063"/>
                          <a:ext cx="1034" cy="206"/>
                          <a:chOff x="5393" y="5477"/>
                          <a:chExt cx="1034" cy="206"/>
                        </a:xfrm>
                      </p:grpSpPr>
                      <p:sp>
                        <p:nvSpPr>
                          <p:cNvPr id="570" name="Oval 56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1" name="Oval 57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72" name="Group 571"/>
                      <p:cNvGrpSpPr/>
                      <p:nvPr/>
                    </p:nvGrpSpPr>
                    <p:grpSpPr>
                      <a:xfrm>
                        <a:off x="7014" y="6715"/>
                        <a:ext cx="1034" cy="792"/>
                        <a:chOff x="5393" y="5477"/>
                        <a:chExt cx="1034" cy="792"/>
                      </a:xfrm>
                    </p:grpSpPr>
                    <p:grpSp>
                      <p:nvGrpSpPr>
                        <p:cNvPr id="573" name="Group 572"/>
                        <p:cNvGrpSpPr/>
                        <p:nvPr/>
                      </p:nvGrpSpPr>
                      <p:grpSpPr>
                        <a:xfrm>
                          <a:off x="5393" y="5477"/>
                          <a:ext cx="1034" cy="206"/>
                          <a:chOff x="5393" y="5477"/>
                          <a:chExt cx="1034" cy="206"/>
                        </a:xfrm>
                      </p:grpSpPr>
                      <p:sp>
                        <p:nvSpPr>
                          <p:cNvPr id="574" name="Oval 5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5" name="Oval 5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76" name="Group 575"/>
                        <p:cNvGrpSpPr/>
                        <p:nvPr/>
                      </p:nvGrpSpPr>
                      <p:grpSpPr>
                        <a:xfrm>
                          <a:off x="5393" y="6063"/>
                          <a:ext cx="1034" cy="206"/>
                          <a:chOff x="5393" y="5477"/>
                          <a:chExt cx="1034" cy="206"/>
                        </a:xfrm>
                      </p:grpSpPr>
                      <p:sp>
                        <p:nvSpPr>
                          <p:cNvPr id="577" name="Oval 57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8" name="Oval 57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579" name="Group 578"/>
                    <p:cNvGrpSpPr/>
                    <p:nvPr/>
                  </p:nvGrpSpPr>
                  <p:grpSpPr>
                    <a:xfrm>
                      <a:off x="2116" y="5477"/>
                      <a:ext cx="2655" cy="2030"/>
                      <a:chOff x="5393" y="5477"/>
                      <a:chExt cx="2655" cy="2030"/>
                    </a:xfrm>
                  </p:grpSpPr>
                  <p:grpSp>
                    <p:nvGrpSpPr>
                      <p:cNvPr id="580" name="Group 579"/>
                      <p:cNvGrpSpPr/>
                      <p:nvPr/>
                    </p:nvGrpSpPr>
                    <p:grpSpPr>
                      <a:xfrm>
                        <a:off x="5393" y="5477"/>
                        <a:ext cx="1034" cy="792"/>
                        <a:chOff x="5393" y="5477"/>
                        <a:chExt cx="1034" cy="792"/>
                      </a:xfrm>
                    </p:grpSpPr>
                    <p:grpSp>
                      <p:nvGrpSpPr>
                        <p:cNvPr id="581" name="Group 580"/>
                        <p:cNvGrpSpPr/>
                        <p:nvPr/>
                      </p:nvGrpSpPr>
                      <p:grpSpPr>
                        <a:xfrm>
                          <a:off x="5393" y="5477"/>
                          <a:ext cx="1034" cy="206"/>
                          <a:chOff x="5393" y="5477"/>
                          <a:chExt cx="1034" cy="206"/>
                        </a:xfrm>
                      </p:grpSpPr>
                      <p:sp>
                        <p:nvSpPr>
                          <p:cNvPr id="582" name="Oval 5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3" name="Oval 5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84" name="Group 583"/>
                        <p:cNvGrpSpPr/>
                        <p:nvPr/>
                      </p:nvGrpSpPr>
                      <p:grpSpPr>
                        <a:xfrm>
                          <a:off x="5393" y="6063"/>
                          <a:ext cx="1034" cy="206"/>
                          <a:chOff x="5393" y="5477"/>
                          <a:chExt cx="1034" cy="206"/>
                        </a:xfrm>
                      </p:grpSpPr>
                      <p:sp>
                        <p:nvSpPr>
                          <p:cNvPr id="585" name="Oval 58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86" name="Oval 58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87" name="Group 586"/>
                      <p:cNvGrpSpPr/>
                      <p:nvPr/>
                    </p:nvGrpSpPr>
                    <p:grpSpPr>
                      <a:xfrm>
                        <a:off x="5393" y="6715"/>
                        <a:ext cx="1034" cy="792"/>
                        <a:chOff x="5393" y="5477"/>
                        <a:chExt cx="1034" cy="792"/>
                      </a:xfrm>
                    </p:grpSpPr>
                    <p:grpSp>
                      <p:nvGrpSpPr>
                        <p:cNvPr id="588" name="Group 587"/>
                        <p:cNvGrpSpPr/>
                        <p:nvPr/>
                      </p:nvGrpSpPr>
                      <p:grpSpPr>
                        <a:xfrm>
                          <a:off x="5393" y="5477"/>
                          <a:ext cx="1034" cy="206"/>
                          <a:chOff x="5393" y="5477"/>
                          <a:chExt cx="1034" cy="206"/>
                        </a:xfrm>
                      </p:grpSpPr>
                      <p:sp>
                        <p:nvSpPr>
                          <p:cNvPr id="589" name="Oval 58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0" name="Oval 5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1" name="Group 590"/>
                        <p:cNvGrpSpPr/>
                        <p:nvPr/>
                      </p:nvGrpSpPr>
                      <p:grpSpPr>
                        <a:xfrm>
                          <a:off x="5393" y="6063"/>
                          <a:ext cx="1034" cy="206"/>
                          <a:chOff x="5393" y="5477"/>
                          <a:chExt cx="1034" cy="206"/>
                        </a:xfrm>
                      </p:grpSpPr>
                      <p:sp>
                        <p:nvSpPr>
                          <p:cNvPr id="592" name="Oval 59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3" name="Oval 59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594" name="Group 593"/>
                      <p:cNvGrpSpPr/>
                      <p:nvPr/>
                    </p:nvGrpSpPr>
                    <p:grpSpPr>
                      <a:xfrm>
                        <a:off x="7014" y="5477"/>
                        <a:ext cx="1034" cy="792"/>
                        <a:chOff x="5393" y="5477"/>
                        <a:chExt cx="1034" cy="792"/>
                      </a:xfrm>
                    </p:grpSpPr>
                    <p:grpSp>
                      <p:nvGrpSpPr>
                        <p:cNvPr id="595" name="Group 594"/>
                        <p:cNvGrpSpPr/>
                        <p:nvPr/>
                      </p:nvGrpSpPr>
                      <p:grpSpPr>
                        <a:xfrm>
                          <a:off x="5393" y="5477"/>
                          <a:ext cx="1034" cy="206"/>
                          <a:chOff x="5393" y="5477"/>
                          <a:chExt cx="1034" cy="206"/>
                        </a:xfrm>
                      </p:grpSpPr>
                      <p:sp>
                        <p:nvSpPr>
                          <p:cNvPr id="596" name="Oval 59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97" name="Oval 59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598" name="Group 597"/>
                        <p:cNvGrpSpPr/>
                        <p:nvPr/>
                      </p:nvGrpSpPr>
                      <p:grpSpPr>
                        <a:xfrm>
                          <a:off x="5393" y="6063"/>
                          <a:ext cx="1034" cy="206"/>
                          <a:chOff x="5393" y="5477"/>
                          <a:chExt cx="1034" cy="206"/>
                        </a:xfrm>
                      </p:grpSpPr>
                      <p:sp>
                        <p:nvSpPr>
                          <p:cNvPr id="599" name="Oval 59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0" name="Oval 59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01" name="Group 600"/>
                      <p:cNvGrpSpPr/>
                      <p:nvPr/>
                    </p:nvGrpSpPr>
                    <p:grpSpPr>
                      <a:xfrm>
                        <a:off x="7014" y="6715"/>
                        <a:ext cx="1034" cy="792"/>
                        <a:chOff x="5393" y="5477"/>
                        <a:chExt cx="1034" cy="792"/>
                      </a:xfrm>
                    </p:grpSpPr>
                    <p:grpSp>
                      <p:nvGrpSpPr>
                        <p:cNvPr id="602" name="Group 601"/>
                        <p:cNvGrpSpPr/>
                        <p:nvPr/>
                      </p:nvGrpSpPr>
                      <p:grpSpPr>
                        <a:xfrm>
                          <a:off x="5393" y="5477"/>
                          <a:ext cx="1034" cy="206"/>
                          <a:chOff x="5393" y="5477"/>
                          <a:chExt cx="1034" cy="206"/>
                        </a:xfrm>
                      </p:grpSpPr>
                      <p:sp>
                        <p:nvSpPr>
                          <p:cNvPr id="603" name="Oval 60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4" name="Oval 60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05" name="Group 604"/>
                        <p:cNvGrpSpPr/>
                        <p:nvPr/>
                      </p:nvGrpSpPr>
                      <p:grpSpPr>
                        <a:xfrm>
                          <a:off x="5393" y="6063"/>
                          <a:ext cx="1034" cy="206"/>
                          <a:chOff x="5393" y="5477"/>
                          <a:chExt cx="1034" cy="206"/>
                        </a:xfrm>
                      </p:grpSpPr>
                      <p:sp>
                        <p:nvSpPr>
                          <p:cNvPr id="606" name="Oval 605"/>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07" name="Oval 606"/>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608" name="Group 607"/>
                  <p:cNvGrpSpPr/>
                  <p:nvPr/>
                </p:nvGrpSpPr>
                <p:grpSpPr>
                  <a:xfrm>
                    <a:off x="2116" y="7904"/>
                    <a:ext cx="5932" cy="792"/>
                    <a:chOff x="2116" y="5477"/>
                    <a:chExt cx="5932" cy="792"/>
                  </a:xfrm>
                </p:grpSpPr>
                <p:grpSp>
                  <p:nvGrpSpPr>
                    <p:cNvPr id="609" name="Group 608"/>
                    <p:cNvGrpSpPr/>
                    <p:nvPr/>
                  </p:nvGrpSpPr>
                  <p:grpSpPr>
                    <a:xfrm>
                      <a:off x="5393" y="6063"/>
                      <a:ext cx="2655" cy="206"/>
                      <a:chOff x="5393" y="6063"/>
                      <a:chExt cx="2655" cy="206"/>
                    </a:xfrm>
                  </p:grpSpPr>
                  <p:grpSp>
                    <p:nvGrpSpPr>
                      <p:cNvPr id="610" name="Group 609"/>
                      <p:cNvGrpSpPr/>
                      <p:nvPr/>
                    </p:nvGrpSpPr>
                    <p:grpSpPr>
                      <a:xfrm rot="0">
                        <a:off x="5393" y="6063"/>
                        <a:ext cx="1034" cy="206"/>
                        <a:chOff x="5393" y="5477"/>
                        <a:chExt cx="1034" cy="206"/>
                      </a:xfrm>
                    </p:grpSpPr>
                    <p:sp>
                      <p:nvSpPr>
                        <p:cNvPr id="611" name="Oval 61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2" name="Oval 61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13" name="Group 612"/>
                      <p:cNvGrpSpPr/>
                      <p:nvPr/>
                    </p:nvGrpSpPr>
                    <p:grpSpPr>
                      <a:xfrm rot="0">
                        <a:off x="7014" y="6063"/>
                        <a:ext cx="1034" cy="206"/>
                        <a:chOff x="5393" y="5477"/>
                        <a:chExt cx="1034" cy="206"/>
                      </a:xfrm>
                    </p:grpSpPr>
                    <p:sp>
                      <p:nvSpPr>
                        <p:cNvPr id="614" name="Oval 61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15" name="Oval 61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16" name="Group 615"/>
                    <p:cNvGrpSpPr/>
                    <p:nvPr/>
                  </p:nvGrpSpPr>
                  <p:grpSpPr>
                    <a:xfrm>
                      <a:off x="2116" y="5477"/>
                      <a:ext cx="2655" cy="792"/>
                      <a:chOff x="5393" y="5477"/>
                      <a:chExt cx="2655" cy="792"/>
                    </a:xfrm>
                  </p:grpSpPr>
                  <p:grpSp>
                    <p:nvGrpSpPr>
                      <p:cNvPr id="617" name="Group 616"/>
                      <p:cNvGrpSpPr/>
                      <p:nvPr/>
                    </p:nvGrpSpPr>
                    <p:grpSpPr>
                      <a:xfrm>
                        <a:off x="5393" y="5477"/>
                        <a:ext cx="1034" cy="792"/>
                        <a:chOff x="5393" y="5477"/>
                        <a:chExt cx="1034" cy="792"/>
                      </a:xfrm>
                    </p:grpSpPr>
                    <p:grpSp>
                      <p:nvGrpSpPr>
                        <p:cNvPr id="618" name="Group 617"/>
                        <p:cNvGrpSpPr/>
                        <p:nvPr/>
                      </p:nvGrpSpPr>
                      <p:grpSpPr>
                        <a:xfrm>
                          <a:off x="5393" y="5477"/>
                          <a:ext cx="1034" cy="206"/>
                          <a:chOff x="5393" y="5477"/>
                          <a:chExt cx="1034" cy="206"/>
                        </a:xfrm>
                      </p:grpSpPr>
                      <p:sp>
                        <p:nvSpPr>
                          <p:cNvPr id="619" name="Oval 61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0" name="Oval 61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21" name="Group 620"/>
                        <p:cNvGrpSpPr/>
                        <p:nvPr/>
                      </p:nvGrpSpPr>
                      <p:grpSpPr>
                        <a:xfrm>
                          <a:off x="5393" y="6063"/>
                          <a:ext cx="1034" cy="206"/>
                          <a:chOff x="5393" y="5477"/>
                          <a:chExt cx="1034" cy="206"/>
                        </a:xfrm>
                      </p:grpSpPr>
                      <p:sp>
                        <p:nvSpPr>
                          <p:cNvPr id="622" name="Oval 62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3" name="Oval 62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24" name="Group 623"/>
                      <p:cNvGrpSpPr/>
                      <p:nvPr/>
                    </p:nvGrpSpPr>
                    <p:grpSpPr>
                      <a:xfrm rot="0">
                        <a:off x="7014" y="6063"/>
                        <a:ext cx="1034" cy="206"/>
                        <a:chOff x="5393" y="5477"/>
                        <a:chExt cx="1034" cy="206"/>
                      </a:xfrm>
                    </p:grpSpPr>
                    <p:sp>
                      <p:nvSpPr>
                        <p:cNvPr id="625" name="Oval 62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26" name="Oval 62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27" name="Group 626"/>
                  <p:cNvGrpSpPr/>
                  <p:nvPr/>
                </p:nvGrpSpPr>
                <p:grpSpPr>
                  <a:xfrm>
                    <a:off x="8663" y="3067"/>
                    <a:ext cx="206" cy="5629"/>
                    <a:chOff x="8663" y="3067"/>
                    <a:chExt cx="206" cy="5629"/>
                  </a:xfrm>
                </p:grpSpPr>
                <p:grpSp>
                  <p:nvGrpSpPr>
                    <p:cNvPr id="628" name="Group 627"/>
                    <p:cNvGrpSpPr/>
                    <p:nvPr/>
                  </p:nvGrpSpPr>
                  <p:grpSpPr>
                    <a:xfrm>
                      <a:off x="8663" y="7904"/>
                      <a:ext cx="206" cy="792"/>
                      <a:chOff x="7214" y="8104"/>
                      <a:chExt cx="206" cy="792"/>
                    </a:xfrm>
                  </p:grpSpPr>
                  <p:sp>
                    <p:nvSpPr>
                      <p:cNvPr id="629" name="Oval 62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0" name="Oval 62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1" name="Group 630"/>
                    <p:cNvGrpSpPr/>
                    <p:nvPr/>
                  </p:nvGrpSpPr>
                  <p:grpSpPr>
                    <a:xfrm>
                      <a:off x="8663" y="6715"/>
                      <a:ext cx="206" cy="792"/>
                      <a:chOff x="7214" y="8104"/>
                      <a:chExt cx="206" cy="792"/>
                    </a:xfrm>
                  </p:grpSpPr>
                  <p:sp>
                    <p:nvSpPr>
                      <p:cNvPr id="632" name="Oval 63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3" name="Oval 63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4" name="Group 633"/>
                    <p:cNvGrpSpPr/>
                    <p:nvPr/>
                  </p:nvGrpSpPr>
                  <p:grpSpPr>
                    <a:xfrm>
                      <a:off x="8663" y="5477"/>
                      <a:ext cx="206" cy="792"/>
                      <a:chOff x="7214" y="8104"/>
                      <a:chExt cx="206" cy="792"/>
                    </a:xfrm>
                  </p:grpSpPr>
                  <p:sp>
                    <p:nvSpPr>
                      <p:cNvPr id="635" name="Oval 63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6" name="Oval 63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37" name="Group 636"/>
                    <p:cNvGrpSpPr/>
                    <p:nvPr/>
                  </p:nvGrpSpPr>
                  <p:grpSpPr>
                    <a:xfrm>
                      <a:off x="8663" y="4305"/>
                      <a:ext cx="206" cy="792"/>
                      <a:chOff x="7214" y="8104"/>
                      <a:chExt cx="206" cy="792"/>
                    </a:xfrm>
                  </p:grpSpPr>
                  <p:sp>
                    <p:nvSpPr>
                      <p:cNvPr id="638" name="Oval 63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39" name="Oval 63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0" name="Group 639"/>
                    <p:cNvGrpSpPr/>
                    <p:nvPr/>
                  </p:nvGrpSpPr>
                  <p:grpSpPr>
                    <a:xfrm>
                      <a:off x="8663" y="3067"/>
                      <a:ext cx="206" cy="792"/>
                      <a:chOff x="7214" y="8104"/>
                      <a:chExt cx="206" cy="792"/>
                    </a:xfrm>
                  </p:grpSpPr>
                  <p:sp>
                    <p:nvSpPr>
                      <p:cNvPr id="641" name="Oval 64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2" name="Oval 64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43" name="Group 642"/>
                  <p:cNvGrpSpPr/>
                  <p:nvPr/>
                </p:nvGrpSpPr>
                <p:grpSpPr>
                  <a:xfrm>
                    <a:off x="1369" y="3067"/>
                    <a:ext cx="206" cy="5629"/>
                    <a:chOff x="8663" y="3067"/>
                    <a:chExt cx="206" cy="5629"/>
                  </a:xfrm>
                </p:grpSpPr>
                <p:grpSp>
                  <p:nvGrpSpPr>
                    <p:cNvPr id="644" name="Group 643"/>
                    <p:cNvGrpSpPr/>
                    <p:nvPr/>
                  </p:nvGrpSpPr>
                  <p:grpSpPr>
                    <a:xfrm>
                      <a:off x="8663" y="7904"/>
                      <a:ext cx="206" cy="792"/>
                      <a:chOff x="7214" y="8104"/>
                      <a:chExt cx="206" cy="792"/>
                    </a:xfrm>
                  </p:grpSpPr>
                  <p:sp>
                    <p:nvSpPr>
                      <p:cNvPr id="645" name="Oval 64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6" name="Oval 64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47" name="Group 646"/>
                    <p:cNvGrpSpPr/>
                    <p:nvPr/>
                  </p:nvGrpSpPr>
                  <p:grpSpPr>
                    <a:xfrm>
                      <a:off x="8663" y="6715"/>
                      <a:ext cx="206" cy="792"/>
                      <a:chOff x="7214" y="8104"/>
                      <a:chExt cx="206" cy="792"/>
                    </a:xfrm>
                  </p:grpSpPr>
                  <p:sp>
                    <p:nvSpPr>
                      <p:cNvPr id="648" name="Oval 647"/>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49" name="Oval 648"/>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0" name="Group 649"/>
                    <p:cNvGrpSpPr/>
                    <p:nvPr/>
                  </p:nvGrpSpPr>
                  <p:grpSpPr>
                    <a:xfrm>
                      <a:off x="8663" y="5477"/>
                      <a:ext cx="206" cy="792"/>
                      <a:chOff x="7214" y="8104"/>
                      <a:chExt cx="206" cy="792"/>
                    </a:xfrm>
                  </p:grpSpPr>
                  <p:sp>
                    <p:nvSpPr>
                      <p:cNvPr id="651" name="Oval 650"/>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2" name="Oval 651"/>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3" name="Group 652"/>
                    <p:cNvGrpSpPr/>
                    <p:nvPr/>
                  </p:nvGrpSpPr>
                  <p:grpSpPr>
                    <a:xfrm>
                      <a:off x="8663" y="4305"/>
                      <a:ext cx="206" cy="792"/>
                      <a:chOff x="7214" y="8104"/>
                      <a:chExt cx="206" cy="792"/>
                    </a:xfrm>
                  </p:grpSpPr>
                  <p:sp>
                    <p:nvSpPr>
                      <p:cNvPr id="654" name="Oval 653"/>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5" name="Oval 654"/>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56" name="Group 655"/>
                    <p:cNvGrpSpPr/>
                    <p:nvPr/>
                  </p:nvGrpSpPr>
                  <p:grpSpPr>
                    <a:xfrm>
                      <a:off x="8663" y="3067"/>
                      <a:ext cx="206" cy="792"/>
                      <a:chOff x="7214" y="8104"/>
                      <a:chExt cx="206" cy="792"/>
                    </a:xfrm>
                  </p:grpSpPr>
                  <p:sp>
                    <p:nvSpPr>
                      <p:cNvPr id="657" name="Oval 65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58" name="Oval 65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659" name="Group 658"/>
                <p:cNvGrpSpPr/>
                <p:nvPr/>
              </p:nvGrpSpPr>
              <p:grpSpPr>
                <a:xfrm>
                  <a:off x="4565" y="6063"/>
                  <a:ext cx="1034" cy="1444"/>
                  <a:chOff x="4565" y="6063"/>
                  <a:chExt cx="1034" cy="1444"/>
                </a:xfrm>
              </p:grpSpPr>
              <p:sp>
                <p:nvSpPr>
                  <p:cNvPr id="662" name="Oval 661"/>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66" name="Oval 665"/>
                  <p:cNvSpPr/>
                  <p:nvPr/>
                </p:nvSpPr>
                <p:spPr>
                  <a:xfrm>
                    <a:off x="5393"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71" name="Oval 670"/>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78" name="Group 677"/>
              <p:cNvGrpSpPr/>
              <p:nvPr/>
            </p:nvGrpSpPr>
            <p:grpSpPr>
              <a:xfrm>
                <a:off x="1580" y="3182"/>
                <a:ext cx="7500" cy="5629"/>
                <a:chOff x="1369" y="3067"/>
                <a:chExt cx="7500" cy="5629"/>
              </a:xfrm>
            </p:grpSpPr>
            <p:grpSp>
              <p:nvGrpSpPr>
                <p:cNvPr id="679" name="Group 678"/>
                <p:cNvGrpSpPr/>
                <p:nvPr/>
              </p:nvGrpSpPr>
              <p:grpSpPr>
                <a:xfrm>
                  <a:off x="1369" y="3067"/>
                  <a:ext cx="7500" cy="5629"/>
                  <a:chOff x="1369" y="3067"/>
                  <a:chExt cx="7500" cy="5629"/>
                </a:xfrm>
              </p:grpSpPr>
              <p:grpSp>
                <p:nvGrpSpPr>
                  <p:cNvPr id="680" name="Group 679"/>
                  <p:cNvGrpSpPr/>
                  <p:nvPr/>
                </p:nvGrpSpPr>
                <p:grpSpPr>
                  <a:xfrm>
                    <a:off x="2116" y="5477"/>
                    <a:ext cx="5932" cy="2030"/>
                    <a:chOff x="2116" y="5477"/>
                    <a:chExt cx="5932" cy="2030"/>
                  </a:xfrm>
                </p:grpSpPr>
                <p:grpSp>
                  <p:nvGrpSpPr>
                    <p:cNvPr id="681" name="Group 680"/>
                    <p:cNvGrpSpPr/>
                    <p:nvPr/>
                  </p:nvGrpSpPr>
                  <p:grpSpPr>
                    <a:xfrm>
                      <a:off x="7014" y="5477"/>
                      <a:ext cx="1034" cy="2030"/>
                      <a:chOff x="7014" y="5477"/>
                      <a:chExt cx="1034" cy="2030"/>
                    </a:xfrm>
                  </p:grpSpPr>
                  <p:grpSp>
                    <p:nvGrpSpPr>
                      <p:cNvPr id="682" name="Group 681"/>
                      <p:cNvGrpSpPr/>
                      <p:nvPr/>
                    </p:nvGrpSpPr>
                    <p:grpSpPr>
                      <a:xfrm>
                        <a:off x="7014" y="5477"/>
                        <a:ext cx="1034" cy="792"/>
                        <a:chOff x="5393" y="5477"/>
                        <a:chExt cx="1034" cy="792"/>
                      </a:xfrm>
                    </p:grpSpPr>
                    <p:grpSp>
                      <p:nvGrpSpPr>
                        <p:cNvPr id="683" name="Group 682"/>
                        <p:cNvGrpSpPr/>
                        <p:nvPr/>
                      </p:nvGrpSpPr>
                      <p:grpSpPr>
                        <a:xfrm>
                          <a:off x="5393" y="5477"/>
                          <a:ext cx="1034" cy="206"/>
                          <a:chOff x="5393" y="5477"/>
                          <a:chExt cx="1034" cy="206"/>
                        </a:xfrm>
                      </p:grpSpPr>
                      <p:sp>
                        <p:nvSpPr>
                          <p:cNvPr id="684" name="Oval 68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5" name="Oval 68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86" name="Group 685"/>
                        <p:cNvGrpSpPr/>
                        <p:nvPr/>
                      </p:nvGrpSpPr>
                      <p:grpSpPr>
                        <a:xfrm>
                          <a:off x="5393" y="6063"/>
                          <a:ext cx="1034" cy="206"/>
                          <a:chOff x="5393" y="5477"/>
                          <a:chExt cx="1034" cy="206"/>
                        </a:xfrm>
                      </p:grpSpPr>
                      <p:sp>
                        <p:nvSpPr>
                          <p:cNvPr id="687" name="Oval 6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88" name="Oval 6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89" name="Group 688"/>
                      <p:cNvGrpSpPr/>
                      <p:nvPr/>
                    </p:nvGrpSpPr>
                    <p:grpSpPr>
                      <a:xfrm>
                        <a:off x="7842" y="6715"/>
                        <a:ext cx="206" cy="792"/>
                        <a:chOff x="6221" y="5477"/>
                        <a:chExt cx="206" cy="792"/>
                      </a:xfrm>
                    </p:grpSpPr>
                    <p:sp>
                      <p:nvSpPr>
                        <p:cNvPr id="690" name="Oval 68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1" name="Oval 690"/>
                        <p:cNvSpPr/>
                        <p:nvPr/>
                      </p:nvSpPr>
                      <p:spPr>
                        <a:xfrm>
                          <a:off x="6221"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692" name="Group 691"/>
                    <p:cNvGrpSpPr/>
                    <p:nvPr/>
                  </p:nvGrpSpPr>
                  <p:grpSpPr>
                    <a:xfrm>
                      <a:off x="2116" y="5477"/>
                      <a:ext cx="2655" cy="2030"/>
                      <a:chOff x="5393" y="5477"/>
                      <a:chExt cx="2655" cy="2030"/>
                    </a:xfrm>
                  </p:grpSpPr>
                  <p:grpSp>
                    <p:nvGrpSpPr>
                      <p:cNvPr id="693" name="Group 692"/>
                      <p:cNvGrpSpPr/>
                      <p:nvPr/>
                    </p:nvGrpSpPr>
                    <p:grpSpPr>
                      <a:xfrm>
                        <a:off x="5393" y="5477"/>
                        <a:ext cx="1034" cy="792"/>
                        <a:chOff x="5393" y="5477"/>
                        <a:chExt cx="1034" cy="792"/>
                      </a:xfrm>
                    </p:grpSpPr>
                    <p:grpSp>
                      <p:nvGrpSpPr>
                        <p:cNvPr id="694" name="Group 693"/>
                        <p:cNvGrpSpPr/>
                        <p:nvPr/>
                      </p:nvGrpSpPr>
                      <p:grpSpPr>
                        <a:xfrm>
                          <a:off x="5393" y="5477"/>
                          <a:ext cx="1034" cy="206"/>
                          <a:chOff x="5393" y="5477"/>
                          <a:chExt cx="1034" cy="206"/>
                        </a:xfrm>
                      </p:grpSpPr>
                      <p:sp>
                        <p:nvSpPr>
                          <p:cNvPr id="695" name="Oval 69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6" name="Oval 69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697" name="Group 696"/>
                        <p:cNvGrpSpPr/>
                        <p:nvPr/>
                      </p:nvGrpSpPr>
                      <p:grpSpPr>
                        <a:xfrm>
                          <a:off x="5393" y="6063"/>
                          <a:ext cx="1034" cy="206"/>
                          <a:chOff x="5393" y="5477"/>
                          <a:chExt cx="1034" cy="206"/>
                        </a:xfrm>
                      </p:grpSpPr>
                      <p:sp>
                        <p:nvSpPr>
                          <p:cNvPr id="698" name="Oval 69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99" name="Oval 69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0" name="Group 699"/>
                      <p:cNvGrpSpPr/>
                      <p:nvPr/>
                    </p:nvGrpSpPr>
                    <p:grpSpPr>
                      <a:xfrm>
                        <a:off x="5393" y="6715"/>
                        <a:ext cx="1034" cy="792"/>
                        <a:chOff x="5393" y="5477"/>
                        <a:chExt cx="1034" cy="792"/>
                      </a:xfrm>
                    </p:grpSpPr>
                    <p:grpSp>
                      <p:nvGrpSpPr>
                        <p:cNvPr id="701" name="Group 700"/>
                        <p:cNvGrpSpPr/>
                        <p:nvPr/>
                      </p:nvGrpSpPr>
                      <p:grpSpPr>
                        <a:xfrm>
                          <a:off x="5393" y="5477"/>
                          <a:ext cx="1034" cy="206"/>
                          <a:chOff x="5393" y="5477"/>
                          <a:chExt cx="1034" cy="206"/>
                        </a:xfrm>
                      </p:grpSpPr>
                      <p:sp>
                        <p:nvSpPr>
                          <p:cNvPr id="702" name="Oval 70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3" name="Oval 70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04" name="Group 703"/>
                        <p:cNvGrpSpPr/>
                        <p:nvPr/>
                      </p:nvGrpSpPr>
                      <p:grpSpPr>
                        <a:xfrm>
                          <a:off x="5393" y="6063"/>
                          <a:ext cx="1034" cy="206"/>
                          <a:chOff x="5393" y="5477"/>
                          <a:chExt cx="1034" cy="206"/>
                        </a:xfrm>
                      </p:grpSpPr>
                      <p:sp>
                        <p:nvSpPr>
                          <p:cNvPr id="705" name="Oval 70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06" name="Oval 70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07" name="Group 706"/>
                      <p:cNvGrpSpPr/>
                      <p:nvPr/>
                    </p:nvGrpSpPr>
                    <p:grpSpPr>
                      <a:xfrm>
                        <a:off x="7014" y="5477"/>
                        <a:ext cx="1034" cy="792"/>
                        <a:chOff x="5393" y="5477"/>
                        <a:chExt cx="1034" cy="792"/>
                      </a:xfrm>
                    </p:grpSpPr>
                    <p:grpSp>
                      <p:nvGrpSpPr>
                        <p:cNvPr id="708" name="Group 707"/>
                        <p:cNvGrpSpPr/>
                        <p:nvPr/>
                      </p:nvGrpSpPr>
                      <p:grpSpPr>
                        <a:xfrm>
                          <a:off x="5393" y="5477"/>
                          <a:ext cx="1034" cy="206"/>
                          <a:chOff x="5393" y="5477"/>
                          <a:chExt cx="1034" cy="206"/>
                        </a:xfrm>
                      </p:grpSpPr>
                      <p:sp>
                        <p:nvSpPr>
                          <p:cNvPr id="709" name="Oval 70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0" name="Oval 70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11" name="Group 710"/>
                        <p:cNvGrpSpPr/>
                        <p:nvPr/>
                      </p:nvGrpSpPr>
                      <p:grpSpPr>
                        <a:xfrm>
                          <a:off x="5393" y="6063"/>
                          <a:ext cx="1034" cy="206"/>
                          <a:chOff x="5393" y="5477"/>
                          <a:chExt cx="1034" cy="206"/>
                        </a:xfrm>
                      </p:grpSpPr>
                      <p:sp>
                        <p:nvSpPr>
                          <p:cNvPr id="712" name="Oval 71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13" name="Oval 71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sp>
                    <p:nvSpPr>
                      <p:cNvPr id="715" name="Oval 714"/>
                      <p:cNvSpPr/>
                      <p:nvPr/>
                    </p:nvSpPr>
                    <p:spPr>
                      <a:xfrm>
                        <a:off x="7014"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17" name="Group 716"/>
                  <p:cNvGrpSpPr/>
                  <p:nvPr/>
                </p:nvGrpSpPr>
                <p:grpSpPr>
                  <a:xfrm>
                    <a:off x="2116" y="3067"/>
                    <a:ext cx="5931" cy="2030"/>
                    <a:chOff x="2116" y="5477"/>
                    <a:chExt cx="5931" cy="2030"/>
                  </a:xfrm>
                </p:grpSpPr>
                <p:grpSp>
                  <p:nvGrpSpPr>
                    <p:cNvPr id="718" name="Group 717"/>
                    <p:cNvGrpSpPr/>
                    <p:nvPr/>
                  </p:nvGrpSpPr>
                  <p:grpSpPr>
                    <a:xfrm>
                      <a:off x="5393" y="5477"/>
                      <a:ext cx="2655" cy="2030"/>
                      <a:chOff x="5393" y="5477"/>
                      <a:chExt cx="2655" cy="2030"/>
                    </a:xfrm>
                  </p:grpSpPr>
                  <p:grpSp>
                    <p:nvGrpSpPr>
                      <p:cNvPr id="719" name="Group 718"/>
                      <p:cNvGrpSpPr/>
                      <p:nvPr/>
                    </p:nvGrpSpPr>
                    <p:grpSpPr>
                      <a:xfrm>
                        <a:off x="5393" y="5477"/>
                        <a:ext cx="1034" cy="792"/>
                        <a:chOff x="5393" y="5477"/>
                        <a:chExt cx="1034" cy="792"/>
                      </a:xfrm>
                    </p:grpSpPr>
                    <p:grpSp>
                      <p:nvGrpSpPr>
                        <p:cNvPr id="720" name="Group 719"/>
                        <p:cNvGrpSpPr/>
                        <p:nvPr/>
                      </p:nvGrpSpPr>
                      <p:grpSpPr>
                        <a:xfrm>
                          <a:off x="5393" y="5477"/>
                          <a:ext cx="1034" cy="206"/>
                          <a:chOff x="5393" y="5477"/>
                          <a:chExt cx="1034" cy="206"/>
                        </a:xfrm>
                      </p:grpSpPr>
                      <p:sp>
                        <p:nvSpPr>
                          <p:cNvPr id="721" name="Oval 72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2" name="Oval 72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23" name="Group 722"/>
                        <p:cNvGrpSpPr/>
                        <p:nvPr/>
                      </p:nvGrpSpPr>
                      <p:grpSpPr>
                        <a:xfrm>
                          <a:off x="5393" y="6063"/>
                          <a:ext cx="1034" cy="206"/>
                          <a:chOff x="5393" y="5477"/>
                          <a:chExt cx="1034" cy="206"/>
                        </a:xfrm>
                      </p:grpSpPr>
                      <p:sp>
                        <p:nvSpPr>
                          <p:cNvPr id="724" name="Oval 72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5" name="Oval 72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26" name="Group 725"/>
                      <p:cNvGrpSpPr/>
                      <p:nvPr/>
                    </p:nvGrpSpPr>
                    <p:grpSpPr>
                      <a:xfrm>
                        <a:off x="5393" y="6715"/>
                        <a:ext cx="1034" cy="792"/>
                        <a:chOff x="5393" y="5477"/>
                        <a:chExt cx="1034" cy="792"/>
                      </a:xfrm>
                    </p:grpSpPr>
                    <p:grpSp>
                      <p:nvGrpSpPr>
                        <p:cNvPr id="727" name="Group 726"/>
                        <p:cNvGrpSpPr/>
                        <p:nvPr/>
                      </p:nvGrpSpPr>
                      <p:grpSpPr>
                        <a:xfrm>
                          <a:off x="5393" y="5477"/>
                          <a:ext cx="1034" cy="206"/>
                          <a:chOff x="5393" y="5477"/>
                          <a:chExt cx="1034" cy="206"/>
                        </a:xfrm>
                      </p:grpSpPr>
                      <p:sp>
                        <p:nvSpPr>
                          <p:cNvPr id="728" name="Oval 72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29" name="Oval 72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0" name="Group 729"/>
                        <p:cNvGrpSpPr/>
                        <p:nvPr/>
                      </p:nvGrpSpPr>
                      <p:grpSpPr>
                        <a:xfrm>
                          <a:off x="5393" y="6063"/>
                          <a:ext cx="1034" cy="206"/>
                          <a:chOff x="5393" y="5477"/>
                          <a:chExt cx="1034" cy="206"/>
                        </a:xfrm>
                      </p:grpSpPr>
                      <p:sp>
                        <p:nvSpPr>
                          <p:cNvPr id="731" name="Oval 73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2" name="Oval 73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33" name="Group 732"/>
                      <p:cNvGrpSpPr/>
                      <p:nvPr/>
                    </p:nvGrpSpPr>
                    <p:grpSpPr>
                      <a:xfrm>
                        <a:off x="7014" y="5477"/>
                        <a:ext cx="1034" cy="792"/>
                        <a:chOff x="5393" y="5477"/>
                        <a:chExt cx="1034" cy="792"/>
                      </a:xfrm>
                    </p:grpSpPr>
                    <p:grpSp>
                      <p:nvGrpSpPr>
                        <p:cNvPr id="734" name="Group 733"/>
                        <p:cNvGrpSpPr/>
                        <p:nvPr/>
                      </p:nvGrpSpPr>
                      <p:grpSpPr>
                        <a:xfrm>
                          <a:off x="5393" y="5477"/>
                          <a:ext cx="1034" cy="206"/>
                          <a:chOff x="5393" y="5477"/>
                          <a:chExt cx="1034" cy="206"/>
                        </a:xfrm>
                      </p:grpSpPr>
                      <p:sp>
                        <p:nvSpPr>
                          <p:cNvPr id="735" name="Oval 73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6" name="Oval 73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37" name="Group 736"/>
                        <p:cNvGrpSpPr/>
                        <p:nvPr/>
                      </p:nvGrpSpPr>
                      <p:grpSpPr>
                        <a:xfrm>
                          <a:off x="5393" y="6063"/>
                          <a:ext cx="1034" cy="206"/>
                          <a:chOff x="5393" y="5477"/>
                          <a:chExt cx="1034" cy="206"/>
                        </a:xfrm>
                      </p:grpSpPr>
                      <p:sp>
                        <p:nvSpPr>
                          <p:cNvPr id="738" name="Oval 737"/>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39" name="Oval 738"/>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40" name="Group 739"/>
                      <p:cNvGrpSpPr/>
                      <p:nvPr/>
                    </p:nvGrpSpPr>
                    <p:grpSpPr>
                      <a:xfrm>
                        <a:off x="7014" y="6715"/>
                        <a:ext cx="1034" cy="792"/>
                        <a:chOff x="5393" y="5477"/>
                        <a:chExt cx="1034" cy="792"/>
                      </a:xfrm>
                    </p:grpSpPr>
                    <p:grpSp>
                      <p:nvGrpSpPr>
                        <p:cNvPr id="741" name="Group 740"/>
                        <p:cNvGrpSpPr/>
                        <p:nvPr/>
                      </p:nvGrpSpPr>
                      <p:grpSpPr>
                        <a:xfrm>
                          <a:off x="5393" y="5477"/>
                          <a:ext cx="1034" cy="206"/>
                          <a:chOff x="5393" y="5477"/>
                          <a:chExt cx="1034" cy="206"/>
                        </a:xfrm>
                      </p:grpSpPr>
                      <p:sp>
                        <p:nvSpPr>
                          <p:cNvPr id="742" name="Oval 74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3" name="Oval 74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44" name="Group 743"/>
                        <p:cNvGrpSpPr/>
                        <p:nvPr/>
                      </p:nvGrpSpPr>
                      <p:grpSpPr>
                        <a:xfrm>
                          <a:off x="5393" y="6063"/>
                          <a:ext cx="1034" cy="206"/>
                          <a:chOff x="5393" y="5477"/>
                          <a:chExt cx="1034" cy="206"/>
                        </a:xfrm>
                      </p:grpSpPr>
                      <p:sp>
                        <p:nvSpPr>
                          <p:cNvPr id="745" name="Oval 744"/>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46" name="Oval 745"/>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47" name="Group 746"/>
                    <p:cNvGrpSpPr/>
                    <p:nvPr/>
                  </p:nvGrpSpPr>
                  <p:grpSpPr>
                    <a:xfrm>
                      <a:off x="2116" y="5477"/>
                      <a:ext cx="2655" cy="2030"/>
                      <a:chOff x="5393" y="5477"/>
                      <a:chExt cx="2655" cy="2030"/>
                    </a:xfrm>
                  </p:grpSpPr>
                  <p:grpSp>
                    <p:nvGrpSpPr>
                      <p:cNvPr id="748" name="Group 747"/>
                      <p:cNvGrpSpPr/>
                      <p:nvPr/>
                    </p:nvGrpSpPr>
                    <p:grpSpPr>
                      <a:xfrm>
                        <a:off x="5393" y="5477"/>
                        <a:ext cx="1034" cy="792"/>
                        <a:chOff x="5393" y="5477"/>
                        <a:chExt cx="1034" cy="792"/>
                      </a:xfrm>
                    </p:grpSpPr>
                    <p:grpSp>
                      <p:nvGrpSpPr>
                        <p:cNvPr id="749" name="Group 748"/>
                        <p:cNvGrpSpPr/>
                        <p:nvPr/>
                      </p:nvGrpSpPr>
                      <p:grpSpPr>
                        <a:xfrm>
                          <a:off x="5393" y="5477"/>
                          <a:ext cx="1034" cy="206"/>
                          <a:chOff x="5393" y="5477"/>
                          <a:chExt cx="1034" cy="206"/>
                        </a:xfrm>
                      </p:grpSpPr>
                      <p:sp>
                        <p:nvSpPr>
                          <p:cNvPr id="750" name="Oval 74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1" name="Oval 75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2" name="Group 751"/>
                        <p:cNvGrpSpPr/>
                        <p:nvPr/>
                      </p:nvGrpSpPr>
                      <p:grpSpPr>
                        <a:xfrm>
                          <a:off x="5393" y="6063"/>
                          <a:ext cx="1034" cy="206"/>
                          <a:chOff x="5393" y="5477"/>
                          <a:chExt cx="1034" cy="206"/>
                        </a:xfrm>
                      </p:grpSpPr>
                      <p:sp>
                        <p:nvSpPr>
                          <p:cNvPr id="753" name="Oval 75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4" name="Oval 75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55" name="Group 754"/>
                      <p:cNvGrpSpPr/>
                      <p:nvPr/>
                    </p:nvGrpSpPr>
                    <p:grpSpPr>
                      <a:xfrm>
                        <a:off x="5393" y="6715"/>
                        <a:ext cx="1034" cy="792"/>
                        <a:chOff x="5393" y="5477"/>
                        <a:chExt cx="1034" cy="792"/>
                      </a:xfrm>
                    </p:grpSpPr>
                    <p:grpSp>
                      <p:nvGrpSpPr>
                        <p:cNvPr id="756" name="Group 755"/>
                        <p:cNvGrpSpPr/>
                        <p:nvPr/>
                      </p:nvGrpSpPr>
                      <p:grpSpPr>
                        <a:xfrm>
                          <a:off x="5393" y="5477"/>
                          <a:ext cx="1034" cy="206"/>
                          <a:chOff x="5393" y="5477"/>
                          <a:chExt cx="1034" cy="206"/>
                        </a:xfrm>
                      </p:grpSpPr>
                      <p:sp>
                        <p:nvSpPr>
                          <p:cNvPr id="757" name="Oval 75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58" name="Oval 75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59" name="Group 758"/>
                        <p:cNvGrpSpPr/>
                        <p:nvPr/>
                      </p:nvGrpSpPr>
                      <p:grpSpPr>
                        <a:xfrm>
                          <a:off x="5393" y="6063"/>
                          <a:ext cx="1034" cy="206"/>
                          <a:chOff x="5393" y="5477"/>
                          <a:chExt cx="1034" cy="206"/>
                        </a:xfrm>
                      </p:grpSpPr>
                      <p:sp>
                        <p:nvSpPr>
                          <p:cNvPr id="760" name="Oval 75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1" name="Oval 76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2" name="Group 761"/>
                      <p:cNvGrpSpPr/>
                      <p:nvPr/>
                    </p:nvGrpSpPr>
                    <p:grpSpPr>
                      <a:xfrm>
                        <a:off x="7014" y="5477"/>
                        <a:ext cx="1034" cy="792"/>
                        <a:chOff x="5393" y="5477"/>
                        <a:chExt cx="1034" cy="792"/>
                      </a:xfrm>
                    </p:grpSpPr>
                    <p:grpSp>
                      <p:nvGrpSpPr>
                        <p:cNvPr id="763" name="Group 762"/>
                        <p:cNvGrpSpPr/>
                        <p:nvPr/>
                      </p:nvGrpSpPr>
                      <p:grpSpPr>
                        <a:xfrm>
                          <a:off x="5393" y="5477"/>
                          <a:ext cx="1034" cy="206"/>
                          <a:chOff x="5393" y="5477"/>
                          <a:chExt cx="1034" cy="206"/>
                        </a:xfrm>
                      </p:grpSpPr>
                      <p:sp>
                        <p:nvSpPr>
                          <p:cNvPr id="764" name="Oval 76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5" name="Oval 76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66" name="Group 765"/>
                        <p:cNvGrpSpPr/>
                        <p:nvPr/>
                      </p:nvGrpSpPr>
                      <p:grpSpPr>
                        <a:xfrm>
                          <a:off x="5393" y="6063"/>
                          <a:ext cx="1034" cy="206"/>
                          <a:chOff x="5393" y="5477"/>
                          <a:chExt cx="1034" cy="206"/>
                        </a:xfrm>
                      </p:grpSpPr>
                      <p:sp>
                        <p:nvSpPr>
                          <p:cNvPr id="767" name="Oval 76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68" name="Oval 76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69" name="Group 768"/>
                      <p:cNvGrpSpPr/>
                      <p:nvPr/>
                    </p:nvGrpSpPr>
                    <p:grpSpPr>
                      <a:xfrm>
                        <a:off x="7014" y="6715"/>
                        <a:ext cx="1034" cy="792"/>
                        <a:chOff x="5393" y="5477"/>
                        <a:chExt cx="1034" cy="792"/>
                      </a:xfrm>
                    </p:grpSpPr>
                    <p:grpSp>
                      <p:nvGrpSpPr>
                        <p:cNvPr id="770" name="Group 769"/>
                        <p:cNvGrpSpPr/>
                        <p:nvPr/>
                      </p:nvGrpSpPr>
                      <p:grpSpPr>
                        <a:xfrm>
                          <a:off x="5393" y="5477"/>
                          <a:ext cx="1034" cy="206"/>
                          <a:chOff x="5393" y="5477"/>
                          <a:chExt cx="1034" cy="206"/>
                        </a:xfrm>
                      </p:grpSpPr>
                      <p:sp>
                        <p:nvSpPr>
                          <p:cNvPr id="771" name="Oval 770"/>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2" name="Oval 771"/>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73" name="Group 772"/>
                        <p:cNvGrpSpPr/>
                        <p:nvPr/>
                      </p:nvGrpSpPr>
                      <p:grpSpPr>
                        <a:xfrm>
                          <a:off x="5393" y="6063"/>
                          <a:ext cx="1034" cy="206"/>
                          <a:chOff x="5393" y="5477"/>
                          <a:chExt cx="1034" cy="206"/>
                        </a:xfrm>
                      </p:grpSpPr>
                      <p:sp>
                        <p:nvSpPr>
                          <p:cNvPr id="774" name="Oval 773"/>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75" name="Oval 774"/>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776" name="Group 775"/>
                  <p:cNvGrpSpPr/>
                  <p:nvPr/>
                </p:nvGrpSpPr>
                <p:grpSpPr>
                  <a:xfrm>
                    <a:off x="2116" y="7904"/>
                    <a:ext cx="5932" cy="792"/>
                    <a:chOff x="2116" y="5477"/>
                    <a:chExt cx="5932" cy="792"/>
                  </a:xfrm>
                </p:grpSpPr>
                <p:grpSp>
                  <p:nvGrpSpPr>
                    <p:cNvPr id="777" name="Group 776"/>
                    <p:cNvGrpSpPr/>
                    <p:nvPr/>
                  </p:nvGrpSpPr>
                  <p:grpSpPr>
                    <a:xfrm>
                      <a:off x="5393" y="6063"/>
                      <a:ext cx="2655" cy="206"/>
                      <a:chOff x="5393" y="6063"/>
                      <a:chExt cx="2655" cy="206"/>
                    </a:xfrm>
                  </p:grpSpPr>
                  <p:grpSp>
                    <p:nvGrpSpPr>
                      <p:cNvPr id="778" name="Group 777"/>
                      <p:cNvGrpSpPr/>
                      <p:nvPr/>
                    </p:nvGrpSpPr>
                    <p:grpSpPr>
                      <a:xfrm rot="0">
                        <a:off x="5393" y="6063"/>
                        <a:ext cx="1034" cy="206"/>
                        <a:chOff x="5393" y="5477"/>
                        <a:chExt cx="1034" cy="206"/>
                      </a:xfrm>
                    </p:grpSpPr>
                    <p:sp>
                      <p:nvSpPr>
                        <p:cNvPr id="779" name="Oval 778"/>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0" name="Oval 779"/>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1" name="Group 780"/>
                      <p:cNvGrpSpPr/>
                      <p:nvPr/>
                    </p:nvGrpSpPr>
                    <p:grpSpPr>
                      <a:xfrm rot="0">
                        <a:off x="7014" y="6063"/>
                        <a:ext cx="1034" cy="206"/>
                        <a:chOff x="5393" y="5477"/>
                        <a:chExt cx="1034" cy="206"/>
                      </a:xfrm>
                    </p:grpSpPr>
                    <p:sp>
                      <p:nvSpPr>
                        <p:cNvPr id="782" name="Oval 781"/>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3" name="Oval 782"/>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84" name="Group 783"/>
                    <p:cNvGrpSpPr/>
                    <p:nvPr/>
                  </p:nvGrpSpPr>
                  <p:grpSpPr>
                    <a:xfrm>
                      <a:off x="2116" y="5477"/>
                      <a:ext cx="2655" cy="792"/>
                      <a:chOff x="5393" y="5477"/>
                      <a:chExt cx="2655" cy="792"/>
                    </a:xfrm>
                  </p:grpSpPr>
                  <p:grpSp>
                    <p:nvGrpSpPr>
                      <p:cNvPr id="785" name="Group 784"/>
                      <p:cNvGrpSpPr/>
                      <p:nvPr/>
                    </p:nvGrpSpPr>
                    <p:grpSpPr>
                      <a:xfrm>
                        <a:off x="5393" y="5477"/>
                        <a:ext cx="1034" cy="792"/>
                        <a:chOff x="5393" y="5477"/>
                        <a:chExt cx="1034" cy="792"/>
                      </a:xfrm>
                    </p:grpSpPr>
                    <p:grpSp>
                      <p:nvGrpSpPr>
                        <p:cNvPr id="786" name="Group 785"/>
                        <p:cNvGrpSpPr/>
                        <p:nvPr/>
                      </p:nvGrpSpPr>
                      <p:grpSpPr>
                        <a:xfrm>
                          <a:off x="5393" y="5477"/>
                          <a:ext cx="1034" cy="206"/>
                          <a:chOff x="5393" y="5477"/>
                          <a:chExt cx="1034" cy="206"/>
                        </a:xfrm>
                      </p:grpSpPr>
                      <p:sp>
                        <p:nvSpPr>
                          <p:cNvPr id="787" name="Oval 786"/>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88" name="Oval 787"/>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89" name="Group 788"/>
                        <p:cNvGrpSpPr/>
                        <p:nvPr/>
                      </p:nvGrpSpPr>
                      <p:grpSpPr>
                        <a:xfrm>
                          <a:off x="5393" y="6063"/>
                          <a:ext cx="1034" cy="206"/>
                          <a:chOff x="5393" y="5477"/>
                          <a:chExt cx="1034" cy="206"/>
                        </a:xfrm>
                      </p:grpSpPr>
                      <p:sp>
                        <p:nvSpPr>
                          <p:cNvPr id="790" name="Oval 789"/>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1" name="Oval 790"/>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792" name="Group 791"/>
                      <p:cNvGrpSpPr/>
                      <p:nvPr/>
                    </p:nvGrpSpPr>
                    <p:grpSpPr>
                      <a:xfrm rot="0">
                        <a:off x="7014" y="6063"/>
                        <a:ext cx="1034" cy="206"/>
                        <a:chOff x="5393" y="5477"/>
                        <a:chExt cx="1034" cy="206"/>
                      </a:xfrm>
                    </p:grpSpPr>
                    <p:sp>
                      <p:nvSpPr>
                        <p:cNvPr id="793" name="Oval 792"/>
                        <p:cNvSpPr/>
                        <p:nvPr/>
                      </p:nvSpPr>
                      <p:spPr>
                        <a:xfrm>
                          <a:off x="5393"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4" name="Oval 793"/>
                        <p:cNvSpPr/>
                        <p:nvPr/>
                      </p:nvSpPr>
                      <p:spPr>
                        <a:xfrm>
                          <a:off x="6221" y="5477"/>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795" name="Group 794"/>
                  <p:cNvGrpSpPr/>
                  <p:nvPr/>
                </p:nvGrpSpPr>
                <p:grpSpPr>
                  <a:xfrm>
                    <a:off x="8663" y="3067"/>
                    <a:ext cx="206" cy="5629"/>
                    <a:chOff x="8663" y="3067"/>
                    <a:chExt cx="206" cy="5629"/>
                  </a:xfrm>
                </p:grpSpPr>
                <p:grpSp>
                  <p:nvGrpSpPr>
                    <p:cNvPr id="796" name="Group 795"/>
                    <p:cNvGrpSpPr/>
                    <p:nvPr/>
                  </p:nvGrpSpPr>
                  <p:grpSpPr>
                    <a:xfrm>
                      <a:off x="8663" y="7904"/>
                      <a:ext cx="206" cy="792"/>
                      <a:chOff x="7214" y="8104"/>
                      <a:chExt cx="206" cy="792"/>
                    </a:xfrm>
                  </p:grpSpPr>
                  <p:sp>
                    <p:nvSpPr>
                      <p:cNvPr id="797" name="Oval 796"/>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98" name="Oval 797"/>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799" name="Group 798"/>
                    <p:cNvGrpSpPr/>
                    <p:nvPr/>
                  </p:nvGrpSpPr>
                  <p:grpSpPr>
                    <a:xfrm>
                      <a:off x="8663" y="6715"/>
                      <a:ext cx="206" cy="792"/>
                      <a:chOff x="7214" y="8104"/>
                      <a:chExt cx="206" cy="792"/>
                    </a:xfrm>
                  </p:grpSpPr>
                  <p:sp>
                    <p:nvSpPr>
                      <p:cNvPr id="800" name="Oval 799"/>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1" name="Oval 800"/>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2" name="Group 801"/>
                    <p:cNvGrpSpPr/>
                    <p:nvPr/>
                  </p:nvGrpSpPr>
                  <p:grpSpPr>
                    <a:xfrm>
                      <a:off x="8663" y="5477"/>
                      <a:ext cx="206" cy="792"/>
                      <a:chOff x="7214" y="8104"/>
                      <a:chExt cx="206" cy="792"/>
                    </a:xfrm>
                  </p:grpSpPr>
                  <p:sp>
                    <p:nvSpPr>
                      <p:cNvPr id="803" name="Oval 80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4" name="Oval 80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5" name="Group 804"/>
                    <p:cNvGrpSpPr/>
                    <p:nvPr/>
                  </p:nvGrpSpPr>
                  <p:grpSpPr>
                    <a:xfrm>
                      <a:off x="8663" y="4305"/>
                      <a:ext cx="206" cy="792"/>
                      <a:chOff x="7214" y="8104"/>
                      <a:chExt cx="206" cy="792"/>
                    </a:xfrm>
                  </p:grpSpPr>
                  <p:sp>
                    <p:nvSpPr>
                      <p:cNvPr id="806" name="Oval 80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07" name="Oval 80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08" name="Group 807"/>
                    <p:cNvGrpSpPr/>
                    <p:nvPr/>
                  </p:nvGrpSpPr>
                  <p:grpSpPr>
                    <a:xfrm>
                      <a:off x="8663" y="3067"/>
                      <a:ext cx="206" cy="792"/>
                      <a:chOff x="7214" y="8104"/>
                      <a:chExt cx="206" cy="792"/>
                    </a:xfrm>
                  </p:grpSpPr>
                  <p:sp>
                    <p:nvSpPr>
                      <p:cNvPr id="809" name="Oval 80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0" name="Oval 80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nvGrpSpPr>
                  <p:cNvPr id="811" name="Group 810"/>
                  <p:cNvGrpSpPr/>
                  <p:nvPr/>
                </p:nvGrpSpPr>
                <p:grpSpPr>
                  <a:xfrm>
                    <a:off x="1369" y="3067"/>
                    <a:ext cx="206" cy="5629"/>
                    <a:chOff x="8663" y="3067"/>
                    <a:chExt cx="206" cy="5629"/>
                  </a:xfrm>
                </p:grpSpPr>
                <p:grpSp>
                  <p:nvGrpSpPr>
                    <p:cNvPr id="812" name="Group 811"/>
                    <p:cNvGrpSpPr/>
                    <p:nvPr/>
                  </p:nvGrpSpPr>
                  <p:grpSpPr>
                    <a:xfrm>
                      <a:off x="8663" y="7904"/>
                      <a:ext cx="206" cy="792"/>
                      <a:chOff x="7214" y="8104"/>
                      <a:chExt cx="206" cy="792"/>
                    </a:xfrm>
                  </p:grpSpPr>
                  <p:sp>
                    <p:nvSpPr>
                      <p:cNvPr id="813" name="Oval 812"/>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4" name="Oval 813"/>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5" name="Group 814"/>
                    <p:cNvGrpSpPr/>
                    <p:nvPr/>
                  </p:nvGrpSpPr>
                  <p:grpSpPr>
                    <a:xfrm>
                      <a:off x="8663" y="6715"/>
                      <a:ext cx="206" cy="792"/>
                      <a:chOff x="7214" y="8104"/>
                      <a:chExt cx="206" cy="792"/>
                    </a:xfrm>
                  </p:grpSpPr>
                  <p:sp>
                    <p:nvSpPr>
                      <p:cNvPr id="816" name="Oval 815"/>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17" name="Oval 816"/>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18" name="Group 817"/>
                    <p:cNvGrpSpPr/>
                    <p:nvPr/>
                  </p:nvGrpSpPr>
                  <p:grpSpPr>
                    <a:xfrm>
                      <a:off x="8663" y="5477"/>
                      <a:ext cx="206" cy="792"/>
                      <a:chOff x="7214" y="8104"/>
                      <a:chExt cx="206" cy="792"/>
                    </a:xfrm>
                  </p:grpSpPr>
                  <p:sp>
                    <p:nvSpPr>
                      <p:cNvPr id="819" name="Oval 818"/>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0" name="Oval 819"/>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1" name="Group 820"/>
                    <p:cNvGrpSpPr/>
                    <p:nvPr/>
                  </p:nvGrpSpPr>
                  <p:grpSpPr>
                    <a:xfrm>
                      <a:off x="8663" y="4305"/>
                      <a:ext cx="206" cy="792"/>
                      <a:chOff x="7214" y="8104"/>
                      <a:chExt cx="206" cy="792"/>
                    </a:xfrm>
                  </p:grpSpPr>
                  <p:sp>
                    <p:nvSpPr>
                      <p:cNvPr id="822" name="Oval 821"/>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3" name="Oval 822"/>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nvGrpSpPr>
                    <p:cNvPr id="824" name="Group 823"/>
                    <p:cNvGrpSpPr/>
                    <p:nvPr/>
                  </p:nvGrpSpPr>
                  <p:grpSpPr>
                    <a:xfrm>
                      <a:off x="8663" y="3067"/>
                      <a:ext cx="206" cy="792"/>
                      <a:chOff x="7214" y="8104"/>
                      <a:chExt cx="206" cy="792"/>
                    </a:xfrm>
                  </p:grpSpPr>
                  <p:sp>
                    <p:nvSpPr>
                      <p:cNvPr id="825" name="Oval 824"/>
                      <p:cNvSpPr/>
                      <p:nvPr/>
                    </p:nvSpPr>
                    <p:spPr>
                      <a:xfrm>
                        <a:off x="7214" y="81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26" name="Oval 825"/>
                      <p:cNvSpPr/>
                      <p:nvPr/>
                    </p:nvSpPr>
                    <p:spPr>
                      <a:xfrm>
                        <a:off x="7214" y="8690"/>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nvGrpSpPr>
                <p:cNvPr id="827" name="Group 826"/>
                <p:cNvGrpSpPr/>
                <p:nvPr/>
              </p:nvGrpSpPr>
              <p:grpSpPr>
                <a:xfrm>
                  <a:off x="4565" y="6063"/>
                  <a:ext cx="3483" cy="2047"/>
                  <a:chOff x="4565" y="6063"/>
                  <a:chExt cx="3483" cy="2047"/>
                </a:xfrm>
              </p:grpSpPr>
              <p:sp>
                <p:nvSpPr>
                  <p:cNvPr id="830" name="Oval 829"/>
                  <p:cNvSpPr/>
                  <p:nvPr/>
                </p:nvSpPr>
                <p:spPr>
                  <a:xfrm>
                    <a:off x="5393" y="6063"/>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3" name="Oval 832"/>
                  <p:cNvSpPr/>
                  <p:nvPr/>
                </p:nvSpPr>
                <p:spPr>
                  <a:xfrm>
                    <a:off x="6221" y="6715"/>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39" name="Oval 838"/>
                  <p:cNvSpPr/>
                  <p:nvPr/>
                </p:nvSpPr>
                <p:spPr>
                  <a:xfrm>
                    <a:off x="4565" y="7301"/>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43" name="Oval 842"/>
                  <p:cNvSpPr/>
                  <p:nvPr/>
                </p:nvSpPr>
                <p:spPr>
                  <a:xfrm>
                    <a:off x="7842" y="7904"/>
                    <a:ext cx="206" cy="2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grpSp>
      </p:grpSp>
      <p:grpSp>
        <p:nvGrpSpPr>
          <p:cNvPr id="926" name="Group 925"/>
          <p:cNvGrpSpPr/>
          <p:nvPr/>
        </p:nvGrpSpPr>
        <p:grpSpPr>
          <a:xfrm>
            <a:off x="2214245" y="3013710"/>
            <a:ext cx="2736850" cy="2213610"/>
            <a:chOff x="3583" y="4746"/>
            <a:chExt cx="4310" cy="3486"/>
          </a:xfrm>
        </p:grpSpPr>
        <p:grpSp>
          <p:nvGrpSpPr>
            <p:cNvPr id="879" name="Group 878"/>
            <p:cNvGrpSpPr/>
            <p:nvPr/>
          </p:nvGrpSpPr>
          <p:grpSpPr>
            <a:xfrm>
              <a:off x="3583" y="5326"/>
              <a:ext cx="4311" cy="2906"/>
              <a:chOff x="3580" y="5319"/>
              <a:chExt cx="4311" cy="2906"/>
            </a:xfrm>
          </p:grpSpPr>
          <p:sp>
            <p:nvSpPr>
              <p:cNvPr id="848" name="Oval 847"/>
              <p:cNvSpPr/>
              <p:nvPr/>
            </p:nvSpPr>
            <p:spPr>
              <a:xfrm>
                <a:off x="6064" y="53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49" name="Oval 848"/>
              <p:cNvSpPr/>
              <p:nvPr/>
            </p:nvSpPr>
            <p:spPr>
              <a:xfrm>
                <a:off x="6064" y="589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0" name="Oval 849"/>
              <p:cNvSpPr/>
              <p:nvPr/>
            </p:nvSpPr>
            <p:spPr>
              <a:xfrm>
                <a:off x="6857" y="655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1" name="Oval 850"/>
              <p:cNvSpPr/>
              <p:nvPr/>
            </p:nvSpPr>
            <p:spPr>
              <a:xfrm>
                <a:off x="6064"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2" name="Oval 851"/>
              <p:cNvSpPr/>
              <p:nvPr/>
            </p:nvSpPr>
            <p:spPr>
              <a:xfrm>
                <a:off x="685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3" name="Oval 852"/>
              <p:cNvSpPr/>
              <p:nvPr/>
            </p:nvSpPr>
            <p:spPr>
              <a:xfrm>
                <a:off x="7685"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4" name="Oval 853"/>
              <p:cNvSpPr/>
              <p:nvPr/>
            </p:nvSpPr>
            <p:spPr>
              <a:xfrm>
                <a:off x="6427" y="590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5" name="Oval 854"/>
              <p:cNvSpPr/>
              <p:nvPr/>
            </p:nvSpPr>
            <p:spPr>
              <a:xfrm>
                <a:off x="7220" y="714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6" name="Oval 855"/>
              <p:cNvSpPr/>
              <p:nvPr/>
            </p:nvSpPr>
            <p:spPr>
              <a:xfrm>
                <a:off x="6427"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7" name="Oval 856"/>
              <p:cNvSpPr/>
              <p:nvPr/>
            </p:nvSpPr>
            <p:spPr>
              <a:xfrm>
                <a:off x="7220"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8" name="Oval 857"/>
              <p:cNvSpPr/>
              <p:nvPr/>
            </p:nvSpPr>
            <p:spPr>
              <a:xfrm>
                <a:off x="3943"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59" name="Oval 858"/>
              <p:cNvSpPr/>
              <p:nvPr/>
            </p:nvSpPr>
            <p:spPr>
              <a:xfrm>
                <a:off x="6857" y="615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0" name="Oval 859"/>
              <p:cNvSpPr/>
              <p:nvPr/>
            </p:nvSpPr>
            <p:spPr>
              <a:xfrm>
                <a:off x="6064" y="557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1" name="Oval 860"/>
              <p:cNvSpPr/>
              <p:nvPr/>
            </p:nvSpPr>
            <p:spPr>
              <a:xfrm>
                <a:off x="6064" y="614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2" name="Oval 861"/>
              <p:cNvSpPr/>
              <p:nvPr/>
            </p:nvSpPr>
            <p:spPr>
              <a:xfrm>
                <a:off x="6857" y="68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3" name="Oval 862"/>
              <p:cNvSpPr/>
              <p:nvPr/>
            </p:nvSpPr>
            <p:spPr>
              <a:xfrm>
                <a:off x="6857" y="73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4" name="Oval 863"/>
              <p:cNvSpPr/>
              <p:nvPr/>
            </p:nvSpPr>
            <p:spPr>
              <a:xfrm>
                <a:off x="5236"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5" name="Oval 864"/>
              <p:cNvSpPr/>
              <p:nvPr/>
            </p:nvSpPr>
            <p:spPr>
              <a:xfrm>
                <a:off x="6064"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6" name="Oval 865"/>
              <p:cNvSpPr/>
              <p:nvPr/>
            </p:nvSpPr>
            <p:spPr>
              <a:xfrm>
                <a:off x="6857"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7" name="Oval 866"/>
              <p:cNvSpPr/>
              <p:nvPr/>
            </p:nvSpPr>
            <p:spPr>
              <a:xfrm>
                <a:off x="7685"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8" name="Oval 867"/>
              <p:cNvSpPr/>
              <p:nvPr/>
            </p:nvSpPr>
            <p:spPr>
              <a:xfrm>
                <a:off x="3580"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69" name="Oval 868"/>
              <p:cNvSpPr/>
              <p:nvPr/>
            </p:nvSpPr>
            <p:spPr>
              <a:xfrm>
                <a:off x="4408" y="801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0" name="Oval 869"/>
              <p:cNvSpPr/>
              <p:nvPr/>
            </p:nvSpPr>
            <p:spPr>
              <a:xfrm>
                <a:off x="6432" y="557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1" name="Oval 870"/>
              <p:cNvSpPr/>
              <p:nvPr/>
            </p:nvSpPr>
            <p:spPr>
              <a:xfrm>
                <a:off x="6432" y="616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2" name="Oval 871"/>
              <p:cNvSpPr/>
              <p:nvPr/>
            </p:nvSpPr>
            <p:spPr>
              <a:xfrm>
                <a:off x="7225" y="6817"/>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3" name="Oval 872"/>
              <p:cNvSpPr/>
              <p:nvPr/>
            </p:nvSpPr>
            <p:spPr>
              <a:xfrm>
                <a:off x="7225" y="740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4" name="Oval 873"/>
              <p:cNvSpPr/>
              <p:nvPr/>
            </p:nvSpPr>
            <p:spPr>
              <a:xfrm>
                <a:off x="5604"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5" name="Oval 874"/>
              <p:cNvSpPr/>
              <p:nvPr/>
            </p:nvSpPr>
            <p:spPr>
              <a:xfrm>
                <a:off x="6432"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6" name="Oval 875"/>
              <p:cNvSpPr/>
              <p:nvPr/>
            </p:nvSpPr>
            <p:spPr>
              <a:xfrm>
                <a:off x="7225"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7" name="Oval 876"/>
              <p:cNvSpPr/>
              <p:nvPr/>
            </p:nvSpPr>
            <p:spPr>
              <a:xfrm>
                <a:off x="3948"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78" name="Oval 877"/>
              <p:cNvSpPr/>
              <p:nvPr/>
            </p:nvSpPr>
            <p:spPr>
              <a:xfrm>
                <a:off x="4776" y="801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5" name="Group 924"/>
            <p:cNvGrpSpPr/>
            <p:nvPr/>
          </p:nvGrpSpPr>
          <p:grpSpPr>
            <a:xfrm>
              <a:off x="3948" y="4746"/>
              <a:ext cx="3114" cy="3219"/>
              <a:chOff x="3948" y="4746"/>
              <a:chExt cx="3114" cy="3219"/>
            </a:xfrm>
          </p:grpSpPr>
          <p:grpSp>
            <p:nvGrpSpPr>
              <p:cNvPr id="902" name="Group 901"/>
              <p:cNvGrpSpPr/>
              <p:nvPr/>
            </p:nvGrpSpPr>
            <p:grpSpPr>
              <a:xfrm>
                <a:off x="3948" y="5585"/>
                <a:ext cx="3115" cy="2380"/>
                <a:chOff x="3948" y="5585"/>
                <a:chExt cx="3115" cy="2380"/>
              </a:xfrm>
            </p:grpSpPr>
            <p:sp>
              <p:nvSpPr>
                <p:cNvPr id="880" name="Oval 879"/>
                <p:cNvSpPr/>
                <p:nvPr/>
              </p:nvSpPr>
              <p:spPr>
                <a:xfrm>
                  <a:off x="5236"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1" name="Oval 880"/>
                <p:cNvSpPr/>
                <p:nvPr/>
              </p:nvSpPr>
              <p:spPr>
                <a:xfrm>
                  <a:off x="5236"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2" name="Oval 881"/>
                <p:cNvSpPr/>
                <p:nvPr/>
              </p:nvSpPr>
              <p:spPr>
                <a:xfrm>
                  <a:off x="685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3" name="Oval 882"/>
                <p:cNvSpPr/>
                <p:nvPr/>
              </p:nvSpPr>
              <p:spPr>
                <a:xfrm>
                  <a:off x="5236"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4" name="Oval 883"/>
                <p:cNvSpPr/>
                <p:nvPr/>
              </p:nvSpPr>
              <p:spPr>
                <a:xfrm>
                  <a:off x="4408"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5" name="Oval 884"/>
                <p:cNvSpPr/>
                <p:nvPr/>
              </p:nvSpPr>
              <p:spPr>
                <a:xfrm>
                  <a:off x="5599"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6" name="Oval 885"/>
                <p:cNvSpPr/>
                <p:nvPr/>
              </p:nvSpPr>
              <p:spPr>
                <a:xfrm>
                  <a:off x="5599"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7" name="Oval 886"/>
                <p:cNvSpPr/>
                <p:nvPr/>
              </p:nvSpPr>
              <p:spPr>
                <a:xfrm>
                  <a:off x="6427"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8" name="Oval 887"/>
                <p:cNvSpPr/>
                <p:nvPr/>
              </p:nvSpPr>
              <p:spPr>
                <a:xfrm>
                  <a:off x="4771"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89" name="Oval 888"/>
                <p:cNvSpPr/>
                <p:nvPr/>
              </p:nvSpPr>
              <p:spPr>
                <a:xfrm>
                  <a:off x="5599"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0" name="Oval 889"/>
                <p:cNvSpPr/>
                <p:nvPr/>
              </p:nvSpPr>
              <p:spPr>
                <a:xfrm>
                  <a:off x="4771" y="775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1" name="Oval 890"/>
                <p:cNvSpPr/>
                <p:nvPr/>
              </p:nvSpPr>
              <p:spPr>
                <a:xfrm>
                  <a:off x="5236" y="5585"/>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2" name="Oval 891"/>
                <p:cNvSpPr/>
                <p:nvPr/>
              </p:nvSpPr>
              <p:spPr>
                <a:xfrm>
                  <a:off x="5236"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3" name="Oval 892"/>
                <p:cNvSpPr/>
                <p:nvPr/>
              </p:nvSpPr>
              <p:spPr>
                <a:xfrm>
                  <a:off x="6064"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4" name="Oval 893"/>
                <p:cNvSpPr/>
                <p:nvPr/>
              </p:nvSpPr>
              <p:spPr>
                <a:xfrm>
                  <a:off x="6064"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5" name="Oval 894"/>
                <p:cNvSpPr/>
                <p:nvPr/>
              </p:nvSpPr>
              <p:spPr>
                <a:xfrm>
                  <a:off x="4408" y="6823"/>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6" name="Oval 895"/>
                <p:cNvSpPr/>
                <p:nvPr/>
              </p:nvSpPr>
              <p:spPr>
                <a:xfrm>
                  <a:off x="3948"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7" name="Oval 896"/>
                <p:cNvSpPr/>
                <p:nvPr/>
              </p:nvSpPr>
              <p:spPr>
                <a:xfrm>
                  <a:off x="5604" y="559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8" name="Oval 897"/>
                <p:cNvSpPr/>
                <p:nvPr/>
              </p:nvSpPr>
              <p:spPr>
                <a:xfrm>
                  <a:off x="5604"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899" name="Oval 898"/>
                <p:cNvSpPr/>
                <p:nvPr/>
              </p:nvSpPr>
              <p:spPr>
                <a:xfrm>
                  <a:off x="5604"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0" name="Oval 899"/>
                <p:cNvSpPr/>
                <p:nvPr/>
              </p:nvSpPr>
              <p:spPr>
                <a:xfrm>
                  <a:off x="6432"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1" name="Oval 900"/>
                <p:cNvSpPr/>
                <p:nvPr/>
              </p:nvSpPr>
              <p:spPr>
                <a:xfrm>
                  <a:off x="4776"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nvGrpSpPr>
              <p:cNvPr id="924" name="Group 923"/>
              <p:cNvGrpSpPr/>
              <p:nvPr/>
            </p:nvGrpSpPr>
            <p:grpSpPr>
              <a:xfrm>
                <a:off x="4408" y="4746"/>
                <a:ext cx="2230" cy="2876"/>
                <a:chOff x="4408" y="4746"/>
                <a:chExt cx="2230" cy="2876"/>
              </a:xfrm>
            </p:grpSpPr>
            <p:sp>
              <p:nvSpPr>
                <p:cNvPr id="903" name="Oval 902"/>
                <p:cNvSpPr/>
                <p:nvPr/>
              </p:nvSpPr>
              <p:spPr>
                <a:xfrm>
                  <a:off x="5236"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4" name="Oval 903"/>
                <p:cNvSpPr/>
                <p:nvPr/>
              </p:nvSpPr>
              <p:spPr>
                <a:xfrm>
                  <a:off x="6064"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5" name="Oval 904"/>
                <p:cNvSpPr/>
                <p:nvPr/>
              </p:nvSpPr>
              <p:spPr>
                <a:xfrm>
                  <a:off x="5236"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6" name="Oval 905"/>
                <p:cNvSpPr/>
                <p:nvPr/>
              </p:nvSpPr>
              <p:spPr>
                <a:xfrm>
                  <a:off x="6064"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7" name="Oval 906"/>
                <p:cNvSpPr/>
                <p:nvPr/>
              </p:nvSpPr>
              <p:spPr>
                <a:xfrm>
                  <a:off x="4408"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8" name="Oval 907"/>
                <p:cNvSpPr/>
                <p:nvPr/>
              </p:nvSpPr>
              <p:spPr>
                <a:xfrm>
                  <a:off x="4408"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09" name="Oval 908"/>
                <p:cNvSpPr/>
                <p:nvPr/>
              </p:nvSpPr>
              <p:spPr>
                <a:xfrm>
                  <a:off x="4771" y="591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0" name="Oval 909"/>
                <p:cNvSpPr/>
                <p:nvPr/>
              </p:nvSpPr>
              <p:spPr>
                <a:xfrm>
                  <a:off x="5599" y="474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1" name="Oval 910"/>
                <p:cNvSpPr/>
                <p:nvPr/>
              </p:nvSpPr>
              <p:spPr>
                <a:xfrm>
                  <a:off x="5599" y="5332"/>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2" name="Oval 911"/>
                <p:cNvSpPr/>
                <p:nvPr/>
              </p:nvSpPr>
              <p:spPr>
                <a:xfrm>
                  <a:off x="5599"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3" name="Oval 912"/>
                <p:cNvSpPr/>
                <p:nvPr/>
              </p:nvSpPr>
              <p:spPr>
                <a:xfrm>
                  <a:off x="6427" y="657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4" name="Oval 913"/>
                <p:cNvSpPr/>
                <p:nvPr/>
              </p:nvSpPr>
              <p:spPr>
                <a:xfrm>
                  <a:off x="4771" y="715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5" name="Oval 914"/>
                <p:cNvSpPr/>
                <p:nvPr/>
              </p:nvSpPr>
              <p:spPr>
                <a:xfrm>
                  <a:off x="6064" y="499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6" name="Oval 915"/>
                <p:cNvSpPr/>
                <p:nvPr/>
              </p:nvSpPr>
              <p:spPr>
                <a:xfrm>
                  <a:off x="5236" y="6171"/>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7" name="Oval 916"/>
                <p:cNvSpPr/>
                <p:nvPr/>
              </p:nvSpPr>
              <p:spPr>
                <a:xfrm>
                  <a:off x="5236"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8" name="Oval 917"/>
                <p:cNvSpPr/>
                <p:nvPr/>
              </p:nvSpPr>
              <p:spPr>
                <a:xfrm>
                  <a:off x="4408" y="7409"/>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19" name="Oval 918"/>
                <p:cNvSpPr/>
                <p:nvPr/>
              </p:nvSpPr>
              <p:spPr>
                <a:xfrm>
                  <a:off x="4776"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0" name="Oval 919"/>
                <p:cNvSpPr/>
                <p:nvPr/>
              </p:nvSpPr>
              <p:spPr>
                <a:xfrm>
                  <a:off x="5604" y="500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1" name="Oval 920"/>
                <p:cNvSpPr/>
                <p:nvPr/>
              </p:nvSpPr>
              <p:spPr>
                <a:xfrm>
                  <a:off x="5604" y="6178"/>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2" name="Oval 921"/>
                <p:cNvSpPr/>
                <p:nvPr/>
              </p:nvSpPr>
              <p:spPr>
                <a:xfrm>
                  <a:off x="6432" y="6830"/>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sp>
              <p:nvSpPr>
                <p:cNvPr id="923" name="Oval 922"/>
                <p:cNvSpPr/>
                <p:nvPr/>
              </p:nvSpPr>
              <p:spPr>
                <a:xfrm>
                  <a:off x="4776" y="7416"/>
                  <a:ext cx="206" cy="20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en-US"/>
                </a:p>
              </p:txBody>
            </p:sp>
          </p:grpSp>
        </p:gr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SSAA </a:t>
            </a:r>
            <a:r>
              <a:rPr lang="zh-CN" altLang="en-US"/>
              <a:t>和</a:t>
            </a:r>
            <a:r>
              <a:rPr lang="en-US" altLang="zh-CN"/>
              <a:t> MSAA </a:t>
            </a:r>
            <a:r>
              <a:rPr lang="zh-CN" altLang="en-US"/>
              <a:t>的区别</a:t>
            </a:r>
            <a:endParaRPr lang="zh-CN" altLang="en-US"/>
          </a:p>
        </p:txBody>
      </p:sp>
      <p:sp>
        <p:nvSpPr>
          <p:cNvPr id="3" name="Content Placeholder 2"/>
          <p:cNvSpPr>
            <a:spLocks noGrp="1"/>
          </p:cNvSpPr>
          <p:nvPr>
            <p:ph idx="1"/>
          </p:nvPr>
        </p:nvSpPr>
        <p:spPr/>
        <p:txBody>
          <a:bodyPr/>
          <a:p>
            <a:r>
              <a:rPr lang="zh-CN" altLang="en-US"/>
              <a:t>之前说过</a:t>
            </a:r>
            <a:r>
              <a:rPr lang="en-US" altLang="zh-CN"/>
              <a:t> OpenGL </a:t>
            </a:r>
            <a:r>
              <a:rPr lang="zh-CN" altLang="en-US"/>
              <a:t>的渲染管线，分为</a:t>
            </a:r>
            <a:r>
              <a:rPr lang="zh-CN" altLang="en-US">
                <a:sym typeface="+mn-ea"/>
              </a:rPr>
              <a:t>光栅化和着色两步。</a:t>
            </a:r>
            <a:endParaRPr lang="zh-CN" altLang="en-US">
              <a:sym typeface="+mn-ea"/>
            </a:endParaRPr>
          </a:p>
          <a:p>
            <a:r>
              <a:rPr lang="zh-CN" altLang="en-US">
                <a:sym typeface="+mn-ea"/>
              </a:rPr>
              <a:t>光栅化包括三角形的边缘判定和</a:t>
            </a:r>
            <a:r>
              <a:rPr lang="zh-CN" altLang="en-US">
                <a:sym typeface="+mn-ea"/>
              </a:rPr>
              <a:t>深度测试，负责确定三角形在屏幕中的位置。</a:t>
            </a:r>
            <a:endParaRPr lang="zh-CN" altLang="en-US">
              <a:sym typeface="+mn-ea"/>
            </a:endParaRPr>
          </a:p>
          <a:p>
            <a:r>
              <a:rPr lang="zh-CN" altLang="en-US">
                <a:sym typeface="+mn-ea"/>
              </a:rPr>
              <a:t>着色会调用着色器并行计算每个像素点的颜色，以符合光学规律实现立体感效果。</a:t>
            </a:r>
            <a:endParaRPr lang="en-US"/>
          </a:p>
          <a:p>
            <a:r>
              <a:rPr lang="en-US"/>
              <a:t>SSAA </a:t>
            </a:r>
            <a:r>
              <a:rPr lang="zh-CN" altLang="en-US"/>
              <a:t>不仅</a:t>
            </a:r>
            <a:r>
              <a:rPr lang="zh-CN" altLang="en-US">
                <a:sym typeface="+mn-ea"/>
              </a:rPr>
              <a:t>光栅化</a:t>
            </a:r>
            <a:r>
              <a:rPr lang="zh-CN" altLang="en-US"/>
              <a:t>会采样</a:t>
            </a:r>
            <a:r>
              <a:rPr lang="en-US" altLang="zh-CN"/>
              <a:t> 4 </a:t>
            </a:r>
            <a:r>
              <a:rPr lang="zh-CN" altLang="en-US"/>
              <a:t>次（效果是让三角形的边缘不会锯齿），还会对物体的颜色采样</a:t>
            </a:r>
            <a:r>
              <a:rPr lang="en-US" altLang="zh-CN"/>
              <a:t> 4 </a:t>
            </a:r>
            <a:r>
              <a:rPr lang="zh-CN" altLang="en-US"/>
              <a:t>次（效果是当贴图具有高频细节时，让贴图上的细节不会锯齿或摩尔纹），调用</a:t>
            </a:r>
            <a:r>
              <a:rPr lang="en-US" altLang="zh-CN"/>
              <a:t> 4 </a:t>
            </a:r>
            <a:r>
              <a:rPr lang="zh-CN" altLang="en-US"/>
              <a:t>次着色器，开销非常大。</a:t>
            </a:r>
            <a:endParaRPr lang="zh-CN" altLang="en-US"/>
          </a:p>
          <a:p>
            <a:r>
              <a:rPr lang="zh-CN" altLang="en-US"/>
              <a:t>而</a:t>
            </a:r>
            <a:r>
              <a:rPr lang="en-US" altLang="zh-CN"/>
              <a:t> MSAA </a:t>
            </a:r>
            <a:r>
              <a:rPr lang="zh-CN" altLang="en-US"/>
              <a:t>只会让光栅化采样</a:t>
            </a:r>
            <a:r>
              <a:rPr lang="en-US" altLang="zh-CN"/>
              <a:t> 4 </a:t>
            </a:r>
            <a:r>
              <a:rPr lang="zh-CN" altLang="en-US"/>
              <a:t>次，不会让着色器计算</a:t>
            </a:r>
            <a:r>
              <a:rPr lang="en-US" altLang="zh-CN"/>
              <a:t> 4 </a:t>
            </a:r>
            <a:r>
              <a:rPr lang="zh-CN" altLang="en-US"/>
              <a:t>次，因此相对高效很多。但代价是只能让三角形边缘不锯齿，而着色器如果会产生非常密的纹理，那就没法规避锯齿和摩尔纹。</a:t>
            </a:r>
            <a:endParaRPr lang="zh-CN" altLang="en-US"/>
          </a:p>
          <a:p>
            <a:r>
              <a:rPr lang="zh-CN" altLang="en-US"/>
              <a:t>不过因为纹理贴图的摩尔纹问题现在已经可以通过</a:t>
            </a:r>
            <a:r>
              <a:rPr lang="en-US" altLang="zh-CN"/>
              <a:t> GPU </a:t>
            </a:r>
            <a:r>
              <a:rPr lang="zh-CN" altLang="en-US"/>
              <a:t>内置的</a:t>
            </a:r>
            <a:r>
              <a:rPr lang="en-US" altLang="zh-CN"/>
              <a:t> mipmap </a:t>
            </a:r>
            <a:r>
              <a:rPr lang="zh-CN" altLang="en-US"/>
              <a:t>技术解决了（后面课程会讲），所以</a:t>
            </a:r>
            <a:r>
              <a:rPr lang="en-US" altLang="zh-CN"/>
              <a:t> MSAA </a:t>
            </a:r>
            <a:r>
              <a:rPr lang="zh-CN" altLang="en-US"/>
              <a:t>抗锯齿还是非常实用的。</a:t>
            </a:r>
            <a:endParaRPr lang="zh-CN" altLang="en-US"/>
          </a:p>
          <a:p>
            <a:r>
              <a:rPr lang="en-US" altLang="zh-CN">
                <a:solidFill>
                  <a:schemeClr val="tx2">
                    <a:lumMod val="60000"/>
                    <a:lumOff val="40000"/>
                  </a:schemeClr>
                </a:solidFill>
              </a:rPr>
              <a:t>mipmap + MSAA</a:t>
            </a:r>
            <a:r>
              <a:rPr lang="zh-CN" altLang="en-US">
                <a:solidFill>
                  <a:schemeClr val="tx2">
                    <a:lumMod val="60000"/>
                    <a:lumOff val="40000"/>
                  </a:schemeClr>
                </a:solidFill>
              </a:rPr>
              <a:t>：我俩是散装</a:t>
            </a:r>
            <a:r>
              <a:rPr lang="en-US" altLang="zh-CN">
                <a:solidFill>
                  <a:schemeClr val="tx2">
                    <a:lumMod val="60000"/>
                    <a:lumOff val="40000"/>
                  </a:schemeClr>
                </a:solidFill>
              </a:rPr>
              <a:t> SSAA</a:t>
            </a:r>
            <a:r>
              <a:rPr lang="zh-CN" altLang="en-US">
                <a:solidFill>
                  <a:schemeClr val="tx2">
                    <a:lumMod val="60000"/>
                    <a:lumOff val="40000"/>
                  </a:schemeClr>
                </a:solidFill>
              </a:rPr>
              <a:t>！</a:t>
            </a:r>
            <a:endParaRPr lang="zh-CN" altLang="en-US">
              <a:solidFill>
                <a:schemeClr val="tx2">
                  <a:lumMod val="60000"/>
                  <a:lumOff val="40000"/>
                </a:schemeClr>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无抗锯齿</a:t>
            </a:r>
            <a:r>
              <a:rPr lang="en-US" altLang="zh-CN"/>
              <a:t> vs </a:t>
            </a:r>
            <a:r>
              <a:rPr lang="en-US"/>
              <a:t>MSAA </a:t>
            </a:r>
            <a:r>
              <a:rPr lang="zh-CN" altLang="en-US"/>
              <a:t>抗锯齿</a:t>
            </a:r>
            <a:endParaRPr lang="zh-CN" altLang="en-US"/>
          </a:p>
        </p:txBody>
      </p:sp>
      <p:pic>
        <p:nvPicPr>
          <p:cNvPr id="5" name="Content Placeholder 4"/>
          <p:cNvPicPr>
            <a:picLocks noChangeAspect="1"/>
          </p:cNvPicPr>
          <p:nvPr>
            <p:ph sz="half" idx="2"/>
          </p:nvPr>
        </p:nvPicPr>
        <p:blipFill>
          <a:blip r:embed="rId1"/>
          <a:stretch>
            <a:fillRect/>
          </a:stretch>
        </p:blipFill>
        <p:spPr>
          <a:xfrm>
            <a:off x="6449695" y="1847215"/>
            <a:ext cx="4244340" cy="4307840"/>
          </a:xfrm>
          <a:prstGeom prst="rect">
            <a:avLst/>
          </a:prstGeom>
        </p:spPr>
      </p:pic>
      <p:pic>
        <p:nvPicPr>
          <p:cNvPr id="6" name="Content Placeholder 5"/>
          <p:cNvPicPr>
            <a:picLocks noChangeAspect="1"/>
          </p:cNvPicPr>
          <p:nvPr>
            <p:ph sz="half" idx="1"/>
          </p:nvPr>
        </p:nvPicPr>
        <p:blipFill>
          <a:blip r:embed="rId2"/>
          <a:stretch>
            <a:fillRect/>
          </a:stretch>
        </p:blipFill>
        <p:spPr>
          <a:xfrm>
            <a:off x="1076325" y="1804035"/>
            <a:ext cx="4323080" cy="4394835"/>
          </a:xfrm>
          <a:prstGeom prst="rect">
            <a:avLst/>
          </a:prstGeom>
        </p:spPr>
      </p:pic>
      <p:sp>
        <p:nvSpPr>
          <p:cNvPr id="7" name="Text Box 6"/>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由点到面</a:t>
            </a:r>
            <a:r>
              <a:rPr lang="zh-CN" altLang="en-US"/>
              <a:t>：从顶点数组到任意三角形面的</a:t>
            </a:r>
            <a:r>
              <a:rPr lang="zh-CN" altLang="en-US">
                <a:sym typeface="+mn-ea"/>
              </a:rPr>
              <a:t>数组</a:t>
            </a:r>
            <a:endParaRPr lang="zh-CN" altLang="en-US"/>
          </a:p>
        </p:txBody>
      </p:sp>
      <p:pic>
        <p:nvPicPr>
          <p:cNvPr id="5" name="Content Placeholder 4"/>
          <p:cNvPicPr>
            <a:picLocks noChangeAspect="1"/>
          </p:cNvPicPr>
          <p:nvPr>
            <p:ph idx="1"/>
          </p:nvPr>
        </p:nvPicPr>
        <p:blipFill>
          <a:blip r:embed="rId1"/>
          <a:stretch>
            <a:fillRect/>
          </a:stretch>
        </p:blipFill>
        <p:spPr>
          <a:xfrm>
            <a:off x="1609090" y="1804670"/>
            <a:ext cx="8592820" cy="439293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无抗锯齿</a:t>
            </a:r>
            <a:r>
              <a:rPr lang="en-US" altLang="zh-CN">
                <a:sym typeface="+mn-ea"/>
              </a:rPr>
              <a:t> vs </a:t>
            </a:r>
            <a:r>
              <a:rPr lang="en-US">
                <a:sym typeface="+mn-ea"/>
              </a:rPr>
              <a:t>MSAA </a:t>
            </a:r>
            <a:r>
              <a:rPr lang="zh-CN" altLang="en-US">
                <a:sym typeface="+mn-ea"/>
              </a:rPr>
              <a:t>抗锯齿</a:t>
            </a:r>
            <a:endParaRPr lang="en-US"/>
          </a:p>
        </p:txBody>
      </p:sp>
      <p:pic>
        <p:nvPicPr>
          <p:cNvPr id="4" name="Content Placeholder 3"/>
          <p:cNvPicPr>
            <a:picLocks noChangeAspect="1"/>
          </p:cNvPicPr>
          <p:nvPr>
            <p:ph sz="half" idx="2"/>
          </p:nvPr>
        </p:nvPicPr>
        <p:blipFill>
          <a:blip r:embed="rId1"/>
          <a:stretch>
            <a:fillRect/>
          </a:stretch>
        </p:blipFill>
        <p:spPr>
          <a:xfrm>
            <a:off x="6435090" y="1832610"/>
            <a:ext cx="4273550" cy="4337685"/>
          </a:xfrm>
          <a:prstGeom prst="rect">
            <a:avLst/>
          </a:prstGeom>
        </p:spPr>
      </p:pic>
      <p:pic>
        <p:nvPicPr>
          <p:cNvPr id="8" name="Content Placeholder 7"/>
          <p:cNvPicPr>
            <a:picLocks noChangeAspect="1"/>
          </p:cNvPicPr>
          <p:nvPr>
            <p:ph sz="half" idx="1"/>
          </p:nvPr>
        </p:nvPicPr>
        <p:blipFill>
          <a:blip r:embed="rId2"/>
          <a:stretch>
            <a:fillRect/>
          </a:stretch>
        </p:blipFill>
        <p:spPr>
          <a:xfrm>
            <a:off x="1068705" y="1795780"/>
            <a:ext cx="4338320" cy="4410710"/>
          </a:xfrm>
          <a:prstGeom prst="rect">
            <a:avLst/>
          </a:prstGeom>
        </p:spPr>
      </p:pic>
      <p:sp>
        <p:nvSpPr>
          <p:cNvPr id="9" name="Text Box 8"/>
          <p:cNvSpPr txBox="1"/>
          <p:nvPr/>
        </p:nvSpPr>
        <p:spPr>
          <a:xfrm>
            <a:off x="7981315" y="6489700"/>
            <a:ext cx="4210685" cy="368300"/>
          </a:xfrm>
          <a:prstGeom prst="rect">
            <a:avLst/>
          </a:prstGeom>
          <a:noFill/>
        </p:spPr>
        <p:txBody>
          <a:bodyPr wrap="square" rtlCol="0" anchor="t">
            <a:spAutoFit/>
          </a:bodyPr>
          <a:p>
            <a:r>
              <a:rPr lang="en-US">
                <a:solidFill>
                  <a:schemeClr val="tx2"/>
                </a:solidFill>
              </a:rPr>
              <a:t>https://zhuanlan.zhihu.com/p/95930763</a:t>
            </a:r>
            <a:endParaRPr lang="en-US">
              <a:solidFill>
                <a:schemeClr val="tx2"/>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创建窗口前用</a:t>
            </a:r>
            <a:r>
              <a:rPr lang="en-US" altLang="zh-CN"/>
              <a:t> glfwWindowHint </a:t>
            </a:r>
            <a:r>
              <a:rPr lang="zh-CN" altLang="en-US"/>
              <a:t>函数“提示”一些窗口信息</a:t>
            </a:r>
            <a:endParaRPr lang="zh-CN" altLang="en-US"/>
          </a:p>
        </p:txBody>
      </p:sp>
      <p:pic>
        <p:nvPicPr>
          <p:cNvPr id="4" name="Content Placeholder 3"/>
          <p:cNvPicPr>
            <a:picLocks noChangeAspect="1"/>
          </p:cNvPicPr>
          <p:nvPr>
            <p:ph idx="1"/>
          </p:nvPr>
        </p:nvPicPr>
        <p:blipFill>
          <a:blip r:embed="rId1"/>
          <a:stretch>
            <a:fillRect/>
          </a:stretch>
        </p:blipFill>
        <p:spPr>
          <a:xfrm>
            <a:off x="1308735" y="1584325"/>
            <a:ext cx="9193530" cy="4351655"/>
          </a:xfrm>
          <a:prstGeom prst="rect">
            <a:avLst/>
          </a:prstGeom>
        </p:spPr>
      </p:pic>
      <p:sp>
        <p:nvSpPr>
          <p:cNvPr id="12" name="Oval Callout 11"/>
          <p:cNvSpPr/>
          <p:nvPr/>
        </p:nvSpPr>
        <p:spPr>
          <a:xfrm>
            <a:off x="7786370" y="5260121"/>
            <a:ext cx="4405630" cy="1580318"/>
          </a:xfrm>
          <a:prstGeom prst="wedgeEllipseCallout">
            <a:avLst>
              <a:gd name="adj1" fmla="val -30902"/>
              <a:gd name="adj2" fmla="val -6249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又是典型的“状态机”模型，前面设定的状态，影响后面的函数调用</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1201420" y="1428750"/>
            <a:ext cx="9408160" cy="4839970"/>
          </a:xfrm>
          <a:prstGeom prst="rect">
            <a:avLst/>
          </a:prstGeom>
        </p:spPr>
      </p:pic>
      <p:sp>
        <p:nvSpPr>
          <p:cNvPr id="2" name="Title 1"/>
          <p:cNvSpPr>
            <a:spLocks noGrp="1"/>
          </p:cNvSpPr>
          <p:nvPr>
            <p:ph type="title"/>
          </p:nvPr>
        </p:nvSpPr>
        <p:spPr/>
        <p:txBody>
          <a:bodyPr/>
          <a:p>
            <a:r>
              <a:rPr lang="zh-CN" altLang="en-US"/>
              <a:t>创建窗口（可选择开启</a:t>
            </a:r>
            <a:r>
              <a:rPr lang="en-US" altLang="zh-CN"/>
              <a:t> fullscreen </a:t>
            </a:r>
            <a:r>
              <a:rPr lang="zh-CN" altLang="en-US"/>
              <a:t>开关）</a:t>
            </a:r>
            <a:endParaRPr lang="zh-CN" altLang="en-US"/>
          </a:p>
        </p:txBody>
      </p:sp>
      <p:sp>
        <p:nvSpPr>
          <p:cNvPr id="12" name="Oval Callout 11"/>
          <p:cNvSpPr/>
          <p:nvPr/>
        </p:nvSpPr>
        <p:spPr>
          <a:xfrm>
            <a:off x="5150485" y="3251914"/>
            <a:ext cx="3855085" cy="1044417"/>
          </a:xfrm>
          <a:prstGeom prst="wedgeEllipseCallout">
            <a:avLst>
              <a:gd name="adj1" fmla="val -66546"/>
              <a:gd name="adj2" fmla="val 1528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想体验全屏，请把这里改成</a:t>
            </a:r>
            <a:r>
              <a:rPr lang="en-US" altLang="zh-CN" sz="2400">
                <a:latin typeface="HYTangMeiRen 85W" panose="00020600040101010101" charset="-122"/>
                <a:ea typeface="HYTangMeiRen 85W" panose="00020600040101010101" charset="-122"/>
              </a:rPr>
              <a:t> true</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运行结果</a:t>
            </a:r>
            <a:endParaRPr lang="zh-CN" altLang="en-US"/>
          </a:p>
        </p:txBody>
      </p:sp>
      <p:pic>
        <p:nvPicPr>
          <p:cNvPr id="5" name="Picture 4"/>
          <p:cNvPicPr>
            <a:picLocks noChangeAspect="1"/>
          </p:cNvPicPr>
          <p:nvPr/>
        </p:nvPicPr>
        <p:blipFill>
          <a:blip r:embed="rId1"/>
          <a:stretch>
            <a:fillRect/>
          </a:stretch>
        </p:blipFill>
        <p:spPr>
          <a:xfrm>
            <a:off x="3367405" y="258445"/>
            <a:ext cx="5076190" cy="402590"/>
          </a:xfrm>
          <a:prstGeom prst="rect">
            <a:avLst/>
          </a:prstGeom>
        </p:spPr>
      </p:pic>
      <p:pic>
        <p:nvPicPr>
          <p:cNvPr id="6" name="Content Placeholder 5"/>
          <p:cNvPicPr>
            <a:picLocks noChangeAspect="1"/>
          </p:cNvPicPr>
          <p:nvPr>
            <p:ph idx="1"/>
          </p:nvPr>
        </p:nvPicPr>
        <p:blipFill>
          <a:blip r:embed="rId2"/>
          <a:stretch>
            <a:fillRect/>
          </a:stretch>
        </p:blipFill>
        <p:spPr>
          <a:xfrm>
            <a:off x="2320290" y="1087755"/>
            <a:ext cx="7354570" cy="5770245"/>
          </a:xfrm>
          <a:prstGeom prst="rect">
            <a:avLst/>
          </a:prstGeom>
        </p:spPr>
      </p:pic>
      <p:sp>
        <p:nvSpPr>
          <p:cNvPr id="12" name="Oval Callout 11"/>
          <p:cNvSpPr/>
          <p:nvPr/>
        </p:nvSpPr>
        <p:spPr>
          <a:xfrm>
            <a:off x="9167495" y="18623"/>
            <a:ext cx="2896870" cy="1566128"/>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指定了</a:t>
            </a:r>
            <a:r>
              <a:rPr lang="zh-CN" altLang="en-US" sz="2400">
                <a:solidFill>
                  <a:schemeClr val="accent4"/>
                </a:solidFill>
                <a:latin typeface="HYTangMeiRen 85W" panose="00020600040101010101" charset="-122"/>
                <a:ea typeface="HYTangMeiRen 85W" panose="00020600040101010101" charset="-122"/>
              </a:rPr>
              <a:t>金黄色</a:t>
            </a:r>
            <a:r>
              <a:rPr lang="zh-CN" altLang="en-US" sz="2400">
                <a:latin typeface="HYTangMeiRen 85W" panose="00020600040101010101" charset="-122"/>
                <a:ea typeface="HYTangMeiRen 85W" panose="00020600040101010101" charset="-122"/>
              </a:rPr>
              <a:t>哦（才不是</a:t>
            </a:r>
            <a:r>
              <a:rPr lang="zh-CN" altLang="en-US" sz="2400">
                <a:solidFill>
                  <a:schemeClr val="accent4">
                    <a:lumMod val="50000"/>
                  </a:schemeClr>
                </a:solidFill>
                <a:latin typeface="HYTangMeiRen 85W" panose="00020600040101010101" charset="-122"/>
                <a:ea typeface="HYTangMeiRen 85W" panose="00020600040101010101" charset="-122"/>
              </a:rPr>
              <a:t>答辩色</a:t>
            </a:r>
            <a:r>
              <a:rPr lang="zh-CN" altLang="en-US" sz="2400">
                <a:latin typeface="HYTangMeiRen 85W" panose="00020600040101010101" charset="-122"/>
                <a:ea typeface="HYTangMeiRen 85W" panose="00020600040101010101" charset="-122"/>
              </a:rPr>
              <a:t>呢</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6276975" y="4742826"/>
            <a:ext cx="5915025" cy="2100558"/>
          </a:xfrm>
          <a:prstGeom prst="wedgeEllipseCallout">
            <a:avLst>
              <a:gd name="adj1" fmla="val -44954"/>
              <a:gd name="adj2" fmla="val -5303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这里的光照模型是古代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内置的</a:t>
            </a:r>
            <a:r>
              <a:rPr lang="zh-CN" altLang="en-US" sz="1600" b="1">
                <a:latin typeface="HYTangMeiRen 85W" panose="00020600040101010101" charset="-122"/>
                <a:ea typeface="HYTangMeiRen 85W" panose="00020600040101010101" charset="-122"/>
              </a:rPr>
              <a:t>固定管线</a:t>
            </a:r>
            <a:r>
              <a:rPr lang="zh-CN" altLang="en-US" sz="1600">
                <a:latin typeface="HYTangMeiRen 85W" panose="00020600040101010101" charset="-122"/>
                <a:ea typeface="HYTangMeiRen 85W" panose="00020600040101010101" charset="-122"/>
              </a:rPr>
              <a:t>，当时这些什么</a:t>
            </a:r>
            <a:r>
              <a:rPr lang="en-US" altLang="zh-CN" sz="1600">
                <a:latin typeface="HYTangMeiRen 85W" panose="00020600040101010101" charset="-122"/>
                <a:ea typeface="HYTangMeiRen 85W" panose="00020600040101010101" charset="-122"/>
              </a:rPr>
              <a:t> Phong</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Lambert </a:t>
            </a:r>
            <a:r>
              <a:rPr lang="zh-CN" altLang="en-US" sz="1600">
                <a:latin typeface="HYTangMeiRen 85W" panose="00020600040101010101" charset="-122"/>
                <a:ea typeface="HYTangMeiRen 85W" panose="00020600040101010101" charset="-122"/>
              </a:rPr>
              <a:t>模型都是写死在</a:t>
            </a:r>
            <a:r>
              <a:rPr lang="en-US" altLang="zh-CN" sz="1600">
                <a:latin typeface="HYTangMeiRen 85W" panose="00020600040101010101" charset="-122"/>
                <a:ea typeface="HYTangMeiRen 85W" panose="00020600040101010101" charset="-122"/>
              </a:rPr>
              <a:t> GPU </a:t>
            </a:r>
            <a:r>
              <a:rPr lang="zh-CN" altLang="en-US" sz="1600">
                <a:latin typeface="HYTangMeiRen 85W" panose="00020600040101010101" charset="-122"/>
                <a:ea typeface="HYTangMeiRen 85W" panose="00020600040101010101" charset="-122"/>
              </a:rPr>
              <a:t>硬件电路里的。在下一课中，我们将会切换到现代</a:t>
            </a:r>
            <a:r>
              <a:rPr lang="en-US" altLang="zh-CN" sz="1600">
                <a:latin typeface="HYTangMeiRen 85W" panose="00020600040101010101" charset="-122"/>
                <a:ea typeface="HYTangMeiRen 85W" panose="00020600040101010101" charset="-122"/>
              </a:rPr>
              <a:t> OpenGL </a:t>
            </a:r>
            <a:r>
              <a:rPr lang="zh-CN" altLang="en-US" sz="1600">
                <a:latin typeface="HYTangMeiRen 85W" panose="00020600040101010101" charset="-122"/>
                <a:ea typeface="HYTangMeiRen 85W" panose="00020600040101010101" charset="-122"/>
              </a:rPr>
              <a:t>的</a:t>
            </a:r>
            <a:r>
              <a:rPr lang="zh-CN" altLang="en-US" sz="1600" b="1">
                <a:latin typeface="HYTangMeiRen 85W" panose="00020600040101010101" charset="-122"/>
                <a:ea typeface="HYTangMeiRen 85W" panose="00020600040101010101" charset="-122"/>
              </a:rPr>
              <a:t>可编程管线</a:t>
            </a:r>
            <a:r>
              <a:rPr lang="zh-CN" altLang="en-US" sz="1600">
                <a:latin typeface="HYTangMeiRen 85W" panose="00020600040101010101" charset="-122"/>
                <a:ea typeface="HYTangMeiRen 85W" panose="00020600040101010101" charset="-122"/>
              </a:rPr>
              <a:t>，届时需要手动编写材质光照计算的</a:t>
            </a:r>
            <a:r>
              <a:rPr lang="en-US" altLang="zh-CN" sz="1600">
                <a:latin typeface="HYTangMeiRen 85W" panose="00020600040101010101" charset="-122"/>
                <a:ea typeface="HYTangMeiRen 85W" panose="00020600040101010101" charset="-122"/>
              </a:rPr>
              <a:t> shader</a:t>
            </a:r>
            <a:r>
              <a:rPr lang="zh-CN" altLang="en-US" sz="1600">
                <a:latin typeface="HYTangMeiRen 85W" panose="00020600040101010101" charset="-122"/>
                <a:ea typeface="HYTangMeiRen 85W" panose="00020600040101010101" charset="-122"/>
              </a:rPr>
              <a:t>，那样我们的材质就可以更灵活多变，更好看！</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3" grpId="0" bldLvl="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GL_DEPTH_TEST </a:t>
            </a:r>
            <a:r>
              <a:rPr lang="zh-CN" altLang="en-US"/>
              <a:t>的作用</a:t>
            </a:r>
            <a:endParaRPr lang="zh-CN" altLang="en-US"/>
          </a:p>
        </p:txBody>
      </p:sp>
      <p:pic>
        <p:nvPicPr>
          <p:cNvPr id="4" name="Content Placeholder 3"/>
          <p:cNvPicPr>
            <a:picLocks noChangeAspect="1"/>
          </p:cNvPicPr>
          <p:nvPr>
            <p:ph sz="half" idx="1"/>
          </p:nvPr>
        </p:nvPicPr>
        <p:blipFill>
          <a:blip r:embed="rId1"/>
          <a:stretch>
            <a:fillRect/>
          </a:stretch>
        </p:blipFill>
        <p:spPr>
          <a:xfrm>
            <a:off x="708660" y="1889125"/>
            <a:ext cx="5181600" cy="4224020"/>
          </a:xfrm>
          <a:prstGeom prst="rect">
            <a:avLst/>
          </a:prstGeom>
        </p:spPr>
      </p:pic>
      <p:pic>
        <p:nvPicPr>
          <p:cNvPr id="7" name="Content Placeholder 6"/>
          <p:cNvPicPr>
            <a:picLocks noChangeAspect="1"/>
          </p:cNvPicPr>
          <p:nvPr>
            <p:ph sz="half" idx="2"/>
          </p:nvPr>
        </p:nvPicPr>
        <p:blipFill>
          <a:blip r:embed="rId2"/>
          <a:stretch>
            <a:fillRect/>
          </a:stretch>
        </p:blipFill>
        <p:spPr>
          <a:xfrm>
            <a:off x="6153150" y="1889125"/>
            <a:ext cx="5208905" cy="4224655"/>
          </a:xfrm>
          <a:prstGeom prst="rect">
            <a:avLst/>
          </a:prstGeom>
        </p:spPr>
      </p:pic>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endParaRPr lang="zh-CN" sz="2800">
              <a:latin typeface="HYShenGongJ" panose="02010600000101010101" charset="-122"/>
              <a:ea typeface="HYShenGongJ" panose="02010600000101010101" charset="-122"/>
            </a:endParaRPr>
          </a:p>
        </p:txBody>
      </p:sp>
      <p:sp>
        <p:nvSpPr>
          <p:cNvPr id="8" name="Rounded Rectangle 7"/>
          <p:cNvSpPr/>
          <p:nvPr/>
        </p:nvSpPr>
        <p:spPr>
          <a:xfrm>
            <a:off x="7419975" y="126428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启用深度测试</a:t>
            </a:r>
            <a:endParaRPr lang="zh-CN" altLang="en-US" sz="2800">
              <a:latin typeface="HYShenGongJ" panose="02010600000101010101" charset="-122"/>
              <a:ea typeface="HYShenGongJ" panose="02010600000101010101" charset="-122"/>
            </a:endParaRPr>
          </a:p>
        </p:txBody>
      </p:sp>
      <p:sp>
        <p:nvSpPr>
          <p:cNvPr id="9" name="Oval Callout 8"/>
          <p:cNvSpPr/>
          <p:nvPr/>
        </p:nvSpPr>
        <p:spPr>
          <a:xfrm>
            <a:off x="353695" y="1900851"/>
            <a:ext cx="2282190" cy="444544"/>
          </a:xfrm>
          <a:prstGeom prst="wedgeEllipseCallout">
            <a:avLst>
              <a:gd name="adj1" fmla="val 15136"/>
              <a:gd name="adj2" fmla="val 109053"/>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我是折翼天使</a:t>
            </a:r>
            <a:endParaRPr lang="zh-CN" sz="2000">
              <a:solidFill>
                <a:schemeClr val="accent2">
                  <a:lumMod val="50000"/>
                </a:schemeClr>
              </a:solidFill>
              <a:latin typeface="HYTangMeiRen 85W" panose="00020600040101010101" charset="-122"/>
              <a:ea typeface="HYTangMeiRen 85W" panose="00020600040101010101" charset="-122"/>
            </a:endParaRPr>
          </a:p>
        </p:txBody>
      </p:sp>
      <p:sp>
        <p:nvSpPr>
          <p:cNvPr id="10" name="Oval Callout 9"/>
          <p:cNvSpPr/>
          <p:nvPr/>
        </p:nvSpPr>
        <p:spPr>
          <a:xfrm>
            <a:off x="5546090" y="5474577"/>
            <a:ext cx="2157730" cy="1305712"/>
          </a:xfrm>
          <a:prstGeom prst="wedgeEllipseCallout">
            <a:avLst>
              <a:gd name="adj1" fmla="val 41759"/>
              <a:gd name="adj2" fmla="val -5644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2000">
                <a:solidFill>
                  <a:schemeClr val="accent2">
                    <a:lumMod val="50000"/>
                  </a:schemeClr>
                </a:solidFill>
                <a:latin typeface="HYTangMeiRen 85W" panose="00020600040101010101" charset="-122"/>
                <a:ea typeface="HYTangMeiRen 85W" panose="00020600040101010101" charset="-122"/>
              </a:rPr>
              <a:t>天</a:t>
            </a:r>
            <a:r>
              <a:rPr lang="en-US" altLang="zh-CN" sz="2000">
                <a:solidFill>
                  <a:schemeClr val="accent2">
                    <a:lumMod val="50000"/>
                  </a:schemeClr>
                </a:solidFill>
                <a:latin typeface="HYTangMeiRen 85W" panose="00020600040101010101" charset="-122"/>
                <a:ea typeface="HYTangMeiRen 85W" panose="00020600040101010101" charset="-122"/>
              </a:rPr>
              <a:t>shit</a:t>
            </a:r>
            <a:r>
              <a:rPr lang="zh-CN" altLang="en-US" sz="2000">
                <a:solidFill>
                  <a:schemeClr val="accent2">
                    <a:lumMod val="50000"/>
                  </a:schemeClr>
                </a:solidFill>
                <a:latin typeface="HYTangMeiRen 85W" panose="00020600040101010101" charset="-122"/>
                <a:ea typeface="HYTangMeiRen 85W" panose="00020600040101010101" charset="-122"/>
              </a:rPr>
              <a:t>还差不多，您耳朵都跑前面来了</a:t>
            </a:r>
            <a:endParaRPr lang="zh-CN" altLang="en-US" sz="20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GL_MULTISAMPLE </a:t>
            </a:r>
            <a:r>
              <a:rPr lang="zh-CN" altLang="en-US"/>
              <a:t>的作用</a:t>
            </a:r>
            <a:endParaRPr lang="zh-CN" altLang="en-US"/>
          </a:p>
        </p:txBody>
      </p:sp>
      <p:sp>
        <p:nvSpPr>
          <p:cNvPr id="75" name="Rounded Rectangle 74"/>
          <p:cNvSpPr/>
          <p:nvPr/>
        </p:nvSpPr>
        <p:spPr>
          <a:xfrm>
            <a:off x="2181225" y="1823720"/>
            <a:ext cx="21132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禁用</a:t>
            </a:r>
            <a:r>
              <a:rPr lang="en-US" altLang="zh-CN" sz="2800">
                <a:latin typeface="HYShenGongJ" panose="02010600000101010101" charset="-122"/>
                <a:ea typeface="HYShenGongJ" panose="02010600000101010101" charset="-122"/>
              </a:rPr>
              <a:t>MSAA</a:t>
            </a:r>
            <a:endParaRPr lang="en-US" altLang="zh-CN" sz="2800">
              <a:latin typeface="HYShenGongJ" panose="02010600000101010101" charset="-122"/>
              <a:ea typeface="HYShenGongJ" panose="02010600000101010101" charset="-122"/>
            </a:endParaRPr>
          </a:p>
        </p:txBody>
      </p:sp>
      <p:sp>
        <p:nvSpPr>
          <p:cNvPr id="8" name="Rounded Rectangle 7"/>
          <p:cNvSpPr/>
          <p:nvPr/>
        </p:nvSpPr>
        <p:spPr>
          <a:xfrm>
            <a:off x="7604760" y="1956435"/>
            <a:ext cx="205613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启</a:t>
            </a:r>
            <a:r>
              <a:rPr lang="zh-CN" sz="2800">
                <a:latin typeface="HYShenGongJ" panose="02010600000101010101" charset="-122"/>
                <a:ea typeface="HYShenGongJ" panose="02010600000101010101" charset="-122"/>
                <a:sym typeface="+mn-ea"/>
              </a:rPr>
              <a:t>用</a:t>
            </a:r>
            <a:r>
              <a:rPr lang="en-US" altLang="zh-CN" sz="2800">
                <a:latin typeface="HYShenGongJ" panose="02010600000101010101" charset="-122"/>
                <a:ea typeface="HYShenGongJ" panose="02010600000101010101" charset="-122"/>
                <a:sym typeface="+mn-ea"/>
              </a:rPr>
              <a:t>MSAA</a:t>
            </a:r>
            <a:endParaRPr lang="en-US" altLang="zh-CN" sz="2800">
              <a:latin typeface="HYShenGongJ" panose="02010600000101010101" charset="-122"/>
              <a:ea typeface="HYShenGongJ" panose="02010600000101010101" charset="-122"/>
              <a:sym typeface="+mn-ea"/>
            </a:endParaRPr>
          </a:p>
        </p:txBody>
      </p:sp>
      <p:pic>
        <p:nvPicPr>
          <p:cNvPr id="13" name="Content Placeholder 8"/>
          <p:cNvPicPr>
            <a:picLocks noChangeAspect="1"/>
          </p:cNvPicPr>
          <p:nvPr>
            <p:ph sz="half" idx="1"/>
          </p:nvPr>
        </p:nvPicPr>
        <p:blipFill>
          <a:blip r:embed="rId1"/>
          <a:stretch>
            <a:fillRect/>
          </a:stretch>
        </p:blipFill>
        <p:spPr>
          <a:xfrm>
            <a:off x="1798955" y="2779395"/>
            <a:ext cx="2877820" cy="2443480"/>
          </a:xfrm>
          <a:prstGeom prst="rect">
            <a:avLst/>
          </a:prstGeom>
        </p:spPr>
      </p:pic>
      <p:pic>
        <p:nvPicPr>
          <p:cNvPr id="14" name="Content Placeholder 2"/>
          <p:cNvPicPr>
            <a:picLocks noChangeAspect="1"/>
          </p:cNvPicPr>
          <p:nvPr>
            <p:ph sz="half" idx="2"/>
          </p:nvPr>
        </p:nvPicPr>
        <p:blipFill>
          <a:blip r:embed="rId2"/>
          <a:stretch>
            <a:fillRect/>
          </a:stretch>
        </p:blipFill>
        <p:spPr>
          <a:xfrm>
            <a:off x="7041515" y="2776855"/>
            <a:ext cx="3060700" cy="2448560"/>
          </a:xfrm>
          <a:prstGeom prst="rect">
            <a:avLst/>
          </a:prstGeom>
        </p:spPr>
      </p:pic>
      <p:sp>
        <p:nvSpPr>
          <p:cNvPr id="15" name="Oval Callout 14"/>
          <p:cNvSpPr/>
          <p:nvPr/>
        </p:nvSpPr>
        <p:spPr>
          <a:xfrm>
            <a:off x="5154930" y="5608477"/>
            <a:ext cx="5304790" cy="1053151"/>
          </a:xfrm>
          <a:prstGeom prst="wedgeEllipseCallout">
            <a:avLst>
              <a:gd name="adj1" fmla="val 21103"/>
              <a:gd name="adj2" fmla="val -74271"/>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en-US" sz="1600">
                <a:solidFill>
                  <a:schemeClr val="accent2">
                    <a:lumMod val="50000"/>
                  </a:schemeClr>
                </a:solidFill>
                <a:latin typeface="HYTangMeiRen 85W" panose="00020600040101010101" charset="-122"/>
                <a:ea typeface="HYTangMeiRen 85W" panose="00020600040101010101" charset="-122"/>
              </a:rPr>
              <a:t>MSAA</a:t>
            </a:r>
            <a:r>
              <a:rPr lang="zh-CN" altLang="en-US" sz="1600">
                <a:solidFill>
                  <a:schemeClr val="accent2">
                    <a:lumMod val="50000"/>
                  </a:schemeClr>
                </a:solidFill>
                <a:latin typeface="HYTangMeiRen 85W" panose="00020600040101010101" charset="-122"/>
                <a:ea typeface="HYTangMeiRen 85W" panose="00020600040101010101" charset="-122"/>
              </a:rPr>
              <a:t>：论三角形边缘的抗锯齿，我是专业的～当然明天小彭老师要上贴图了，那就得劳烦</a:t>
            </a:r>
            <a:r>
              <a:rPr lang="en-US" altLang="zh-CN" sz="1600">
                <a:solidFill>
                  <a:schemeClr val="accent2">
                    <a:lumMod val="50000"/>
                  </a:schemeClr>
                </a:solidFill>
                <a:latin typeface="HYTangMeiRen 85W" panose="00020600040101010101" charset="-122"/>
                <a:ea typeface="HYTangMeiRen 85W" panose="00020600040101010101" charset="-122"/>
              </a:rPr>
              <a:t> SSAA </a:t>
            </a:r>
            <a:r>
              <a:rPr lang="zh-CN" altLang="en-US" sz="1600">
                <a:solidFill>
                  <a:schemeClr val="accent2">
                    <a:lumMod val="50000"/>
                  </a:schemeClr>
                </a:solidFill>
                <a:latin typeface="HYTangMeiRen 85W" panose="00020600040101010101" charset="-122"/>
                <a:ea typeface="HYTangMeiRen 85W" panose="00020600040101010101" charset="-122"/>
              </a:rPr>
              <a:t>前辈和</a:t>
            </a:r>
            <a:r>
              <a:rPr lang="en-US" altLang="zh-CN" sz="1600">
                <a:solidFill>
                  <a:schemeClr val="accent2">
                    <a:lumMod val="50000"/>
                  </a:schemeClr>
                </a:solidFill>
                <a:latin typeface="HYTangMeiRen 85W" panose="00020600040101010101" charset="-122"/>
                <a:ea typeface="HYTangMeiRen 85W" panose="00020600040101010101" charset="-122"/>
                <a:sym typeface="+mn-ea"/>
              </a:rPr>
              <a:t> FXAA </a:t>
            </a:r>
            <a:r>
              <a:rPr lang="zh-CN" altLang="en-US" sz="1600">
                <a:solidFill>
                  <a:schemeClr val="accent2">
                    <a:lumMod val="50000"/>
                  </a:schemeClr>
                </a:solidFill>
                <a:latin typeface="HYTangMeiRen 85W" panose="00020600040101010101" charset="-122"/>
                <a:ea typeface="HYTangMeiRen 85W" panose="00020600040101010101" charset="-122"/>
                <a:sym typeface="+mn-ea"/>
              </a:rPr>
              <a:t>小生</a:t>
            </a:r>
            <a:r>
              <a:rPr lang="zh-CN" altLang="en-US" sz="1600">
                <a:solidFill>
                  <a:schemeClr val="accent2">
                    <a:lumMod val="50000"/>
                  </a:schemeClr>
                </a:solidFill>
                <a:latin typeface="HYTangMeiRen 85W" panose="00020600040101010101" charset="-122"/>
                <a:ea typeface="HYTangMeiRen 85W" panose="00020600040101010101" charset="-122"/>
              </a:rPr>
              <a:t>上场辣</a:t>
            </a:r>
            <a:endParaRPr lang="zh-CN" altLang="en-US" sz="1600">
              <a:solidFill>
                <a:schemeClr val="accent2">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介绍一下</a:t>
            </a:r>
            <a:r>
              <a:rPr lang="en-US" altLang="zh-CN"/>
              <a:t> </a:t>
            </a:r>
            <a:r>
              <a:rPr lang="en-US"/>
              <a:t>glEnable </a:t>
            </a:r>
            <a:r>
              <a:rPr lang="zh-CN" altLang="en-US"/>
              <a:t>系列函数一家三口</a:t>
            </a:r>
            <a:endParaRPr lang="zh-CN" altLang="en-US"/>
          </a:p>
        </p:txBody>
      </p:sp>
      <p:sp>
        <p:nvSpPr>
          <p:cNvPr id="5" name="Content Placeholder 4"/>
          <p:cNvSpPr>
            <a:spLocks noGrp="1"/>
          </p:cNvSpPr>
          <p:nvPr>
            <p:ph sz="half" idx="1"/>
          </p:nvPr>
        </p:nvSpPr>
        <p:spPr>
          <a:xfrm>
            <a:off x="494030" y="1519555"/>
            <a:ext cx="5181600" cy="4351338"/>
          </a:xfrm>
        </p:spPr>
        <p:txBody>
          <a:bodyPr/>
          <a:p>
            <a:r>
              <a:rPr lang="en-US"/>
              <a:t>void </a:t>
            </a:r>
            <a:r>
              <a:rPr lang="en-US">
                <a:solidFill>
                  <a:srgbClr val="00B050"/>
                </a:solidFill>
              </a:rPr>
              <a:t>glEnable</a:t>
            </a:r>
            <a:r>
              <a:rPr lang="en-US"/>
              <a:t>(GLenum cap);</a:t>
            </a:r>
            <a:endParaRPr lang="en-US"/>
          </a:p>
          <a:p>
            <a:r>
              <a:rPr lang="en-US">
                <a:sym typeface="+mn-ea"/>
              </a:rPr>
              <a:t>void </a:t>
            </a:r>
            <a:r>
              <a:rPr lang="en-US">
                <a:solidFill>
                  <a:srgbClr val="C00000"/>
                </a:solidFill>
                <a:sym typeface="+mn-ea"/>
              </a:rPr>
              <a:t>glDisable</a:t>
            </a:r>
            <a:r>
              <a:rPr lang="en-US">
                <a:sym typeface="+mn-ea"/>
              </a:rPr>
              <a:t>(GLenum cap);</a:t>
            </a:r>
            <a:endParaRPr lang="en-US"/>
          </a:p>
          <a:p>
            <a:r>
              <a:rPr lang="en-US"/>
              <a:t>GLboolean </a:t>
            </a:r>
            <a:r>
              <a:rPr lang="en-US">
                <a:solidFill>
                  <a:schemeClr val="accent4">
                    <a:lumMod val="75000"/>
                  </a:schemeClr>
                </a:solidFill>
              </a:rPr>
              <a:t>glIsEnabled</a:t>
            </a:r>
            <a:r>
              <a:rPr lang="en-US"/>
              <a:t>(GLenum cap);</a:t>
            </a:r>
            <a:endParaRPr lang="en-US"/>
          </a:p>
        </p:txBody>
      </p:sp>
      <p:sp>
        <p:nvSpPr>
          <p:cNvPr id="6" name="Content Placeholder 5"/>
          <p:cNvSpPr>
            <a:spLocks noGrp="1"/>
          </p:cNvSpPr>
          <p:nvPr>
            <p:ph sz="half" idx="2"/>
          </p:nvPr>
        </p:nvSpPr>
        <p:spPr>
          <a:xfrm>
            <a:off x="5675630" y="1473200"/>
            <a:ext cx="6253480" cy="4351655"/>
          </a:xfrm>
        </p:spPr>
        <p:txBody>
          <a:bodyPr/>
          <a:p>
            <a:r>
              <a:rPr lang="zh-CN" altLang="en-US"/>
              <a:t>用法举例：</a:t>
            </a:r>
            <a:endParaRPr lang="en-US" altLang="zh-CN"/>
          </a:p>
          <a:p>
            <a:r>
              <a:rPr lang="en-US" altLang="zh-CN">
                <a:solidFill>
                  <a:srgbClr val="C00000"/>
                </a:solidFill>
                <a:sym typeface="+mn-ea"/>
              </a:rPr>
              <a:t>glDisable</a:t>
            </a:r>
            <a:r>
              <a:rPr lang="en-US" altLang="zh-CN">
                <a:sym typeface="+mn-ea"/>
              </a:rPr>
              <a:t>(GL_DEPTH_TEST);</a:t>
            </a:r>
            <a:r>
              <a:rPr lang="en-US" altLang="zh-CN">
                <a:sym typeface="+mn-ea"/>
              </a:rPr>
              <a: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暂时关闭深度测试</a:t>
            </a:r>
            <a:endParaRPr lang="en-US" altLang="zh-CN">
              <a:sym typeface="+mn-ea"/>
            </a:endParaRPr>
          </a:p>
          <a:p>
            <a:r>
              <a:rPr lang="en-US" altLang="zh-CN"/>
              <a:t>assert(!</a:t>
            </a:r>
            <a:r>
              <a:rPr lang="en-US" altLang="zh-CN">
                <a:solidFill>
                  <a:schemeClr val="accent4">
                    <a:lumMod val="75000"/>
                  </a:schemeClr>
                </a:solidFill>
              </a:rPr>
              <a:t>glIsEnabled</a:t>
            </a:r>
            <a:r>
              <a:rPr lang="en-US" altLang="zh-CN"/>
              <a:t>(GL_DEPTH_TEST));</a:t>
            </a:r>
            <a:endParaRPr lang="en-US" altLang="zh-CN"/>
          </a:p>
          <a:p>
            <a:r>
              <a:rPr lang="en-US" altLang="zh-CN"/>
              <a:t>.. </a:t>
            </a:r>
            <a:r>
              <a:rPr lang="en-US" altLang="zh-CN">
                <a:solidFill>
                  <a:schemeClr val="tx2">
                    <a:lumMod val="60000"/>
                    <a:lumOff val="40000"/>
                  </a:schemeClr>
                </a:solidFill>
              </a:rPr>
              <a:t>// </a:t>
            </a:r>
            <a:r>
              <a:rPr lang="zh-CN" altLang="en-US">
                <a:solidFill>
                  <a:schemeClr val="tx2">
                    <a:lumMod val="60000"/>
                    <a:lumOff val="40000"/>
                  </a:schemeClr>
                </a:solidFill>
              </a:rPr>
              <a:t>绘制游戏</a:t>
            </a:r>
            <a:r>
              <a:rPr lang="en-US" altLang="zh-CN">
                <a:solidFill>
                  <a:schemeClr val="tx2">
                    <a:lumMod val="60000"/>
                    <a:lumOff val="40000"/>
                  </a:schemeClr>
                </a:solidFill>
              </a:rPr>
              <a:t> HUD </a:t>
            </a:r>
            <a:r>
              <a:rPr lang="zh-CN" altLang="en-US">
                <a:solidFill>
                  <a:schemeClr val="tx2">
                    <a:lumMod val="60000"/>
                    <a:lumOff val="40000"/>
                  </a:schemeClr>
                </a:solidFill>
              </a:rPr>
              <a:t>界面，不参与深度测试</a:t>
            </a:r>
            <a:endParaRPr lang="en-US" altLang="zh-CN"/>
          </a:p>
          <a:p>
            <a:r>
              <a:rPr lang="en-US" altLang="zh-CN">
                <a:solidFill>
                  <a:srgbClr val="00B050"/>
                </a:solidFill>
                <a:sym typeface="+mn-ea"/>
              </a:rPr>
              <a:t>glEnable</a:t>
            </a:r>
            <a:r>
              <a:rPr lang="en-US" altLang="zh-CN">
                <a:sym typeface="+mn-ea"/>
              </a:rPr>
              <a:t>(GL_DEPTH_TEST); </a:t>
            </a:r>
            <a:r>
              <a:rPr lang="en-US" altLang="zh-CN">
                <a:solidFill>
                  <a:schemeClr val="tx2">
                    <a:lumMod val="60000"/>
                    <a:lumOff val="40000"/>
                  </a:schemeClr>
                </a:solidFill>
                <a:sym typeface="+mn-ea"/>
              </a:rPr>
              <a:t>// </a:t>
            </a:r>
            <a:r>
              <a:rPr lang="zh-CN" altLang="en-US">
                <a:solidFill>
                  <a:schemeClr val="tx2">
                    <a:lumMod val="60000"/>
                    <a:lumOff val="40000"/>
                  </a:schemeClr>
                </a:solidFill>
                <a:sym typeface="+mn-ea"/>
              </a:rPr>
              <a:t>重新恢复深度测试</a:t>
            </a:r>
            <a:endParaRPr lang="zh-CN" altLang="en-US">
              <a:sym typeface="+mn-ea"/>
            </a:endParaRPr>
          </a:p>
          <a:p>
            <a:r>
              <a:rPr lang="en-US" altLang="zh-CN">
                <a:sym typeface="+mn-ea"/>
              </a:rPr>
              <a:t>assert(</a:t>
            </a:r>
            <a:r>
              <a:rPr lang="en-US" altLang="zh-CN">
                <a:solidFill>
                  <a:schemeClr val="accent4">
                    <a:lumMod val="75000"/>
                  </a:schemeClr>
                </a:solidFill>
                <a:sym typeface="+mn-ea"/>
              </a:rPr>
              <a:t>glIsEnabled</a:t>
            </a:r>
            <a:r>
              <a:rPr lang="en-US" altLang="zh-CN">
                <a:sym typeface="+mn-ea"/>
              </a:rPr>
              <a:t>(GL_DEPTH_TEST));</a:t>
            </a:r>
            <a:endParaRPr lang="zh-CN" altLang="en-US">
              <a:sym typeface="+mn-ea"/>
            </a:endParaRPr>
          </a:p>
        </p:txBody>
      </p:sp>
      <p:pic>
        <p:nvPicPr>
          <p:cNvPr id="8" name="Content Placeholder 6"/>
          <p:cNvPicPr>
            <a:picLocks noChangeAspect="1"/>
          </p:cNvPicPr>
          <p:nvPr/>
        </p:nvPicPr>
        <p:blipFill>
          <a:blip r:embed="rId1"/>
          <a:stretch>
            <a:fillRect/>
          </a:stretch>
        </p:blipFill>
        <p:spPr>
          <a:xfrm>
            <a:off x="0" y="3665855"/>
            <a:ext cx="5675630" cy="3192145"/>
          </a:xfrm>
          <a:prstGeom prst="rect">
            <a:avLst/>
          </a:prstGeom>
        </p:spPr>
      </p:pic>
      <p:sp>
        <p:nvSpPr>
          <p:cNvPr id="12" name="Oval Callout 11"/>
          <p:cNvSpPr/>
          <p:nvPr/>
        </p:nvSpPr>
        <p:spPr>
          <a:xfrm>
            <a:off x="5472430" y="5565782"/>
            <a:ext cx="2745740" cy="1174736"/>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HUD</a:t>
            </a:r>
            <a:r>
              <a:rPr lang="zh-CN" altLang="en-US">
                <a:latin typeface="HYTangMeiRen 85W" panose="00020600040101010101" charset="-122"/>
                <a:ea typeface="HYTangMeiRen 85W" panose="00020600040101010101" charset="-122"/>
              </a:rPr>
              <a:t>（</a:t>
            </a:r>
            <a:r>
              <a:rPr lang="en-US" altLang="zh-CN">
                <a:latin typeface="HYTangMeiRen 85W" panose="00020600040101010101" charset="-122"/>
                <a:ea typeface="HYTangMeiRen 85W" panose="00020600040101010101" charset="-122"/>
              </a:rPr>
              <a:t>Head-up-Display</a:t>
            </a:r>
            <a:r>
              <a:rPr lang="zh-CN" altLang="en-US">
                <a:latin typeface="HYTangMeiRen 85W" panose="00020600040101010101" charset="-122"/>
                <a:ea typeface="HYTangMeiRen 85W" panose="00020600040101010101" charset="-122"/>
              </a:rPr>
              <a:t>）直译为“抬头显示器”</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请务必理解</a:t>
            </a:r>
            <a:r>
              <a:rPr lang="en-US" altLang="zh-CN"/>
              <a:t> OpenGL </a:t>
            </a:r>
            <a:r>
              <a:rPr lang="zh-CN" altLang="en-US"/>
              <a:t>的状态机模型，之后课程还会一直用到</a:t>
            </a:r>
            <a:endParaRPr lang="zh-CN" altLang="en-US"/>
          </a:p>
        </p:txBody>
      </p:sp>
      <p:sp>
        <p:nvSpPr>
          <p:cNvPr id="4" name="Content Placeholder 3"/>
          <p:cNvSpPr>
            <a:spLocks noGrp="1"/>
          </p:cNvSpPr>
          <p:nvPr>
            <p:ph sz="half" idx="2"/>
          </p:nvPr>
        </p:nvSpPr>
        <p:spPr/>
        <p:txBody>
          <a:bodyPr/>
          <a:p>
            <a:r>
              <a:rPr lang="zh-CN" altLang="en-US">
                <a:sym typeface="+mn-ea"/>
              </a:rPr>
              <a:t>受到状态影响的函数有</a:t>
            </a:r>
            <a:r>
              <a:rPr lang="zh-CN" altLang="en-US">
                <a:sym typeface="+mn-ea"/>
              </a:rPr>
              <a:t>（举一部分例子）：</a:t>
            </a:r>
            <a:endParaRPr lang="zh-CN" altLang="en-US"/>
          </a:p>
          <a:p>
            <a:r>
              <a:rPr lang="en-US"/>
              <a:t>glBegin/glEnd/glDrawArrays</a:t>
            </a:r>
            <a:endParaRPr lang="en-US"/>
          </a:p>
          <a:p>
            <a:r>
              <a:rPr lang="en-US"/>
              <a:t>glLoadMatrixf</a:t>
            </a:r>
            <a:endParaRPr lang="en-US"/>
          </a:p>
          <a:p>
            <a:r>
              <a:rPr lang="en-US"/>
              <a:t>glfwCreateWindow</a:t>
            </a:r>
            <a:endParaRPr lang="en-US"/>
          </a:p>
        </p:txBody>
      </p:sp>
      <p:sp>
        <p:nvSpPr>
          <p:cNvPr id="5" name="Content Placeholder 4"/>
          <p:cNvSpPr/>
          <p:nvPr>
            <p:ph sz="half" idx="1"/>
          </p:nvPr>
        </p:nvSpPr>
        <p:spPr/>
        <p:txBody>
          <a:bodyPr/>
          <a:p>
            <a:r>
              <a:rPr lang="zh-CN" altLang="en-US"/>
              <a:t>设置状态的函数有（举一部分例子）：</a:t>
            </a:r>
            <a:endParaRPr lang="zh-CN" altLang="en-US"/>
          </a:p>
          <a:p>
            <a:r>
              <a:rPr lang="en-US" altLang="zh-CN"/>
              <a:t>glEnable/glBlendFunc/glCullFace</a:t>
            </a:r>
            <a:endParaRPr lang="en-US" altLang="zh-CN"/>
          </a:p>
          <a:p>
            <a:r>
              <a:rPr lang="en-US" altLang="zh-CN"/>
              <a:t>glMatrixMode</a:t>
            </a:r>
            <a:endParaRPr lang="en-US" altLang="zh-CN"/>
          </a:p>
          <a:p>
            <a:r>
              <a:rPr lang="en-US" altLang="zh-CN"/>
              <a:t>glfwWindowHint</a:t>
            </a:r>
            <a:endParaRPr lang="en-US" altLang="zh-CN"/>
          </a:p>
          <a:p>
            <a:endParaRPr lang="zh-CN" altLang="en-US"/>
          </a:p>
        </p:txBody>
      </p:sp>
      <p:sp>
        <p:nvSpPr>
          <p:cNvPr id="12" name="Oval Callout 11"/>
          <p:cNvSpPr/>
          <p:nvPr/>
        </p:nvSpPr>
        <p:spPr>
          <a:xfrm>
            <a:off x="7341870" y="5414599"/>
            <a:ext cx="3189605" cy="802732"/>
          </a:xfrm>
          <a:prstGeom prst="wedgeEllipseCallout">
            <a:avLst>
              <a:gd name="adj1" fmla="val -71503"/>
              <a:gd name="adj2" fmla="val -1632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“前面设置的状态会影响后面的函数调用”</a:t>
            </a:r>
            <a:endParaRPr>
              <a:latin typeface="HYTangMeiRen 85W" panose="00020600040101010101" charset="-122"/>
              <a:ea typeface="HYTangMeiRen 85W" panose="00020600040101010101" charset="-122"/>
            </a:endParaRPr>
          </a:p>
        </p:txBody>
      </p:sp>
      <p:pic>
        <p:nvPicPr>
          <p:cNvPr id="8" name="Picture 7"/>
          <p:cNvPicPr>
            <a:picLocks noChangeAspect="1"/>
          </p:cNvPicPr>
          <p:nvPr/>
        </p:nvPicPr>
        <p:blipFill>
          <a:blip r:embed="rId1"/>
          <a:stretch>
            <a:fillRect/>
          </a:stretch>
        </p:blipFill>
        <p:spPr>
          <a:xfrm>
            <a:off x="3089275" y="4951095"/>
            <a:ext cx="3808730" cy="1580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发现痛点：每个顶点都要乘以三个矩阵，计算量巨大！</a:t>
            </a:r>
            <a:endParaRPr lang="zh-CN" altLang="en-US"/>
          </a:p>
        </p:txBody>
      </p:sp>
      <p:sp>
        <p:nvSpPr>
          <p:cNvPr id="3" name="Content Placeholder 2"/>
          <p:cNvSpPr>
            <a:spLocks noGrp="1"/>
          </p:cNvSpPr>
          <p:nvPr>
            <p:ph idx="1"/>
          </p:nvPr>
        </p:nvSpPr>
        <p:spPr>
          <a:xfrm>
            <a:off x="647700" y="1584325"/>
            <a:ext cx="10515600" cy="4351338"/>
          </a:xfrm>
        </p:spPr>
        <p:txBody>
          <a:bodyPr/>
          <a:p>
            <a:r>
              <a:rPr lang="zh-CN" altLang="en-US">
                <a:sym typeface="+mn-ea"/>
              </a:rPr>
              <a:t>矩阵和矢量的乘法全部放在</a:t>
            </a:r>
            <a:r>
              <a:rPr lang="en-US" altLang="zh-CN">
                <a:sym typeface="+mn-ea"/>
              </a:rPr>
              <a:t> CPU </a:t>
            </a:r>
            <a:r>
              <a:rPr lang="zh-CN" altLang="en-US">
                <a:sym typeface="+mn-ea"/>
              </a:rPr>
              <a:t>上计算太痛了，能否让</a:t>
            </a:r>
            <a:r>
              <a:rPr lang="en-US" altLang="zh-CN">
                <a:sym typeface="+mn-ea"/>
              </a:rPr>
              <a:t> GPU </a:t>
            </a:r>
            <a:r>
              <a:rPr lang="zh-CN" altLang="en-US">
                <a:sym typeface="+mn-ea"/>
              </a:rPr>
              <a:t>代劳？我们说过</a:t>
            </a:r>
            <a:r>
              <a:rPr lang="en-US" altLang="zh-CN">
                <a:sym typeface="+mn-ea"/>
              </a:rPr>
              <a:t> GPU </a:t>
            </a:r>
            <a:r>
              <a:rPr lang="zh-CN" altLang="en-US">
                <a:sym typeface="+mn-ea"/>
              </a:rPr>
              <a:t>是最擅长大规模浮点数值运算的，他的固定管线里相比有“矩阵乘法”这个简单的功能吧？</a:t>
            </a:r>
            <a:endParaRPr lang="zh-CN" altLang="en-US">
              <a:sym typeface="+mn-ea"/>
            </a:endParaRPr>
          </a:p>
          <a:p>
            <a:endParaRPr lang="zh-CN" altLang="en-US">
              <a:sym typeface="+mn-ea"/>
            </a:endParaRPr>
          </a:p>
          <a:p>
            <a:r>
              <a:rPr lang="zh-CN" altLang="en-US"/>
              <a:t>注意到：我们用的三个矩阵</a:t>
            </a:r>
            <a:r>
              <a:rPr lang="en-US" altLang="zh-CN"/>
              <a:t> projection</a:t>
            </a:r>
            <a:r>
              <a:rPr lang="zh-CN" altLang="en-US"/>
              <a:t>、</a:t>
            </a:r>
            <a:r>
              <a:rPr lang="en-US" altLang="zh-CN"/>
              <a:t>view</a:t>
            </a:r>
            <a:r>
              <a:rPr lang="zh-CN" altLang="en-US"/>
              <a:t>、</a:t>
            </a:r>
            <a:r>
              <a:rPr lang="en-US" altLang="zh-CN"/>
              <a:t>model </a:t>
            </a:r>
            <a:r>
              <a:rPr lang="zh-CN" altLang="en-US"/>
              <a:t>在一次绘制（</a:t>
            </a:r>
            <a:r>
              <a:rPr lang="en-US" altLang="zh-CN"/>
              <a:t>drawcall</a:t>
            </a:r>
            <a:r>
              <a:rPr lang="zh-CN" altLang="en-US"/>
              <a:t>）内实际上都是固定不变的，只要固定管线提供一个</a:t>
            </a:r>
            <a:r>
              <a:rPr lang="en-US" altLang="zh-CN"/>
              <a:t> API</a:t>
            </a:r>
            <a:r>
              <a:rPr lang="zh-CN" altLang="en-US"/>
              <a:t>，允许我们提前设定好这三个矩阵，让</a:t>
            </a:r>
            <a:r>
              <a:rPr lang="en-US" altLang="zh-CN"/>
              <a:t> GPU </a:t>
            </a:r>
            <a:r>
              <a:rPr lang="zh-CN" altLang="en-US"/>
              <a:t>在绘制顶点的同时</a:t>
            </a:r>
            <a:r>
              <a:rPr lang="zh-CN" altLang="en-US" b="1"/>
              <a:t>顺便</a:t>
            </a:r>
            <a:r>
              <a:rPr lang="zh-CN" altLang="en-US"/>
              <a:t>把这些矩阵</a:t>
            </a:r>
            <a:r>
              <a:rPr lang="zh-CN" altLang="en-US" b="1"/>
              <a:t>提前</a:t>
            </a:r>
            <a:r>
              <a:rPr lang="zh-CN" altLang="en-US"/>
              <a:t>乘到所有的</a:t>
            </a:r>
            <a:r>
              <a:rPr lang="zh-CN" altLang="en-US">
                <a:sym typeface="+mn-ea"/>
              </a:rPr>
              <a:t>顶点坐标</a:t>
            </a:r>
            <a:r>
              <a:rPr lang="zh-CN" altLang="en-US"/>
              <a:t>上去就行。</a:t>
            </a:r>
            <a:endParaRPr lang="zh-CN" altLang="en-US"/>
          </a:p>
          <a:p>
            <a:endParaRPr lang="zh-CN" altLang="en-US"/>
          </a:p>
          <a:p>
            <a:r>
              <a:rPr lang="zh-CN" altLang="en-US">
                <a:solidFill>
                  <a:schemeClr val="bg1">
                    <a:lumMod val="50000"/>
                  </a:schemeClr>
                </a:solidFill>
              </a:rPr>
              <a:t>提前剧透：现代</a:t>
            </a:r>
            <a:r>
              <a:rPr lang="en-US" altLang="zh-CN">
                <a:solidFill>
                  <a:schemeClr val="bg1">
                    <a:lumMod val="50000"/>
                  </a:schemeClr>
                </a:solidFill>
              </a:rPr>
              <a:t> OpenGL </a:t>
            </a:r>
            <a:r>
              <a:rPr lang="zh-CN" altLang="en-US">
                <a:solidFill>
                  <a:schemeClr val="bg1">
                    <a:lumMod val="50000"/>
                  </a:schemeClr>
                </a:solidFill>
              </a:rPr>
              <a:t>的可编程管线里也是差不多的，只不过这三个矩阵现在</a:t>
            </a:r>
            <a:r>
              <a:rPr lang="zh-CN" altLang="en-US">
                <a:solidFill>
                  <a:schemeClr val="bg1">
                    <a:lumMod val="50000"/>
                  </a:schemeClr>
                </a:solidFill>
                <a:sym typeface="+mn-ea"/>
              </a:rPr>
              <a:t>不是全局的状态变量，而</a:t>
            </a:r>
            <a:r>
              <a:rPr lang="zh-CN" altLang="en-US">
                <a:solidFill>
                  <a:schemeClr val="bg1">
                    <a:lumMod val="50000"/>
                  </a:schemeClr>
                </a:solidFill>
              </a:rPr>
              <a:t>是作为</a:t>
            </a:r>
            <a:r>
              <a:rPr lang="en-US" altLang="zh-CN">
                <a:solidFill>
                  <a:schemeClr val="bg1">
                    <a:lumMod val="50000"/>
                  </a:schemeClr>
                </a:solidFill>
              </a:rPr>
              <a:t> shader </a:t>
            </a:r>
            <a:r>
              <a:rPr lang="zh-CN" altLang="en-US">
                <a:solidFill>
                  <a:schemeClr val="bg1">
                    <a:lumMod val="50000"/>
                  </a:schemeClr>
                </a:solidFill>
              </a:rPr>
              <a:t>的</a:t>
            </a:r>
            <a:r>
              <a:rPr lang="en-US" altLang="zh-CN">
                <a:solidFill>
                  <a:schemeClr val="bg1">
                    <a:lumMod val="50000"/>
                  </a:schemeClr>
                </a:solidFill>
              </a:rPr>
              <a:t> uniform </a:t>
            </a:r>
            <a:r>
              <a:rPr lang="zh-CN" altLang="en-US">
                <a:solidFill>
                  <a:schemeClr val="bg1">
                    <a:lumMod val="50000"/>
                  </a:schemeClr>
                </a:solidFill>
              </a:rPr>
              <a:t>变量传入了，自由度更高，甚至可以在</a:t>
            </a:r>
            <a:r>
              <a:rPr lang="en-US" altLang="zh-CN">
                <a:solidFill>
                  <a:schemeClr val="bg1">
                    <a:lumMod val="50000"/>
                  </a:schemeClr>
                </a:solidFill>
              </a:rPr>
              <a:t> shader </a:t>
            </a:r>
            <a:r>
              <a:rPr lang="zh-CN" altLang="en-US">
                <a:solidFill>
                  <a:schemeClr val="bg1">
                    <a:lumMod val="50000"/>
                  </a:schemeClr>
                </a:solidFill>
              </a:rPr>
              <a:t>里背着</a:t>
            </a:r>
            <a:r>
              <a:rPr lang="en-US" altLang="zh-CN">
                <a:solidFill>
                  <a:schemeClr val="bg1">
                    <a:lumMod val="50000"/>
                  </a:schemeClr>
                </a:solidFill>
              </a:rPr>
              <a:t> OpenGL </a:t>
            </a:r>
            <a:r>
              <a:rPr lang="zh-CN" altLang="en-US">
                <a:solidFill>
                  <a:schemeClr val="bg1">
                    <a:lumMod val="50000"/>
                  </a:schemeClr>
                </a:solidFill>
              </a:rPr>
              <a:t>偷偷用左手系、列向量～</a:t>
            </a:r>
            <a:endParaRPr lang="zh-CN" altLang="en-US">
              <a:solidFill>
                <a:schemeClr val="bg1">
                  <a:lumMod val="50000"/>
                </a:schemeClr>
              </a:solidFill>
            </a:endParaRPr>
          </a:p>
        </p:txBody>
      </p:sp>
      <p:pic>
        <p:nvPicPr>
          <p:cNvPr id="5" name="Content Placeholder 4"/>
          <p:cNvPicPr>
            <a:picLocks noChangeAspect="1"/>
          </p:cNvPicPr>
          <p:nvPr/>
        </p:nvPicPr>
        <p:blipFill>
          <a:blip r:embed="rId1"/>
          <a:stretch>
            <a:fillRect/>
          </a:stretch>
        </p:blipFill>
        <p:spPr>
          <a:xfrm>
            <a:off x="2566035" y="5205730"/>
            <a:ext cx="7059930" cy="165227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注意刚才的三个矩阵用到的方式</a:t>
            </a:r>
            <a:endParaRPr lang="zh-CN"/>
          </a:p>
        </p:txBody>
      </p:sp>
      <p:pic>
        <p:nvPicPr>
          <p:cNvPr id="5" name="Content Placeholder 4"/>
          <p:cNvPicPr>
            <a:picLocks noChangeAspect="1"/>
          </p:cNvPicPr>
          <p:nvPr>
            <p:ph idx="1"/>
          </p:nvPr>
        </p:nvPicPr>
        <p:blipFill>
          <a:blip r:embed="rId1"/>
          <a:stretch>
            <a:fillRect/>
          </a:stretch>
        </p:blipFill>
        <p:spPr>
          <a:xfrm>
            <a:off x="19050" y="2251710"/>
            <a:ext cx="12154535" cy="2843530"/>
          </a:xfrm>
          <a:prstGeom prst="rect">
            <a:avLst/>
          </a:prstGeom>
        </p:spPr>
      </p:pic>
      <p:sp>
        <p:nvSpPr>
          <p:cNvPr id="3" name="Rounded Rectangle 2"/>
          <p:cNvSpPr/>
          <p:nvPr/>
        </p:nvSpPr>
        <p:spPr>
          <a:xfrm>
            <a:off x="7369810" y="443674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Rounded Rectangle 3"/>
          <p:cNvSpPr/>
          <p:nvPr/>
        </p:nvSpPr>
        <p:spPr>
          <a:xfrm>
            <a:off x="7369810" y="360616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Rounded Rectangle 5"/>
          <p:cNvSpPr/>
          <p:nvPr/>
        </p:nvSpPr>
        <p:spPr>
          <a:xfrm>
            <a:off x="7369810" y="2775585"/>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Rounded Rectangle 6"/>
          <p:cNvSpPr/>
          <p:nvPr/>
        </p:nvSpPr>
        <p:spPr>
          <a:xfrm>
            <a:off x="8377555" y="2236470"/>
            <a:ext cx="1541145" cy="330200"/>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Rounded Rectangle 7"/>
          <p:cNvSpPr/>
          <p:nvPr/>
        </p:nvSpPr>
        <p:spPr>
          <a:xfrm>
            <a:off x="5708015" y="277558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ounded Rectangle 8"/>
          <p:cNvSpPr/>
          <p:nvPr/>
        </p:nvSpPr>
        <p:spPr>
          <a:xfrm>
            <a:off x="5708015" y="360616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Rounded Rectangle 9"/>
          <p:cNvSpPr/>
          <p:nvPr/>
        </p:nvSpPr>
        <p:spPr>
          <a:xfrm>
            <a:off x="5708015" y="4436745"/>
            <a:ext cx="1388110"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11" name="Picture 10" descr="Singer_1676609734"/>
          <p:cNvPicPr>
            <a:picLocks noChangeAspect="1"/>
          </p:cNvPicPr>
          <p:nvPr/>
        </p:nvPicPr>
        <p:blipFill>
          <a:blip r:embed="rId2"/>
          <a:stretch>
            <a:fillRect/>
          </a:stretch>
        </p:blipFill>
        <p:spPr>
          <a:xfrm>
            <a:off x="10048240" y="4714240"/>
            <a:ext cx="2143760" cy="2143760"/>
          </a:xfrm>
          <a:prstGeom prst="rect">
            <a:avLst/>
          </a:prstGeom>
        </p:spPr>
      </p:pic>
      <p:sp>
        <p:nvSpPr>
          <p:cNvPr id="12" name="Oval Callout 11"/>
          <p:cNvSpPr/>
          <p:nvPr/>
        </p:nvSpPr>
        <p:spPr>
          <a:xfrm>
            <a:off x="6676390" y="4975672"/>
            <a:ext cx="3662680" cy="1076067"/>
          </a:xfrm>
          <a:prstGeom prst="wedgeEllipseCallout">
            <a:avLst>
              <a:gd name="adj1" fmla="val 62671"/>
              <a:gd name="adj2" fmla="val 183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view </a:t>
            </a:r>
            <a:r>
              <a:rPr lang="zh-CN" altLang="en-US" sz="2400">
                <a:latin typeface="HYTangMeiRen 85W" panose="00020600040101010101" charset="-122"/>
                <a:ea typeface="HYTangMeiRen 85W" panose="00020600040101010101" charset="-122"/>
              </a:rPr>
              <a:t>和</a:t>
            </a:r>
            <a:r>
              <a:rPr lang="en-US" altLang="zh-CN" sz="2400">
                <a:latin typeface="HYTangMeiRen 85W" panose="00020600040101010101" charset="-122"/>
                <a:ea typeface="HYTangMeiRen 85W" panose="00020600040101010101" charset="-122"/>
              </a:rPr>
              <a:t> model </a:t>
            </a:r>
            <a:r>
              <a:rPr lang="zh-CN" altLang="en-US" sz="2400">
                <a:latin typeface="HYTangMeiRen 85W" panose="00020600040101010101" charset="-122"/>
                <a:ea typeface="HYTangMeiRen 85W" panose="00020600040101010101" charset="-122"/>
              </a:rPr>
              <a:t>总是乘在一起出现的</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1456"/>
            <a:ext cx="4612640" cy="104168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sym typeface="+mn-ea"/>
              </a:rPr>
              <a:t>我身体的两部分</a:t>
            </a:r>
            <a:r>
              <a:rPr lang="en-US" altLang="zh-CN" sz="2400">
                <a:latin typeface="HYTangMeiRen 85W" panose="00020600040101010101" charset="-122"/>
                <a:ea typeface="HYTangMeiRen 85W" panose="00020600040101010101" charset="-122"/>
                <a:sym typeface="+mn-ea"/>
              </a:rPr>
              <a:t>...</a:t>
            </a:r>
            <a:r>
              <a:rPr lang="zh-CN" altLang="en-US" sz="2400">
                <a:latin typeface="HYTangMeiRen 85W" panose="00020600040101010101" charset="-122"/>
                <a:ea typeface="HYTangMeiRen 85W" panose="00020600040101010101" charset="-122"/>
                <a:sym typeface="+mn-ea"/>
              </a:rPr>
              <a:t>完全</a:t>
            </a:r>
            <a:r>
              <a:rPr lang="zh-CN" sz="2400">
                <a:latin typeface="HYTangMeiRen 85W" panose="00020600040101010101" charset="-122"/>
                <a:ea typeface="HYTangMeiRen 85W" panose="00020600040101010101" charset="-122"/>
                <a:sym typeface="+mn-ea"/>
              </a:rPr>
              <a:t>严丝合缝，舒服呢！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因此</a:t>
            </a:r>
            <a:r>
              <a:rPr lang="en-US" altLang="zh-CN"/>
              <a:t> OpenGL </a:t>
            </a:r>
            <a:r>
              <a:rPr lang="zh-CN" altLang="en-US"/>
              <a:t>只要求提供两个矩阵</a:t>
            </a:r>
            <a:endParaRPr lang="zh-CN" altLang="en-US"/>
          </a:p>
        </p:txBody>
      </p:sp>
      <p:sp>
        <p:nvSpPr>
          <p:cNvPr id="3" name="Content Placeholder 2"/>
          <p:cNvSpPr>
            <a:spLocks noGrp="1"/>
          </p:cNvSpPr>
          <p:nvPr>
            <p:ph idx="1"/>
          </p:nvPr>
        </p:nvSpPr>
        <p:spPr>
          <a:xfrm>
            <a:off x="647700" y="1584325"/>
            <a:ext cx="10515600" cy="4351338"/>
          </a:xfrm>
        </p:spPr>
        <p:txBody>
          <a:bodyPr/>
          <a:p>
            <a:r>
              <a:rPr lang="zh-CN"/>
              <a:t>所以我们其实</a:t>
            </a:r>
            <a:r>
              <a:rPr lang="zh-CN" altLang="en-US">
                <a:sym typeface="+mn-ea"/>
              </a:rPr>
              <a:t>不必提供单独的</a:t>
            </a:r>
            <a:r>
              <a:rPr lang="en-US" altLang="zh-CN">
                <a:sym typeface="+mn-ea"/>
              </a:rPr>
              <a:t> view </a:t>
            </a:r>
            <a:r>
              <a:rPr lang="zh-CN" altLang="en-US">
                <a:sym typeface="+mn-ea"/>
              </a:rPr>
              <a:t>和</a:t>
            </a:r>
            <a:r>
              <a:rPr lang="en-US" altLang="zh-CN">
                <a:sym typeface="+mn-ea"/>
              </a:rPr>
              <a:t> model </a:t>
            </a:r>
            <a:r>
              <a:rPr lang="zh-CN" altLang="en-US">
                <a:sym typeface="+mn-ea"/>
              </a:rPr>
              <a:t>矩阵，可以把他们两个</a:t>
            </a:r>
            <a:r>
              <a:rPr lang="zh-CN" altLang="en-US" b="1">
                <a:sym typeface="+mn-ea"/>
              </a:rPr>
              <a:t>提前乘起来</a:t>
            </a:r>
            <a:r>
              <a:rPr lang="zh-CN" altLang="en-US">
                <a:sym typeface="+mn-ea"/>
              </a:rPr>
              <a:t>。</a:t>
            </a:r>
            <a:endParaRPr lang="zh-CN" altLang="en-US"/>
          </a:p>
          <a:p>
            <a:r>
              <a:rPr lang="zh-CN" altLang="en-US"/>
              <a:t>提供</a:t>
            </a:r>
            <a:r>
              <a:rPr lang="en-US" altLang="zh-CN"/>
              <a:t> </a:t>
            </a:r>
            <a:r>
              <a:rPr lang="en-US"/>
              <a:t>MODELVIEW </a:t>
            </a:r>
            <a:r>
              <a:rPr lang="zh-CN" altLang="en-US"/>
              <a:t>矩阵</a:t>
            </a:r>
            <a:r>
              <a:rPr lang="en-US" altLang="zh-CN"/>
              <a:t> </a:t>
            </a:r>
            <a:r>
              <a:rPr lang="en-US"/>
              <a:t>- </a:t>
            </a:r>
            <a:r>
              <a:rPr lang="en-US">
                <a:solidFill>
                  <a:schemeClr val="accent6">
                    <a:lumMod val="50000"/>
                  </a:schemeClr>
                </a:solidFill>
              </a:rPr>
              <a:t>view * model</a:t>
            </a:r>
            <a:endParaRPr lang="en-US"/>
          </a:p>
          <a:p>
            <a:r>
              <a:rPr lang="zh-CN" altLang="en-US"/>
              <a:t>提供</a:t>
            </a:r>
            <a:r>
              <a:rPr lang="en-US" altLang="zh-CN"/>
              <a:t> </a:t>
            </a:r>
            <a:r>
              <a:rPr lang="en-US"/>
              <a:t>PROJECTION </a:t>
            </a:r>
            <a:r>
              <a:rPr lang="zh-CN" altLang="en-US"/>
              <a:t>矩阵</a:t>
            </a:r>
            <a:r>
              <a:rPr lang="en-US" altLang="zh-CN"/>
              <a:t> </a:t>
            </a:r>
            <a:r>
              <a:rPr lang="en-US"/>
              <a:t>- </a:t>
            </a:r>
            <a:r>
              <a:rPr lang="en-US">
                <a:solidFill>
                  <a:schemeClr val="accent2">
                    <a:lumMod val="50000"/>
                  </a:schemeClr>
                </a:solidFill>
              </a:rPr>
              <a:t>projection</a:t>
            </a:r>
            <a:endParaRPr lang="en-US"/>
          </a:p>
          <a:p>
            <a:r>
              <a:rPr lang="zh-CN" altLang="en-US"/>
              <a:t>对于法线矢量，会应用</a:t>
            </a:r>
            <a:r>
              <a:rPr lang="en-US" altLang="zh-CN"/>
              <a:t> MODELVIEW </a:t>
            </a:r>
            <a:r>
              <a:rPr lang="zh-CN" altLang="en-US"/>
              <a:t>的</a:t>
            </a:r>
            <a:r>
              <a:rPr lang="en-US" altLang="zh-CN"/>
              <a:t> 3x3 </a:t>
            </a:r>
            <a:r>
              <a:rPr lang="zh-CN" altLang="en-US"/>
              <a:t>部分的逆转置。</a:t>
            </a:r>
            <a:endParaRPr lang="zh-CN" altLang="en-US"/>
          </a:p>
          <a:p>
            <a:r>
              <a:rPr lang="zh-CN" altLang="en-US"/>
              <a:t>对于位置坐标，会应用</a:t>
            </a:r>
            <a:r>
              <a:rPr lang="en-US" altLang="zh-CN"/>
              <a:t> </a:t>
            </a:r>
            <a:r>
              <a:rPr lang="en-US" altLang="zh-CN">
                <a:sym typeface="+mn-ea"/>
              </a:rPr>
              <a:t>MODELVIEW </a:t>
            </a:r>
            <a:r>
              <a:rPr lang="zh-CN" altLang="en-US">
                <a:sym typeface="+mn-ea"/>
              </a:rPr>
              <a:t>然后</a:t>
            </a:r>
            <a:r>
              <a:rPr lang="en-US" altLang="zh-CN">
                <a:sym typeface="+mn-ea"/>
              </a:rPr>
              <a:t> </a:t>
            </a:r>
            <a:r>
              <a:rPr lang="en-US" altLang="zh-CN"/>
              <a:t>PROJECTION</a:t>
            </a:r>
            <a:r>
              <a:rPr lang="zh-CN" altLang="en-US"/>
              <a:t>，然后做</a:t>
            </a:r>
            <a:r>
              <a:rPr lang="en-US" altLang="zh-CN"/>
              <a:t> Perspective Divide</a:t>
            </a:r>
            <a:r>
              <a:rPr lang="zh-CN" altLang="en-US"/>
              <a:t>。</a:t>
            </a:r>
            <a:endParaRPr lang="zh-CN" altLang="en-US"/>
          </a:p>
        </p:txBody>
      </p:sp>
      <p:pic>
        <p:nvPicPr>
          <p:cNvPr id="8" name="Content Placeholder 7"/>
          <p:cNvPicPr>
            <a:picLocks noChangeAspect="1"/>
          </p:cNvPicPr>
          <p:nvPr/>
        </p:nvPicPr>
        <p:blipFill>
          <a:blip r:embed="rId1"/>
          <a:stretch>
            <a:fillRect/>
          </a:stretch>
        </p:blipFill>
        <p:spPr>
          <a:xfrm>
            <a:off x="7881620" y="3758565"/>
            <a:ext cx="4310380" cy="3099435"/>
          </a:xfrm>
          <a:prstGeom prst="rect">
            <a:avLst/>
          </a:prstGeom>
        </p:spPr>
      </p:pic>
      <p:sp>
        <p:nvSpPr>
          <p:cNvPr id="12" name="Oval Callout 11"/>
          <p:cNvSpPr/>
          <p:nvPr/>
        </p:nvSpPr>
        <p:spPr>
          <a:xfrm>
            <a:off x="2623820" y="4578287"/>
            <a:ext cx="5363845" cy="783082"/>
          </a:xfrm>
          <a:prstGeom prst="wedgeEllipseCallout">
            <a:avLst>
              <a:gd name="adj1" fmla="val 56949"/>
              <a:gd name="adj2" fmla="val -2866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我只需要</a:t>
            </a:r>
            <a:r>
              <a:rPr lang="zh-CN">
                <a:latin typeface="HYTangMeiRen 85W" panose="00020600040101010101" charset="-122"/>
                <a:ea typeface="HYTangMeiRen 85W" panose="00020600040101010101" charset="-122"/>
              </a:rPr>
              <a:t>您</a:t>
            </a:r>
            <a:r>
              <a:rPr>
                <a:latin typeface="HYTangMeiRen 85W" panose="00020600040101010101" charset="-122"/>
                <a:ea typeface="HYTangMeiRen 85W" panose="00020600040101010101" charset="-122"/>
              </a:rPr>
              <a:t>提供</a:t>
            </a:r>
            <a:r>
              <a:rPr b="1">
                <a:latin typeface="HYTangMeiRen 85W" panose="00020600040101010101" charset="-122"/>
                <a:ea typeface="HYTangMeiRen 85W" panose="00020600040101010101" charset="-122"/>
              </a:rPr>
              <a:t>两个矩阵的乘积</a:t>
            </a:r>
            <a:r>
              <a:rPr>
                <a:latin typeface="HYTangMeiRen 85W" panose="00020600040101010101" charset="-122"/>
                <a:ea typeface="HYTangMeiRen 85W" panose="00020600040101010101" charset="-122"/>
              </a:rPr>
              <a:t>！而不必提供单独的 view 和 model 矩阵。</a:t>
            </a:r>
            <a:endParaRPr>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为什么名为</a:t>
            </a:r>
            <a:r>
              <a:rPr lang="en-US" altLang="zh-CN"/>
              <a:t> modelview</a:t>
            </a:r>
            <a:r>
              <a:rPr lang="zh-CN" altLang="en-US"/>
              <a:t>，实际乘法顺序却是</a:t>
            </a:r>
            <a:r>
              <a:rPr lang="en-US" altLang="zh-CN"/>
              <a:t> view * model</a:t>
            </a:r>
            <a:r>
              <a:rPr lang="zh-CN" altLang="en-US"/>
              <a:t>？</a:t>
            </a:r>
            <a:endParaRPr lang="zh-CN" altLang="en-US"/>
          </a:p>
        </p:txBody>
      </p:sp>
      <p:sp>
        <p:nvSpPr>
          <p:cNvPr id="3" name="Content Placeholder 2"/>
          <p:cNvSpPr>
            <a:spLocks noGrp="1"/>
          </p:cNvSpPr>
          <p:nvPr>
            <p:ph idx="1"/>
          </p:nvPr>
        </p:nvSpPr>
        <p:spPr/>
        <p:txBody>
          <a:bodyPr/>
          <a:p>
            <a:r>
              <a:rPr lang="zh-CN" altLang="en-US"/>
              <a:t>和上一期的</a:t>
            </a:r>
            <a:r>
              <a:rPr lang="en-US" altLang="zh-CN"/>
              <a:t> SRT </a:t>
            </a:r>
            <a:r>
              <a:rPr lang="zh-CN" altLang="en-US"/>
              <a:t>一样，</a:t>
            </a:r>
            <a:r>
              <a:rPr lang="en-US" altLang="zh-CN"/>
              <a:t>model</a:t>
            </a:r>
            <a:r>
              <a:rPr lang="zh-CN" altLang="en-US"/>
              <a:t>、</a:t>
            </a:r>
            <a:r>
              <a:rPr lang="en-US" altLang="zh-CN"/>
              <a:t>view</a:t>
            </a:r>
            <a:r>
              <a:rPr lang="zh-CN" altLang="en-US"/>
              <a:t>、</a:t>
            </a:r>
            <a:r>
              <a:rPr lang="en-US" altLang="zh-CN"/>
              <a:t>projection </a:t>
            </a:r>
            <a:r>
              <a:rPr lang="zh-CN" altLang="en-US"/>
              <a:t>也是一个固定的应用顺序，简称</a:t>
            </a:r>
            <a:r>
              <a:rPr lang="en-US" altLang="zh-CN"/>
              <a:t> </a:t>
            </a:r>
            <a:r>
              <a:rPr lang="en-US"/>
              <a:t>MVP</a:t>
            </a:r>
            <a:r>
              <a:rPr lang="zh-CN" altLang="en-US"/>
              <a:t>。</a:t>
            </a:r>
            <a:endParaRPr lang="zh-CN" altLang="en-US"/>
          </a:p>
          <a:p>
            <a:r>
              <a:rPr lang="zh-CN" altLang="en-US"/>
              <a:t>但是由于</a:t>
            </a:r>
            <a:r>
              <a:rPr lang="en-US" altLang="zh-CN"/>
              <a:t> </a:t>
            </a:r>
            <a:r>
              <a:rPr lang="en-US"/>
              <a:t>OpenGL </a:t>
            </a:r>
            <a:r>
              <a:rPr lang="zh-CN" altLang="en-US"/>
              <a:t>用的是</a:t>
            </a:r>
            <a:r>
              <a:rPr lang="en-US"/>
              <a:t>列矢量</a:t>
            </a:r>
            <a:r>
              <a:rPr lang="zh-CN" altLang="en-US"/>
              <a:t>。矢量元素纵向排列，</a:t>
            </a:r>
            <a:r>
              <a:rPr lang="zh-CN" altLang="en-US">
                <a:sym typeface="+mn-ea"/>
              </a:rPr>
              <a:t>矢量</a:t>
            </a:r>
            <a:r>
              <a:rPr lang="zh-CN" altLang="en-US"/>
              <a:t>需要在矩阵的右边做乘法。</a:t>
            </a:r>
            <a:endParaRPr lang="zh-CN" altLang="en-US"/>
          </a:p>
          <a:p>
            <a:r>
              <a:rPr lang="en-US" altLang="zh-CN" b="1"/>
              <a:t>projection </a:t>
            </a:r>
            <a:r>
              <a:rPr lang="en-US" altLang="zh-CN"/>
              <a:t>* </a:t>
            </a:r>
            <a:r>
              <a:rPr lang="en-US" altLang="zh-CN" b="1"/>
              <a:t>view </a:t>
            </a:r>
            <a:r>
              <a:rPr lang="en-US" altLang="zh-CN"/>
              <a:t>* </a:t>
            </a:r>
            <a:r>
              <a:rPr lang="en-US" altLang="zh-CN" b="1"/>
              <a:t>model </a:t>
            </a:r>
            <a:r>
              <a:rPr lang="en-US" altLang="zh-CN"/>
              <a:t>* pos</a:t>
            </a:r>
            <a:endParaRPr lang="en-US" altLang="zh-CN"/>
          </a:p>
          <a:p>
            <a:r>
              <a:rPr lang="zh-CN" altLang="en-US"/>
              <a:t>就导致虽然我想要的应用顺序是</a:t>
            </a:r>
            <a:r>
              <a:rPr lang="en-US" altLang="zh-CN"/>
              <a:t> MVP</a:t>
            </a:r>
            <a:r>
              <a:rPr lang="zh-CN" altLang="en-US"/>
              <a:t>，但我却需要从右往左写，</a:t>
            </a:r>
            <a:r>
              <a:rPr lang="en-US" altLang="zh-CN"/>
              <a:t>P*V*M</a:t>
            </a:r>
            <a:r>
              <a:rPr lang="zh-CN" altLang="en-US"/>
              <a:t>。</a:t>
            </a:r>
            <a:endParaRPr lang="zh-CN" altLang="en-US"/>
          </a:p>
          <a:p>
            <a:r>
              <a:rPr lang="zh-CN" altLang="en-US"/>
              <a:t>所以</a:t>
            </a:r>
            <a:r>
              <a:rPr lang="en-US" altLang="zh-CN"/>
              <a:t> MV </a:t>
            </a:r>
            <a:r>
              <a:rPr lang="zh-CN" altLang="en-US"/>
              <a:t>部分自然就是需要</a:t>
            </a:r>
            <a:r>
              <a:rPr lang="en-US" altLang="zh-CN"/>
              <a:t> V*M </a:t>
            </a:r>
            <a:r>
              <a:rPr lang="zh-CN" altLang="en-US"/>
              <a:t>这个相反的顺序了。</a:t>
            </a:r>
            <a:endParaRPr lang="zh-CN" altLang="en-US"/>
          </a:p>
          <a:p>
            <a:r>
              <a:rPr lang="zh-CN" altLang="en-US">
                <a:solidFill>
                  <a:schemeClr val="bg1">
                    <a:lumMod val="75000"/>
                  </a:schemeClr>
                </a:solidFill>
                <a:sym typeface="+mn-ea"/>
              </a:rPr>
              <a:t>相反地，</a:t>
            </a:r>
            <a:r>
              <a:rPr lang="en-US">
                <a:solidFill>
                  <a:schemeClr val="bg1">
                    <a:lumMod val="75000"/>
                  </a:schemeClr>
                </a:solidFill>
                <a:sym typeface="+mn-ea"/>
              </a:rPr>
              <a:t>DirectX </a:t>
            </a:r>
            <a:r>
              <a:rPr lang="zh-CN" altLang="en-US">
                <a:solidFill>
                  <a:schemeClr val="bg1">
                    <a:lumMod val="75000"/>
                  </a:schemeClr>
                </a:solidFill>
                <a:sym typeface="+mn-ea"/>
              </a:rPr>
              <a:t>用的是行</a:t>
            </a:r>
            <a:r>
              <a:rPr lang="en-US">
                <a:solidFill>
                  <a:schemeClr val="bg1">
                    <a:lumMod val="75000"/>
                  </a:schemeClr>
                </a:solidFill>
                <a:sym typeface="+mn-ea"/>
              </a:rPr>
              <a:t>矢量</a:t>
            </a:r>
            <a:r>
              <a:rPr lang="zh-CN" altLang="en-US">
                <a:solidFill>
                  <a:schemeClr val="bg1">
                    <a:lumMod val="75000"/>
                  </a:schemeClr>
                </a:solidFill>
                <a:sym typeface="+mn-ea"/>
              </a:rPr>
              <a:t>。矢量元素横向排列，矢量需要在矩阵的左边做乘法，那么</a:t>
            </a:r>
            <a:r>
              <a:rPr lang="en-US" altLang="zh-CN">
                <a:solidFill>
                  <a:schemeClr val="bg1">
                    <a:lumMod val="75000"/>
                  </a:schemeClr>
                </a:solidFill>
                <a:sym typeface="+mn-ea"/>
              </a:rPr>
              <a:t> DirectX </a:t>
            </a:r>
            <a:r>
              <a:rPr lang="zh-CN" altLang="en-US">
                <a:solidFill>
                  <a:schemeClr val="bg1">
                    <a:lumMod val="75000"/>
                  </a:schemeClr>
                </a:solidFill>
                <a:sym typeface="+mn-ea"/>
              </a:rPr>
              <a:t>的用户就要以正顺序写</a:t>
            </a:r>
            <a:r>
              <a:rPr lang="en-US" altLang="zh-CN">
                <a:solidFill>
                  <a:schemeClr val="bg1">
                    <a:lumMod val="75000"/>
                  </a:schemeClr>
                </a:solidFill>
                <a:sym typeface="+mn-ea"/>
              </a:rPr>
              <a:t> M*V*P</a:t>
            </a:r>
            <a:r>
              <a:rPr lang="zh-CN" altLang="en-US">
                <a:solidFill>
                  <a:schemeClr val="bg1">
                    <a:lumMod val="75000"/>
                  </a:schemeClr>
                </a:solidFill>
                <a:sym typeface="+mn-ea"/>
              </a:rPr>
              <a:t>。</a:t>
            </a:r>
            <a:endParaRPr lang="zh-CN" altLang="en-US">
              <a:solidFill>
                <a:schemeClr val="bg1">
                  <a:lumMod val="75000"/>
                </a:schemeClr>
              </a:solidFill>
              <a:sym typeface="+mn-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a:t>
            </a:r>
            <a:r>
              <a:rPr lang="zh-CN" altLang="en-US"/>
              <a:t>提供的加载矩阵的方式</a:t>
            </a:r>
            <a:endParaRPr lang="zh-CN" altLang="en-US"/>
          </a:p>
        </p:txBody>
      </p:sp>
      <p:sp>
        <p:nvSpPr>
          <p:cNvPr id="3" name="Content Placeholder 2"/>
          <p:cNvSpPr>
            <a:spLocks noGrp="1"/>
          </p:cNvSpPr>
          <p:nvPr>
            <p:ph idx="1"/>
          </p:nvPr>
        </p:nvSpPr>
        <p:spPr/>
        <p:txBody>
          <a:bodyPr/>
          <a:p>
            <a:r>
              <a:rPr lang="en-US"/>
              <a:t>glm::mat4x4 modelview = view * model;</a:t>
            </a:r>
            <a:r>
              <a:rPr lang="en-US">
                <a:solidFill>
                  <a:schemeClr val="accent6"/>
                </a:solidFill>
              </a:rPr>
              <a:t> // </a:t>
            </a:r>
            <a:r>
              <a:rPr lang="zh-CN" altLang="en-US">
                <a:solidFill>
                  <a:schemeClr val="accent6"/>
                </a:solidFill>
              </a:rPr>
              <a:t>先计算出</a:t>
            </a:r>
            <a:r>
              <a:rPr lang="en-US" altLang="zh-CN">
                <a:solidFill>
                  <a:schemeClr val="accent6"/>
                </a:solidFill>
              </a:rPr>
              <a:t> view </a:t>
            </a:r>
            <a:r>
              <a:rPr lang="zh-CN" altLang="en-US">
                <a:solidFill>
                  <a:schemeClr val="accent6"/>
                </a:solidFill>
              </a:rPr>
              <a:t>和</a:t>
            </a:r>
            <a:r>
              <a:rPr lang="en-US" altLang="zh-CN">
                <a:solidFill>
                  <a:schemeClr val="accent6"/>
                </a:solidFill>
              </a:rPr>
              <a:t> model </a:t>
            </a:r>
            <a:r>
              <a:rPr lang="zh-CN" altLang="en-US">
                <a:solidFill>
                  <a:schemeClr val="accent6"/>
                </a:solidFill>
              </a:rPr>
              <a:t>的乘积</a:t>
            </a:r>
            <a:endParaRPr lang="en-US"/>
          </a:p>
          <a:p>
            <a:r>
              <a:rPr lang="en-US"/>
              <a:t>glMatrixMode(GL_MODELVIEW);</a:t>
            </a:r>
            <a:r>
              <a:rPr lang="en-US">
                <a:solidFill>
                  <a:schemeClr val="accent6"/>
                </a:solidFill>
              </a:rPr>
              <a:t> </a:t>
            </a:r>
            <a:r>
              <a:rPr lang="en-US">
                <a:solidFill>
                  <a:schemeClr val="accent6">
                    <a:lumMod val="75000"/>
                  </a:schemeClr>
                </a:solidFill>
              </a:rPr>
              <a:t>// </a:t>
            </a:r>
            <a:r>
              <a:rPr lang="zh-CN" altLang="en-US">
                <a:solidFill>
                  <a:schemeClr val="accent6">
                    <a:lumMod val="75000"/>
                  </a:schemeClr>
                </a:solidFill>
              </a:rPr>
              <a:t>表示接下来要加载的是</a:t>
            </a:r>
            <a:r>
              <a:rPr lang="en-US" altLang="zh-CN">
                <a:solidFill>
                  <a:schemeClr val="accent6">
                    <a:lumMod val="75000"/>
                  </a:schemeClr>
                </a:solidFill>
              </a:rPr>
              <a:t> MODELVIEW </a:t>
            </a:r>
            <a:r>
              <a:rPr lang="zh-CN" altLang="en-US">
                <a:solidFill>
                  <a:schemeClr val="accent6">
                    <a:lumMod val="75000"/>
                  </a:schemeClr>
                </a:solidFill>
              </a:rPr>
              <a:t>矩阵</a:t>
            </a:r>
            <a:endParaRPr lang="zh-CN" altLang="en-US"/>
          </a:p>
          <a:p>
            <a:r>
              <a:rPr lang="en-US">
                <a:sym typeface="+mn-ea"/>
              </a:rPr>
              <a:t>glLoadMatrixf(&amp;modelview[0][0]);</a:t>
            </a:r>
            <a:r>
              <a:rPr lang="en-US">
                <a:solidFill>
                  <a:schemeClr val="accent6">
                    <a:lumMod val="50000"/>
                  </a:schemeClr>
                </a:solidFill>
                <a:sym typeface="+mn-ea"/>
              </a:rPr>
              <a:t> // </a:t>
            </a:r>
            <a:r>
              <a:rPr lang="zh-CN" altLang="en-US">
                <a:solidFill>
                  <a:schemeClr val="accent6">
                    <a:lumMod val="50000"/>
                  </a:schemeClr>
                </a:solidFill>
                <a:sym typeface="+mn-ea"/>
              </a:rPr>
              <a:t>表示从首地址指针加载一个</a:t>
            </a:r>
            <a:r>
              <a:rPr lang="en-US" altLang="zh-CN">
                <a:solidFill>
                  <a:schemeClr val="accent6">
                    <a:lumMod val="50000"/>
                  </a:schemeClr>
                </a:solidFill>
                <a:sym typeface="+mn-ea"/>
              </a:rPr>
              <a:t> 4x4 </a:t>
            </a:r>
            <a:r>
              <a:rPr lang="zh-CN" altLang="en-US">
                <a:solidFill>
                  <a:schemeClr val="accent6">
                    <a:lumMod val="50000"/>
                  </a:schemeClr>
                </a:solidFill>
                <a:sym typeface="+mn-ea"/>
              </a:rPr>
              <a:t>列主序矩阵</a:t>
            </a:r>
            <a:endParaRPr lang="zh-CN" altLang="en-US">
              <a:sym typeface="+mn-ea"/>
            </a:endParaRPr>
          </a:p>
          <a:p>
            <a:endParaRPr lang="en-US" altLang="zh-CN">
              <a:sym typeface="+mn-ea"/>
            </a:endParaRPr>
          </a:p>
          <a:p>
            <a:endParaRPr lang="en-US" altLang="zh-CN">
              <a:sym typeface="+mn-ea"/>
            </a:endParaRPr>
          </a:p>
          <a:p>
            <a:endParaRPr lang="en-US" altLang="zh-CN">
              <a:sym typeface="+mn-ea"/>
            </a:endParaRPr>
          </a:p>
          <a:p>
            <a:r>
              <a:rPr lang="en-US" altLang="zh-CN">
                <a:solidFill>
                  <a:schemeClr val="bg1">
                    <a:lumMod val="75000"/>
                  </a:schemeClr>
                </a:solidFill>
                <a:sym typeface="+mn-ea"/>
              </a:rPr>
              <a:t>glm </a:t>
            </a:r>
            <a:r>
              <a:rPr lang="zh-CN" altLang="en-US">
                <a:solidFill>
                  <a:schemeClr val="bg1">
                    <a:lumMod val="75000"/>
                  </a:schemeClr>
                </a:solidFill>
                <a:sym typeface="+mn-ea"/>
              </a:rPr>
              <a:t>矩阵内部的存储方式就是列主序，和</a:t>
            </a:r>
            <a:r>
              <a:rPr lang="en-US" altLang="zh-CN">
                <a:solidFill>
                  <a:schemeClr val="bg1">
                    <a:lumMod val="75000"/>
                  </a:schemeClr>
                </a:solidFill>
                <a:sym typeface="+mn-ea"/>
              </a:rPr>
              <a:t> glLoadMatrixf </a:t>
            </a:r>
            <a:r>
              <a:rPr lang="zh-CN" altLang="en-US">
                <a:solidFill>
                  <a:schemeClr val="bg1">
                    <a:lumMod val="75000"/>
                  </a:schemeClr>
                </a:solidFill>
                <a:sym typeface="+mn-ea"/>
              </a:rPr>
              <a:t>所要求的相同</a:t>
            </a:r>
            <a:endParaRPr lang="zh-CN" altLang="en-US">
              <a:solidFill>
                <a:schemeClr val="bg1">
                  <a:lumMod val="75000"/>
                </a:schemeClr>
              </a:solidFill>
              <a:sym typeface="+mn-ea"/>
            </a:endParaRPr>
          </a:p>
        </p:txBody>
      </p:sp>
      <p:sp>
        <p:nvSpPr>
          <p:cNvPr id="4" name="Text Box 3"/>
          <p:cNvSpPr txBox="1"/>
          <p:nvPr/>
        </p:nvSpPr>
        <p:spPr>
          <a:xfrm>
            <a:off x="4998720" y="6489700"/>
            <a:ext cx="7193280" cy="368300"/>
          </a:xfrm>
          <a:prstGeom prst="rect">
            <a:avLst/>
          </a:prstGeom>
          <a:noFill/>
        </p:spPr>
        <p:txBody>
          <a:bodyPr wrap="none" rtlCol="0" anchor="t">
            <a:spAutoFit/>
          </a:bodyPr>
          <a:p>
            <a:pPr algn="l"/>
            <a:r>
              <a:rPr lang="en-US">
                <a:solidFill>
                  <a:schemeClr val="tx2"/>
                </a:solidFill>
              </a:rPr>
              <a:t>https://learn.microsoft.com/zh-cn/windows/win32/opengl/glloadmatrixf</a:t>
            </a:r>
            <a:endParaRPr lang="en-US">
              <a:solidFill>
                <a:schemeClr val="tx2"/>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MODELVIEW </a:t>
            </a:r>
            <a:r>
              <a:rPr lang="zh-CN" altLang="en-US"/>
              <a:t>矩阵的加载</a:t>
            </a:r>
            <a:endParaRPr lang="zh-CN" altLang="en-US"/>
          </a:p>
        </p:txBody>
      </p:sp>
      <p:pic>
        <p:nvPicPr>
          <p:cNvPr id="4" name="Content Placeholder 3"/>
          <p:cNvPicPr>
            <a:picLocks noChangeAspect="1"/>
          </p:cNvPicPr>
          <p:nvPr>
            <p:ph idx="1"/>
          </p:nvPr>
        </p:nvPicPr>
        <p:blipFill>
          <a:blip r:embed="rId1"/>
          <a:stretch>
            <a:fillRect/>
          </a:stretch>
        </p:blipFill>
        <p:spPr>
          <a:xfrm>
            <a:off x="355600" y="2344420"/>
            <a:ext cx="11480800" cy="3191510"/>
          </a:xfrm>
          <a:prstGeom prst="rect">
            <a:avLst/>
          </a:prstGeom>
        </p:spPr>
      </p:pic>
      <p:sp>
        <p:nvSpPr>
          <p:cNvPr id="3" name="Rounded Rectangle 2"/>
          <p:cNvSpPr/>
          <p:nvPr/>
        </p:nvSpPr>
        <p:spPr>
          <a:xfrm>
            <a:off x="2595880" y="4495165"/>
            <a:ext cx="6160770" cy="528955"/>
          </a:xfrm>
          <a:prstGeom prst="round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3650615" y="5789236"/>
            <a:ext cx="5226050" cy="783074"/>
          </a:xfrm>
          <a:prstGeom prst="wedgeEllipseCallout">
            <a:avLst>
              <a:gd name="adj1" fmla="val 23219"/>
              <a:gd name="adj2" fmla="val -844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glm::value_ptr </a:t>
            </a:r>
            <a:r>
              <a:rPr lang="zh-CN" altLang="en-US">
                <a:latin typeface="HYTangMeiRen 85W" panose="00020600040101010101" charset="-122"/>
                <a:ea typeface="HYTangMeiRen 85W" panose="00020600040101010101" charset="-122"/>
              </a:rPr>
              <a:t>是用于获取矩阵或矢量第一个元素指针更专业的写法</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古代</a:t>
            </a:r>
            <a:r>
              <a:rPr lang="en-US" altLang="zh-CN"/>
              <a:t> OpenGL - </a:t>
            </a:r>
            <a:r>
              <a:rPr lang="en-US"/>
              <a:t>PROJECTION</a:t>
            </a:r>
            <a:r>
              <a:rPr lang="en-US"/>
              <a:t> </a:t>
            </a:r>
            <a:r>
              <a:rPr lang="zh-CN" altLang="en-US"/>
              <a:t>矩阵的加载</a:t>
            </a:r>
            <a:endParaRPr lang="zh-CN" altLang="en-US"/>
          </a:p>
        </p:txBody>
      </p:sp>
      <p:pic>
        <p:nvPicPr>
          <p:cNvPr id="7" name="Content Placeholder 6"/>
          <p:cNvPicPr>
            <a:picLocks noChangeAspect="1"/>
          </p:cNvPicPr>
          <p:nvPr>
            <p:ph idx="1"/>
          </p:nvPr>
        </p:nvPicPr>
        <p:blipFill>
          <a:blip r:embed="rId1"/>
          <a:stretch>
            <a:fillRect/>
          </a:stretch>
        </p:blipFill>
        <p:spPr>
          <a:xfrm>
            <a:off x="0" y="2433320"/>
            <a:ext cx="12192000" cy="1638300"/>
          </a:xfrm>
          <a:prstGeom prst="rect">
            <a:avLst/>
          </a:prstGeom>
        </p:spPr>
      </p:pic>
      <p:sp>
        <p:nvSpPr>
          <p:cNvPr id="9" name="Rounded Rectangle 8"/>
          <p:cNvSpPr/>
          <p:nvPr/>
        </p:nvSpPr>
        <p:spPr>
          <a:xfrm>
            <a:off x="1102995" y="3483610"/>
            <a:ext cx="3288665" cy="330200"/>
          </a:xfrm>
          <a:prstGeom prst="roundRect">
            <a:avLst/>
          </a:prstGeom>
          <a:noFill/>
          <a:ln>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Oval Callout 11"/>
          <p:cNvSpPr/>
          <p:nvPr/>
        </p:nvSpPr>
        <p:spPr>
          <a:xfrm>
            <a:off x="5612130" y="5156140"/>
            <a:ext cx="4483735" cy="783076"/>
          </a:xfrm>
          <a:prstGeom prst="wedgeEllipseCallout">
            <a:avLst>
              <a:gd name="adj1" fmla="val 56217"/>
              <a:gd name="adj2" fmla="val -3547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为了防止我被压扁，我需要预判一波宽高比</a:t>
            </a:r>
            <a:r>
              <a:rPr lang="en-US" altLang="zh-CN">
                <a:latin typeface="HYTangMeiRen 85W" panose="00020600040101010101" charset="-122"/>
                <a:ea typeface="HYTangMeiRen 85W" panose="00020600040101010101" charset="-122"/>
              </a:rPr>
              <a:t> width / height</a:t>
            </a:r>
            <a:endParaRPr lang="en-US" alt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小问题：如果</a:t>
            </a:r>
            <a:r>
              <a:rPr lang="en-US" altLang="zh-CN"/>
              <a:t> OBJ </a:t>
            </a:r>
            <a:r>
              <a:rPr lang="zh-CN" altLang="en-US"/>
              <a:t>模型没有提供法线信息怎么办？</a:t>
            </a:r>
            <a:endParaRPr lang="zh-CN" altLang="en-US"/>
          </a:p>
        </p:txBody>
      </p:sp>
      <p:pic>
        <p:nvPicPr>
          <p:cNvPr id="4" name="Content Placeholder 3"/>
          <p:cNvPicPr>
            <a:picLocks noChangeAspect="1"/>
          </p:cNvPicPr>
          <p:nvPr>
            <p:ph idx="1"/>
          </p:nvPr>
        </p:nvPicPr>
        <p:blipFill>
          <a:blip r:embed="rId1"/>
          <a:stretch>
            <a:fillRect/>
          </a:stretch>
        </p:blipFill>
        <p:spPr>
          <a:xfrm>
            <a:off x="3350260" y="1825625"/>
            <a:ext cx="5109210" cy="4351655"/>
          </a:xfrm>
          <a:prstGeom prst="rect">
            <a:avLst/>
          </a:prstGeom>
        </p:spPr>
      </p:pic>
      <p:sp>
        <p:nvSpPr>
          <p:cNvPr id="12" name="Oval Callout 11"/>
          <p:cNvSpPr/>
          <p:nvPr/>
        </p:nvSpPr>
        <p:spPr>
          <a:xfrm>
            <a:off x="8991600" y="3240346"/>
            <a:ext cx="2406650" cy="783074"/>
          </a:xfrm>
          <a:prstGeom prst="wedgeEllipseCallout">
            <a:avLst>
              <a:gd name="adj1" fmla="val 18654"/>
              <a:gd name="adj2" fmla="val 898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不就是法线嘛！我们自己算！</a:t>
            </a:r>
            <a:endParaRPr lang="zh-CN">
              <a:latin typeface="HYTangMeiRen 85W" panose="00020600040101010101" charset="-122"/>
              <a:ea typeface="HYTangMeiRen 85W" panose="00020600040101010101" charset="-122"/>
            </a:endParaRPr>
          </a:p>
        </p:txBody>
      </p:sp>
      <p:grpSp>
        <p:nvGrpSpPr>
          <p:cNvPr id="23" name="Group 22"/>
          <p:cNvGrpSpPr/>
          <p:nvPr/>
        </p:nvGrpSpPr>
        <p:grpSpPr>
          <a:xfrm>
            <a:off x="10048240" y="445452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 name="Oval Callout 4"/>
          <p:cNvSpPr/>
          <p:nvPr/>
        </p:nvSpPr>
        <p:spPr>
          <a:xfrm>
            <a:off x="934085" y="2180748"/>
            <a:ext cx="2589530" cy="1566228"/>
          </a:xfrm>
          <a:prstGeom prst="wedgeEllipseCallout">
            <a:avLst>
              <a:gd name="adj1" fmla="val 65129"/>
              <a:gd name="adj2" fmla="val 4019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我是没有法线信息的小方块，没有法线就无法实现光照和立体效果</a:t>
            </a:r>
            <a:r>
              <a:rPr lang="en-US" altLang="zh-CN">
                <a:latin typeface="HYTangMeiRen 85W" panose="00020600040101010101" charset="-122"/>
                <a:ea typeface="HYTangMeiRen 85W" panose="00020600040101010101" charset="-122"/>
              </a:rPr>
              <a:t>qaq</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ppt_w</p:attrName>
                                        </p:attrNameLst>
                                      </p:cBhvr>
                                      <p:tavLst>
                                        <p:tav tm="0">
                                          <p:val>
                                            <p:strVal val="#ppt_w*0.70"/>
                                          </p:val>
                                        </p:tav>
                                        <p:tav tm="100000">
                                          <p:val>
                                            <p:strVal val="#ppt_w"/>
                                          </p:val>
                                        </p:tav>
                                      </p:tavLst>
                                    </p:anim>
                                    <p:anim calcmode="lin" valueType="num">
                                      <p:cBhvr>
                                        <p:cTn id="14" dur="1000" fill="hold"/>
                                        <p:tgtEl>
                                          <p:spTgt spid="12"/>
                                        </p:tgtEl>
                                        <p:attrNameLst>
                                          <p:attrName>ppt_h</p:attrName>
                                        </p:attrNameLst>
                                      </p:cBhvr>
                                      <p:tavLst>
                                        <p:tav tm="0">
                                          <p:val>
                                            <p:strVal val="#ppt_h"/>
                                          </p:val>
                                        </p:tav>
                                        <p:tav tm="100000">
                                          <p:val>
                                            <p:strVal val="#ppt_h"/>
                                          </p:val>
                                        </p:tav>
                                      </p:tavLst>
                                    </p:anim>
                                    <p:animEffect transition="in" filter="fade">
                                      <p:cBhvr>
                                        <p:cTn id="1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5" grpId="0" bldLvl="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首先改回我们不读取</a:t>
            </a:r>
            <a:r>
              <a:rPr lang="en-US" altLang="zh-CN"/>
              <a:t> vn </a:t>
            </a:r>
            <a:r>
              <a:rPr lang="zh-CN" altLang="en-US"/>
              <a:t>和</a:t>
            </a:r>
            <a:r>
              <a:rPr lang="en-US" altLang="zh-CN"/>
              <a:t> vt</a:t>
            </a:r>
            <a:r>
              <a:rPr lang="zh-CN" altLang="en-US"/>
              <a:t>，只看</a:t>
            </a:r>
            <a:r>
              <a:rPr lang="en-US" altLang="zh-CN"/>
              <a:t> f </a:t>
            </a:r>
            <a:r>
              <a:rPr lang="zh-CN" altLang="en-US"/>
              <a:t>的第一个斜杠前编号的</a:t>
            </a:r>
            <a:r>
              <a:rPr lang="en-US" altLang="zh-CN"/>
              <a:t> OBJ </a:t>
            </a:r>
            <a:r>
              <a:rPr lang="zh-CN" altLang="en-US"/>
              <a:t>读取代码</a:t>
            </a:r>
            <a:endParaRPr lang="zh-CN" altLang="en-US"/>
          </a:p>
        </p:txBody>
      </p:sp>
      <p:pic>
        <p:nvPicPr>
          <p:cNvPr id="4" name="Content Placeholder 3"/>
          <p:cNvPicPr>
            <a:picLocks noChangeAspect="1"/>
          </p:cNvPicPr>
          <p:nvPr>
            <p:ph idx="1"/>
          </p:nvPr>
        </p:nvPicPr>
        <p:blipFill>
          <a:blip r:embed="rId1"/>
          <a:stretch>
            <a:fillRect/>
          </a:stretch>
        </p:blipFill>
        <p:spPr>
          <a:xfrm>
            <a:off x="658495" y="2012315"/>
            <a:ext cx="10492740" cy="3977640"/>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改回只有</a:t>
            </a:r>
            <a:r>
              <a:rPr lang="en-US" altLang="zh-CN"/>
              <a:t> glVertex3fv </a:t>
            </a:r>
            <a:r>
              <a:rPr lang="zh-CN" altLang="en-US"/>
              <a:t>时的代码，并加上面法线</a:t>
            </a:r>
            <a:endParaRPr lang="zh-CN" altLang="en-US"/>
          </a:p>
        </p:txBody>
      </p:sp>
      <p:sp>
        <p:nvSpPr>
          <p:cNvPr id="5" name="Oval Callout 4"/>
          <p:cNvSpPr/>
          <p:nvPr/>
        </p:nvSpPr>
        <p:spPr>
          <a:xfrm>
            <a:off x="8681720" y="3037177"/>
            <a:ext cx="2007870" cy="783010"/>
          </a:xfrm>
          <a:prstGeom prst="wedgeEllipseCallout">
            <a:avLst>
              <a:gd name="adj1" fmla="val -58538"/>
              <a:gd name="adj2" fmla="val 5487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如何实现这个神奇函数呢？</a:t>
            </a:r>
            <a:endParaRPr lang="zh-CN" altLang="en-US">
              <a:latin typeface="HYTangMeiRen 85W" panose="00020600040101010101" charset="-122"/>
              <a:ea typeface="HYTangMeiRen 85W" panose="00020600040101010101" charset="-122"/>
            </a:endParaRPr>
          </a:p>
        </p:txBody>
      </p:sp>
      <p:pic>
        <p:nvPicPr>
          <p:cNvPr id="7" name="Content Placeholder 6"/>
          <p:cNvPicPr>
            <a:picLocks noChangeAspect="1"/>
          </p:cNvPicPr>
          <p:nvPr>
            <p:ph idx="1"/>
          </p:nvPr>
        </p:nvPicPr>
        <p:blipFill>
          <a:blip r:embed="rId1"/>
          <a:stretch>
            <a:fillRect/>
          </a:stretch>
        </p:blipFill>
        <p:spPr>
          <a:xfrm>
            <a:off x="3295015" y="1825625"/>
            <a:ext cx="5220335" cy="4351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如何从三个顶点的坐标，计算三角形的面法线？</a:t>
            </a:r>
            <a:endParaRPr lang="zh-CN" altLang="en-US"/>
          </a:p>
        </p:txBody>
      </p:sp>
      <p:grpSp>
        <p:nvGrpSpPr>
          <p:cNvPr id="13" name="Group 12"/>
          <p:cNvGrpSpPr/>
          <p:nvPr/>
        </p:nvGrpSpPr>
        <p:grpSpPr>
          <a:xfrm>
            <a:off x="10102215" y="9398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3"/>
            </a:lnRef>
            <a:fillRef idx="3">
              <a:schemeClr val="accent3"/>
            </a:fillRef>
            <a:effectRef idx="3">
              <a:schemeClr val="accent3"/>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sp>
        <p:nvSpPr>
          <p:cNvPr id="7" name="Oval Callout 6"/>
          <p:cNvSpPr/>
          <p:nvPr/>
        </p:nvSpPr>
        <p:spPr>
          <a:xfrm>
            <a:off x="8595995" y="94073"/>
            <a:ext cx="1838325" cy="391610"/>
          </a:xfrm>
          <a:prstGeom prst="wedgeEllipseCallout">
            <a:avLst>
              <a:gd name="adj1" fmla="val 52452"/>
              <a:gd name="adj2" fmla="val 13606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a:latin typeface="HYTangMeiRen 85W" panose="00020600040101010101" charset="-122"/>
                <a:ea typeface="HYTangMeiRen 85W" panose="00020600040101010101" charset="-122"/>
              </a:rPr>
              <a:t>叉积大法好</a:t>
            </a:r>
            <a:endParaRPr>
              <a:latin typeface="HYTangMeiRen 85W" panose="00020600040101010101" charset="-122"/>
              <a:ea typeface="HYTangMeiRen 85W" panose="00020600040101010101" charset="-122"/>
            </a:endParaRPr>
          </a:p>
        </p:txBody>
      </p:sp>
      <p:sp>
        <p:nvSpPr>
          <p:cNvPr id="14" name="Content Placeholder 13"/>
          <p:cNvSpPr/>
          <p:nvPr>
            <p:ph idx="1"/>
          </p:nvPr>
        </p:nvSpPr>
        <p:spPr>
          <a:xfrm>
            <a:off x="647700" y="1802765"/>
            <a:ext cx="10867390" cy="4351655"/>
          </a:xfrm>
        </p:spPr>
        <p:txBody>
          <a:bodyPr/>
          <a:p>
            <a:pPr algn="l"/>
            <a:r>
              <a:rPr lang="zh-CN" altLang="en-US">
                <a:sym typeface="+mn-ea"/>
              </a:rPr>
              <a:t>上一课我们学到两个矢量的叉积得到的还是矢量，新矢量的方向垂直于两个原矢量，具体上下用右手法则确定，新矢量的长度为两个原矢量所张成平行四边形的面积。</a:t>
            </a:r>
            <a:endParaRPr lang="zh-CN" altLang="en-US">
              <a:sym typeface="+mn-ea"/>
            </a:endParaRPr>
          </a:p>
          <a:p>
            <a:pPr algn="l"/>
            <a:r>
              <a:rPr lang="zh-CN" altLang="en-US">
                <a:sym typeface="+mn-ea"/>
              </a:rPr>
              <a:t>注意到三角形的两条边</a:t>
            </a:r>
            <a:r>
              <a:rPr lang="en-US" altLang="zh-CN">
                <a:sym typeface="+mn-ea"/>
              </a:rPr>
              <a:t> AB </a:t>
            </a:r>
            <a:r>
              <a:rPr lang="zh-CN" altLang="en-US">
                <a:sym typeface="+mn-ea"/>
              </a:rPr>
              <a:t>和</a:t>
            </a:r>
            <a:r>
              <a:rPr lang="en-US" altLang="zh-CN">
                <a:sym typeface="+mn-ea"/>
              </a:rPr>
              <a:t> AC </a:t>
            </a:r>
            <a:r>
              <a:rPr lang="zh-CN" altLang="en-US">
                <a:sym typeface="+mn-ea"/>
              </a:rPr>
              <a:t>构成两两个原矢量，他们的叉积，一定是同时垂直于</a:t>
            </a:r>
            <a:r>
              <a:rPr lang="en-US" altLang="zh-CN">
                <a:sym typeface="+mn-ea"/>
              </a:rPr>
              <a:t> AB </a:t>
            </a:r>
            <a:r>
              <a:rPr lang="zh-CN" altLang="en-US">
                <a:sym typeface="+mn-ea"/>
              </a:rPr>
              <a:t>和</a:t>
            </a:r>
            <a:r>
              <a:rPr lang="en-US" altLang="zh-CN">
                <a:sym typeface="+mn-ea"/>
              </a:rPr>
              <a:t> AC </a:t>
            </a:r>
            <a:r>
              <a:rPr lang="zh-CN" altLang="en-US">
                <a:sym typeface="+mn-ea"/>
              </a:rPr>
              <a:t>的，而</a:t>
            </a:r>
            <a:r>
              <a:rPr lang="en-US" altLang="zh-CN">
                <a:sym typeface="+mn-ea"/>
              </a:rPr>
              <a:t> AB </a:t>
            </a:r>
            <a:r>
              <a:rPr lang="zh-CN" altLang="en-US">
                <a:sym typeface="+mn-ea"/>
              </a:rPr>
              <a:t>和</a:t>
            </a:r>
            <a:r>
              <a:rPr lang="en-US" altLang="zh-CN">
                <a:sym typeface="+mn-ea"/>
              </a:rPr>
              <a:t> AC </a:t>
            </a:r>
            <a:r>
              <a:rPr lang="zh-CN" altLang="en-US">
                <a:sym typeface="+mn-ea"/>
              </a:rPr>
              <a:t>都在</a:t>
            </a:r>
            <a:r>
              <a:rPr lang="en-US" altLang="zh-CN">
                <a:sym typeface="+mn-ea"/>
              </a:rPr>
              <a:t> ABC </a:t>
            </a:r>
            <a:r>
              <a:rPr lang="zh-CN" altLang="en-US">
                <a:sym typeface="+mn-ea"/>
              </a:rPr>
              <a:t>这个三角形平面上，根据立体几何定律，他们的叉积也一定垂直于</a:t>
            </a:r>
            <a:r>
              <a:rPr lang="en-US" altLang="zh-CN">
                <a:sym typeface="+mn-ea"/>
              </a:rPr>
              <a:t> AB </a:t>
            </a:r>
            <a:r>
              <a:rPr lang="zh-CN" altLang="en-US">
                <a:sym typeface="+mn-ea"/>
              </a:rPr>
              <a:t>和</a:t>
            </a:r>
            <a:r>
              <a:rPr lang="en-US" altLang="zh-CN">
                <a:sym typeface="+mn-ea"/>
              </a:rPr>
              <a:t> AC </a:t>
            </a:r>
            <a:r>
              <a:rPr lang="zh-CN" altLang="en-US">
                <a:sym typeface="+mn-ea"/>
              </a:rPr>
              <a:t>所在的</a:t>
            </a:r>
            <a:r>
              <a:rPr lang="en-US" altLang="zh-CN">
                <a:sym typeface="+mn-ea"/>
              </a:rPr>
              <a:t> ABC </a:t>
            </a:r>
            <a:r>
              <a:rPr lang="zh-CN" altLang="en-US">
                <a:sym typeface="+mn-ea"/>
              </a:rPr>
              <a:t>平面，而面法线的定义就是“</a:t>
            </a:r>
            <a:r>
              <a:rPr lang="zh-CN" altLang="en-US">
                <a:sym typeface="+mn-ea"/>
              </a:rPr>
              <a:t>一个</a:t>
            </a:r>
            <a:r>
              <a:rPr lang="zh-CN" altLang="en-US">
                <a:sym typeface="+mn-ea"/>
              </a:rPr>
              <a:t>垂直于面的矢量”，所以</a:t>
            </a:r>
            <a:r>
              <a:rPr lang="en-US" altLang="zh-CN">
                <a:sym typeface="+mn-ea"/>
              </a:rPr>
              <a:t> AB </a:t>
            </a:r>
            <a:r>
              <a:rPr lang="zh-CN" altLang="en-US">
                <a:sym typeface="+mn-ea"/>
              </a:rPr>
              <a:t>和</a:t>
            </a:r>
            <a:r>
              <a:rPr lang="en-US" altLang="zh-CN">
                <a:sym typeface="+mn-ea"/>
              </a:rPr>
              <a:t> AC </a:t>
            </a:r>
            <a:r>
              <a:rPr lang="zh-CN" altLang="en-US">
                <a:sym typeface="+mn-ea"/>
              </a:rPr>
              <a:t>的叉积就是</a:t>
            </a:r>
            <a:r>
              <a:rPr lang="en-US" altLang="zh-CN">
                <a:sym typeface="+mn-ea"/>
              </a:rPr>
              <a:t> ABC </a:t>
            </a:r>
            <a:r>
              <a:rPr lang="zh-CN" altLang="en-US">
                <a:sym typeface="+mn-ea"/>
              </a:rPr>
              <a:t>的法线。由于我们</a:t>
            </a:r>
            <a:r>
              <a:rPr lang="zh-CN" altLang="en-US">
                <a:sym typeface="+mn-ea"/>
              </a:rPr>
              <a:t>不在乎三角形面积，只在乎方向，所以最后还要对算得的法线归一化一下</a:t>
            </a:r>
            <a:r>
              <a:rPr lang="zh-CN" altLang="en-US">
                <a:sym typeface="+mn-ea"/>
              </a:rPr>
              <a:t>。终于得到两三角形法线的计算公式：</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a:t>
            </a:r>
            <a:endParaRPr lang="en-US">
              <a:sym typeface="+mn-ea"/>
            </a:endParaRPr>
          </a:p>
          <a:p>
            <a:pPr algn="l"/>
            <a:r>
              <a:rPr lang="zh-CN" altLang="en-US"/>
              <a:t>由于我们函数得到的是</a:t>
            </a:r>
            <a:r>
              <a:rPr lang="en-US" altLang="zh-CN"/>
              <a:t> ABC </a:t>
            </a:r>
            <a:r>
              <a:rPr lang="zh-CN" altLang="en-US"/>
              <a:t>三点的绝对坐标，所以需要用减法求出</a:t>
            </a:r>
            <a:r>
              <a:rPr lang="en-US" altLang="zh-CN"/>
              <a:t> AB </a:t>
            </a:r>
            <a:r>
              <a:rPr lang="zh-CN" altLang="en-US"/>
              <a:t>相对矢量，最终公式：</a:t>
            </a:r>
            <a:endParaRPr lang="zh-CN" altLang="en-US"/>
          </a:p>
          <a:p>
            <a:pPr algn="l"/>
            <a:r>
              <a:rPr lang="en-US" altLang="zh-CN" b="1">
                <a:sym typeface="+mn-ea"/>
              </a:rPr>
              <a:t>n</a:t>
            </a:r>
            <a:r>
              <a:rPr lang="en-US" altLang="zh-CN">
                <a:sym typeface="+mn-ea"/>
              </a:rPr>
              <a:t> = </a:t>
            </a:r>
            <a:r>
              <a:rPr lang="en-US">
                <a:sym typeface="+mn-ea"/>
              </a:rPr>
              <a:t>||(</a:t>
            </a:r>
            <a:r>
              <a:rPr lang="en-US" b="1">
                <a:sym typeface="+mn-ea"/>
              </a:rPr>
              <a:t>b</a:t>
            </a:r>
            <a:r>
              <a:rPr lang="en-US">
                <a:sym typeface="+mn-ea"/>
              </a:rPr>
              <a:t>-</a:t>
            </a:r>
            <a:r>
              <a:rPr lang="en-US" b="1">
                <a:sym typeface="+mn-ea"/>
              </a:rPr>
              <a:t>a</a:t>
            </a:r>
            <a:r>
              <a:rPr lang="en-US" altLang="zh-CN">
                <a:sym typeface="+mn-ea"/>
              </a:rPr>
              <a:t>)×</a:t>
            </a:r>
            <a:r>
              <a:rPr lang="en-US">
                <a:sym typeface="+mn-ea"/>
              </a:rPr>
              <a:t>(</a:t>
            </a:r>
            <a:r>
              <a:rPr lang="en-US" b="1">
                <a:sym typeface="+mn-ea"/>
              </a:rPr>
              <a:t>c</a:t>
            </a:r>
            <a:r>
              <a:rPr lang="en-US">
                <a:sym typeface="+mn-ea"/>
              </a:rPr>
              <a:t>-</a:t>
            </a:r>
            <a:r>
              <a:rPr lang="en-US" b="1">
                <a:sym typeface="+mn-ea"/>
              </a:rPr>
              <a:t>a</a:t>
            </a:r>
            <a:r>
              <a:rPr lang="en-US" altLang="zh-CN">
                <a:sym typeface="+mn-ea"/>
              </a:rPr>
              <a:t>)</a:t>
            </a:r>
            <a:r>
              <a:rPr lang="en-US">
                <a:sym typeface="+mn-ea"/>
              </a:rPr>
              <a:t>||</a:t>
            </a:r>
            <a:endParaRPr lang="en-US" altLang="zh-CN"/>
          </a:p>
        </p:txBody>
      </p:sp>
      <p:pic>
        <p:nvPicPr>
          <p:cNvPr id="15" name="Content Placeholder 4"/>
          <p:cNvPicPr>
            <a:picLocks noChangeAspect="1"/>
          </p:cNvPicPr>
          <p:nvPr/>
        </p:nvPicPr>
        <p:blipFill>
          <a:blip r:embed="rId1"/>
          <a:stretch>
            <a:fillRect/>
          </a:stretch>
        </p:blipFill>
        <p:spPr>
          <a:xfrm>
            <a:off x="1080770" y="4873625"/>
            <a:ext cx="10434320" cy="1984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成功计算出正确的面法线，用于光照计算</a:t>
            </a:r>
            <a:endParaRPr lang="zh-CN" altLang="en-US"/>
          </a:p>
        </p:txBody>
      </p:sp>
      <p:pic>
        <p:nvPicPr>
          <p:cNvPr id="7" name="Content Placeholder 5"/>
          <p:cNvPicPr>
            <a:picLocks noChangeAspect="1"/>
          </p:cNvPicPr>
          <p:nvPr>
            <p:ph idx="1"/>
          </p:nvPr>
        </p:nvPicPr>
        <p:blipFill>
          <a:blip r:embed="rId1"/>
          <a:stretch>
            <a:fillRect/>
          </a:stretch>
        </p:blipFill>
        <p:spPr>
          <a:xfrm>
            <a:off x="3329305" y="2047875"/>
            <a:ext cx="5152390"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初始化数组：两个三角形组成的一个正方形</a:t>
            </a:r>
            <a:endParaRPr lang="zh-CN" altLang="en-US"/>
          </a:p>
        </p:txBody>
      </p:sp>
      <p:pic>
        <p:nvPicPr>
          <p:cNvPr id="9" name="Content Placeholder 3"/>
          <p:cNvPicPr>
            <a:picLocks noChangeAspect="1"/>
          </p:cNvPicPr>
          <p:nvPr>
            <p:ph sz="half" idx="1"/>
          </p:nvPr>
        </p:nvPicPr>
        <p:blipFill>
          <a:blip r:embed="rId1"/>
          <a:stretch>
            <a:fillRect/>
          </a:stretch>
        </p:blipFill>
        <p:spPr>
          <a:xfrm>
            <a:off x="572135" y="1971675"/>
            <a:ext cx="5092700" cy="4058920"/>
          </a:xfrm>
          <a:prstGeom prst="rect">
            <a:avLst/>
          </a:prstGeom>
        </p:spPr>
      </p:pic>
      <p:pic>
        <p:nvPicPr>
          <p:cNvPr id="10" name="Content Placeholder 9"/>
          <p:cNvPicPr>
            <a:picLocks noChangeAspect="1"/>
          </p:cNvPicPr>
          <p:nvPr>
            <p:ph sz="half" idx="2"/>
          </p:nvPr>
        </p:nvPicPr>
        <p:blipFill>
          <a:blip r:embed="rId2"/>
          <a:stretch>
            <a:fillRect/>
          </a:stretch>
        </p:blipFill>
        <p:spPr>
          <a:xfrm>
            <a:off x="6151245" y="1475105"/>
            <a:ext cx="4841240" cy="5052695"/>
          </a:xfrm>
          <a:prstGeom prst="rect">
            <a:avLst/>
          </a:prstGeom>
        </p:spPr>
      </p:pic>
      <p:sp>
        <p:nvSpPr>
          <p:cNvPr id="11" name="Oval Callout 10"/>
          <p:cNvSpPr/>
          <p:nvPr/>
        </p:nvSpPr>
        <p:spPr>
          <a:xfrm>
            <a:off x="7145655" y="1350096"/>
            <a:ext cx="4612640" cy="1044403"/>
          </a:xfrm>
          <a:prstGeom prst="wedgeEllipseCallout">
            <a:avLst>
              <a:gd name="adj1" fmla="val -23965"/>
              <a:gd name="adj2" fmla="val 78531"/>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我身体的两部分</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完全</a:t>
            </a:r>
            <a:r>
              <a:rPr lang="zh-CN" sz="2400">
                <a:latin typeface="HYTangMeiRen 85W" panose="00020600040101010101" charset="-122"/>
                <a:ea typeface="HYTangMeiRen 85W" panose="00020600040101010101" charset="-122"/>
              </a:rPr>
              <a:t>严丝合缝，舒服呢！</a:t>
            </a:r>
            <a:endParaRPr lang="en-US" altLang="zh-CN" sz="2400">
              <a:latin typeface="HYTangMeiRen 85W" panose="00020600040101010101" charset="-122"/>
              <a:ea typeface="HYTangMeiRen 85W" panose="00020600040101010101" charset="-122"/>
            </a:endParaRPr>
          </a:p>
        </p:txBody>
      </p:sp>
      <p:grpSp>
        <p:nvGrpSpPr>
          <p:cNvPr id="18" name="Group 17"/>
          <p:cNvGrpSpPr/>
          <p:nvPr/>
        </p:nvGrpSpPr>
        <p:grpSpPr>
          <a:xfrm>
            <a:off x="4980940" y="2694305"/>
            <a:ext cx="298450" cy="2586355"/>
            <a:chOff x="7844" y="4243"/>
            <a:chExt cx="470" cy="4073"/>
          </a:xfrm>
        </p:grpSpPr>
        <mc:AlternateContent xmlns:mc="http://schemas.openxmlformats.org/markup-compatibility/2006" xmlns:p14="http://schemas.microsoft.com/office/powerpoint/2010/main">
          <mc:Choice Requires="p14">
            <p:contentPart r:id="rId3" p14:bwMode="auto">
              <p14:nvContentPartPr>
                <p14:cNvPr id="13" name="Ink 12"/>
                <p14:cNvContentPartPr/>
                <p14:nvPr/>
              </p14:nvContentPartPr>
              <p14:xfrm>
                <a:off x="7844" y="4243"/>
                <a:ext cx="470" cy="1652"/>
              </p14:xfrm>
            </p:contentPart>
          </mc:Choice>
          <mc:Fallback xmlns="">
            <p:pic>
              <p:nvPicPr>
                <p:cNvPr id="13" name="Ink 12"/>
              </p:nvPicPr>
              <p:blipFill>
                <a:blip r:embed="rId4"/>
              </p:blipFill>
              <p:spPr>
                <a:xfrm>
                  <a:off x="7844" y="4243"/>
                  <a:ext cx="470" cy="165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5" name="Ink 14"/>
                <p14:cNvContentPartPr/>
                <p14:nvPr/>
              </p14:nvContentPartPr>
              <p14:xfrm>
                <a:off x="7844" y="6836"/>
                <a:ext cx="280" cy="1481"/>
              </p14:xfrm>
            </p:contentPart>
          </mc:Choice>
          <mc:Fallback xmlns="">
            <p:pic>
              <p:nvPicPr>
                <p:cNvPr id="15" name="Ink 14"/>
              </p:nvPicPr>
              <p:blipFill>
                <a:blip r:embed="rId6"/>
              </p:blipFill>
              <p:spPr>
                <a:xfrm>
                  <a:off x="7844" y="6836"/>
                  <a:ext cx="280" cy="1481"/>
                </a:xfrm>
                <a:prstGeom prst="rect"/>
              </p:spPr>
            </p:pic>
          </mc:Fallback>
        </mc:AlternateContent>
      </p:grpSp>
      <p:grpSp>
        <p:nvGrpSpPr>
          <p:cNvPr id="17" name="Group 16"/>
          <p:cNvGrpSpPr/>
          <p:nvPr/>
        </p:nvGrpSpPr>
        <p:grpSpPr>
          <a:xfrm>
            <a:off x="7433310" y="2910840"/>
            <a:ext cx="2317750" cy="2319020"/>
            <a:chOff x="11706" y="4584"/>
            <a:chExt cx="3650" cy="3652"/>
          </a:xfrm>
        </p:grpSpPr>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11706" y="4584"/>
                <a:ext cx="3551" cy="3653"/>
              </p14:xfrm>
            </p:contentPart>
          </mc:Choice>
          <mc:Fallback xmlns="">
            <p:pic>
              <p:nvPicPr>
                <p:cNvPr id="14" name="Ink 13"/>
              </p:nvPicPr>
              <p:blipFill>
                <a:blip r:embed="rId8"/>
              </p:blipFill>
              <p:spPr>
                <a:xfrm>
                  <a:off x="11706" y="4584"/>
                  <a:ext cx="3551" cy="365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6" name="Ink 15"/>
                <p14:cNvContentPartPr/>
                <p14:nvPr/>
              </p14:nvContentPartPr>
              <p14:xfrm>
                <a:off x="11846" y="4584"/>
                <a:ext cx="3511" cy="3573"/>
              </p14:xfrm>
            </p:contentPart>
          </mc:Choice>
          <mc:Fallback xmlns="">
            <p:pic>
              <p:nvPicPr>
                <p:cNvPr id="16" name="Ink 15"/>
              </p:nvPicPr>
              <p:blipFill>
                <a:blip r:embed="rId10"/>
              </p:blipFill>
              <p:spPr>
                <a:xfrm>
                  <a:off x="11846" y="4584"/>
                  <a:ext cx="3511" cy="3573"/>
                </a:xfrm>
                <a:prstGeom prst="rect"/>
              </p:spPr>
            </p:pic>
          </mc:Fallback>
        </mc:AlternateContent>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5" name="Straight Arrow Connector 14"/>
          <p:cNvCxnSpPr/>
          <p:nvPr/>
        </p:nvCxnSpPr>
        <p:spPr>
          <a:xfrm flipV="1">
            <a:off x="5603240" y="5255895"/>
            <a:ext cx="610870" cy="63373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p>
            <a:r>
              <a:rPr lang="zh-CN" altLang="en-US"/>
              <a:t>法线方向的问题：我们有必要人为规定面的</a:t>
            </a:r>
            <a:r>
              <a:rPr lang="zh-CN" altLang="en-US">
                <a:sym typeface="+mn-ea"/>
              </a:rPr>
              <a:t>“</a:t>
            </a:r>
            <a:r>
              <a:rPr lang="zh-CN" altLang="en-US"/>
              <a:t>正方向”</a:t>
            </a:r>
            <a:endParaRPr lang="zh-CN" altLang="en-US"/>
          </a:p>
        </p:txBody>
      </p:sp>
      <p:sp>
        <p:nvSpPr>
          <p:cNvPr id="3" name="Content Placeholder 2"/>
          <p:cNvSpPr>
            <a:spLocks noGrp="1"/>
          </p:cNvSpPr>
          <p:nvPr>
            <p:ph idx="1"/>
          </p:nvPr>
        </p:nvSpPr>
        <p:spPr>
          <a:xfrm>
            <a:off x="650875" y="1656715"/>
            <a:ext cx="10515600" cy="4351338"/>
          </a:xfrm>
        </p:spPr>
        <p:txBody>
          <a:bodyPr/>
          <a:p>
            <a:r>
              <a:rPr lang="zh-CN" altLang="en-US"/>
              <a:t>之前在法线的定义那里我们说过，同一个平面，可能有两个法线！为了去除这种模棱两可，对于一个三角形，我们必须规定哪一面是朝外的哪一面是朝里的！</a:t>
            </a:r>
            <a:endParaRPr lang="zh-CN" altLang="en-US"/>
          </a:p>
          <a:p>
            <a:r>
              <a:rPr lang="zh-CN" altLang="en-US"/>
              <a:t>回顾刚刚的三角形法线计算公式：</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a:t>
            </a:r>
            <a:endParaRPr lang="en-US">
              <a:sym typeface="+mn-ea"/>
            </a:endParaRPr>
          </a:p>
          <a:p>
            <a:r>
              <a:rPr lang="zh-CN" altLang="en-US"/>
              <a:t>观察下方这两个三角形，他们其实是完全一样的，只是顶点的顺序有所不同。</a:t>
            </a:r>
            <a:endParaRPr lang="zh-CN" altLang="en-US"/>
          </a:p>
          <a:p>
            <a:r>
              <a:rPr lang="zh-CN" altLang="en-US"/>
              <a:t>但是，按照我们的法线计算公式，就会发现这两个仅仅只是顶点顺序发生变化的三角形，法线居然是相反的！</a:t>
            </a:r>
            <a:endParaRPr lang="zh-CN" altLang="en-US"/>
          </a:p>
          <a:p>
            <a:r>
              <a:rPr lang="zh-CN" altLang="en-US"/>
              <a:t>为了光照的计算结果正确，我们要求法线必须是朝向摄像头一面的。如果法线背对着我们，算出来的颜色就会变成一片漆黑！如果一个物体的表面都像下面蓝色的那个三角形，法线算出来是背对着摄像头的，那么物体就一片漆黑，没有符合光学规律的立体感了。</a:t>
            </a:r>
            <a:endParaRPr lang="zh-CN" altLang="en-US"/>
          </a:p>
        </p:txBody>
      </p:sp>
      <p:grpSp>
        <p:nvGrpSpPr>
          <p:cNvPr id="13" name="Group 12"/>
          <p:cNvGrpSpPr/>
          <p:nvPr/>
        </p:nvGrpSpPr>
        <p:grpSpPr>
          <a:xfrm>
            <a:off x="1880235" y="484505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grpSp>
        <p:nvGrpSpPr>
          <p:cNvPr id="4" name="Group 3"/>
          <p:cNvGrpSpPr/>
          <p:nvPr/>
        </p:nvGrpSpPr>
        <p:grpSpPr>
          <a:xfrm>
            <a:off x="4666615" y="4845050"/>
            <a:ext cx="1914525" cy="1711325"/>
            <a:chOff x="15042" y="3897"/>
            <a:chExt cx="3015" cy="2695"/>
          </a:xfrm>
        </p:grpSpPr>
        <p:sp>
          <p:nvSpPr>
            <p:cNvPr id="5" name="Isosceles Triangle 4"/>
            <p:cNvSpPr/>
            <p:nvPr/>
          </p:nvSpPr>
          <p:spPr>
            <a:xfrm>
              <a:off x="15481" y="4341"/>
              <a:ext cx="2116" cy="1878"/>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6" name="Text Box 5"/>
            <p:cNvSpPr txBox="1"/>
            <p:nvPr/>
          </p:nvSpPr>
          <p:spPr>
            <a:xfrm>
              <a:off x="16275" y="3897"/>
              <a:ext cx="528" cy="580"/>
            </a:xfrm>
            <a:prstGeom prst="rect">
              <a:avLst/>
            </a:prstGeom>
            <a:noFill/>
          </p:spPr>
          <p:txBody>
            <a:bodyPr wrap="none" rtlCol="0">
              <a:spAutoFit/>
            </a:bodyPr>
            <a:p>
              <a:r>
                <a:rPr lang="en-US"/>
                <a:t>A</a:t>
              </a:r>
              <a:endParaRPr lang="en-US"/>
            </a:p>
          </p:txBody>
        </p:sp>
        <p:sp>
          <p:nvSpPr>
            <p:cNvPr id="7" name="Text Box 6"/>
            <p:cNvSpPr txBox="1"/>
            <p:nvPr/>
          </p:nvSpPr>
          <p:spPr>
            <a:xfrm>
              <a:off x="15042" y="6012"/>
              <a:ext cx="548" cy="580"/>
            </a:xfrm>
            <a:prstGeom prst="rect">
              <a:avLst/>
            </a:prstGeom>
            <a:noFill/>
          </p:spPr>
          <p:txBody>
            <a:bodyPr wrap="none" rtlCol="0">
              <a:spAutoFit/>
            </a:bodyPr>
            <a:p>
              <a:r>
                <a:rPr lang="en-US"/>
                <a:t>C</a:t>
              </a:r>
              <a:endParaRPr lang="en-US"/>
            </a:p>
          </p:txBody>
        </p:sp>
        <p:sp>
          <p:nvSpPr>
            <p:cNvPr id="11" name="Text Box 10"/>
            <p:cNvSpPr txBox="1"/>
            <p:nvPr/>
          </p:nvSpPr>
          <p:spPr>
            <a:xfrm>
              <a:off x="17529" y="6011"/>
              <a:ext cx="528" cy="580"/>
            </a:xfrm>
            <a:prstGeom prst="rect">
              <a:avLst/>
            </a:prstGeom>
            <a:noFill/>
          </p:spPr>
          <p:txBody>
            <a:bodyPr wrap="none" rtlCol="0">
              <a:spAutoFit/>
            </a:bodyPr>
            <a:p>
              <a:r>
                <a:rPr lang="en-US"/>
                <a:t>B</a:t>
              </a:r>
              <a:endParaRPr lang="en-US"/>
            </a:p>
          </p:txBody>
        </p:sp>
      </p:grpSp>
      <p:cxnSp>
        <p:nvCxnSpPr>
          <p:cNvPr id="14" name="Straight Arrow Connector 13"/>
          <p:cNvCxnSpPr/>
          <p:nvPr/>
        </p:nvCxnSpPr>
        <p:spPr>
          <a:xfrm flipH="1">
            <a:off x="2145030" y="5889625"/>
            <a:ext cx="657860" cy="73787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规定：逆时针方向为面的正方向</a:t>
            </a:r>
            <a:endParaRPr lang="zh-CN" altLang="en-US"/>
          </a:p>
        </p:txBody>
      </p:sp>
      <p:sp>
        <p:nvSpPr>
          <p:cNvPr id="3" name="Content Placeholder 2"/>
          <p:cNvSpPr>
            <a:spLocks noGrp="1"/>
          </p:cNvSpPr>
          <p:nvPr>
            <p:ph idx="1"/>
          </p:nvPr>
        </p:nvSpPr>
        <p:spPr>
          <a:xfrm>
            <a:off x="0" y="1543050"/>
            <a:ext cx="6899275" cy="5153660"/>
          </a:xfrm>
        </p:spPr>
        <p:txBody>
          <a:bodyPr/>
          <a:p>
            <a:r>
              <a:rPr lang="zh-CN" altLang="en-US"/>
              <a:t>因此一个三角形，只有一面是能够看的，另一面的光照计算会是完全错误的。你可能在想，有没有一种办法，例如在着色器里自动检测法线是否反了，让他自动翻转，这样一个三角形的两面都能正常渲染，不会漆黑？</a:t>
            </a:r>
            <a:endParaRPr lang="zh-CN" altLang="en-US"/>
          </a:p>
          <a:p>
            <a:r>
              <a:rPr lang="zh-CN" altLang="en-US"/>
              <a:t>不过我们第一课就说过了，图形学是画皮的艺术，所谓的三维模型只有一张皮！这张皮的内外是很明确的，不可能有人站在这个猴子的内部从内往外看（否则就叫穿模）。</a:t>
            </a:r>
            <a:endParaRPr lang="zh-CN" altLang="en-US"/>
          </a:p>
          <a:p>
            <a:r>
              <a:rPr lang="zh-CN" altLang="en-US"/>
              <a:t>所以不妨在建模的时候，就始终保证三角形“能看的”那一面朝外，称之为三角形面的“正方向”。一个封闭内部的</a:t>
            </a:r>
            <a:r>
              <a:rPr lang="zh-CN" altLang="en-US">
                <a:sym typeface="+mn-ea"/>
              </a:rPr>
              <a:t>“</a:t>
            </a:r>
            <a:r>
              <a:rPr lang="zh-CN" altLang="en-US"/>
              <a:t>实心”模型，他朝外的部分是很明确的，建模工具中创建的物体都会满足这个规范，导出为</a:t>
            </a:r>
            <a:r>
              <a:rPr lang="en-US" altLang="zh-CN"/>
              <a:t> OBJ </a:t>
            </a:r>
            <a:r>
              <a:rPr lang="zh-CN" altLang="en-US"/>
              <a:t>时，其</a:t>
            </a:r>
            <a:r>
              <a:rPr lang="en-US" altLang="zh-CN"/>
              <a:t> f </a:t>
            </a:r>
            <a:r>
              <a:rPr lang="zh-CN" altLang="en-US"/>
              <a:t>命令后跟的顶点顺序，也是保证“正方向”朝外的。</a:t>
            </a:r>
            <a:endParaRPr lang="zh-CN" altLang="en-US"/>
          </a:p>
          <a:p>
            <a:r>
              <a:rPr lang="zh-CN" altLang="en-US"/>
              <a:t>总之，图形学界都不约而同达成了一个约定：</a:t>
            </a:r>
            <a:endParaRPr lang="zh-CN" altLang="en-US"/>
          </a:p>
          <a:p>
            <a:r>
              <a:rPr lang="zh-CN" altLang="en-US"/>
              <a:t>“在摄像头方向看去，三个顶点顺序呈逆时针方向排布的，为面的正方向</a:t>
            </a:r>
            <a:r>
              <a:rPr lang="zh-CN" altLang="en-US">
                <a:sym typeface="+mn-ea"/>
              </a:rPr>
              <a:t>。所有三维软件都应该保证模型朝外的面是逆时针顶点顺序，否则可能导致打开模型后颜色不正常。”</a:t>
            </a:r>
            <a:endParaRPr lang="zh-CN" altLang="en-US"/>
          </a:p>
        </p:txBody>
      </p:sp>
      <p:pic>
        <p:nvPicPr>
          <p:cNvPr id="7" name="Content Placeholder 6"/>
          <p:cNvPicPr>
            <a:picLocks noChangeAspect="1"/>
          </p:cNvPicPr>
          <p:nvPr>
            <p:ph sz="half" idx="2"/>
          </p:nvPr>
        </p:nvPicPr>
        <p:blipFill>
          <a:blip r:embed="rId1"/>
          <a:stretch>
            <a:fillRect/>
          </a:stretch>
        </p:blipFill>
        <p:spPr>
          <a:xfrm>
            <a:off x="6899275" y="1911985"/>
            <a:ext cx="5208905" cy="4224655"/>
          </a:xfrm>
          <a:prstGeom prst="rect">
            <a:avLst/>
          </a:prstGeom>
        </p:spPr>
      </p:pic>
      <p:sp>
        <p:nvSpPr>
          <p:cNvPr id="4" name="Oval Callout 3"/>
          <p:cNvSpPr/>
          <p:nvPr/>
        </p:nvSpPr>
        <p:spPr>
          <a:xfrm>
            <a:off x="8764270" y="1129005"/>
            <a:ext cx="2206625" cy="783004"/>
          </a:xfrm>
          <a:prstGeom prst="wedgeEllipseCallout">
            <a:avLst>
              <a:gd name="adj1" fmla="val -18719"/>
              <a:gd name="adj2" fmla="val 8204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你能看到的都是“外表面”</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没想到</a:t>
            </a:r>
            <a:r>
              <a:rPr lang="en-US" altLang="zh-CN"/>
              <a:t>8</a:t>
            </a:r>
            <a:r>
              <a:rPr lang="zh-CN" altLang="en-US"/>
              <a:t>！小彭老师刚才给你写</a:t>
            </a:r>
            <a:r>
              <a:rPr lang="zh-CN"/>
              <a:t>法线计算公式的时候，就是按照逆时针写的</a:t>
            </a:r>
            <a:endParaRPr lang="zh-CN"/>
          </a:p>
        </p:txBody>
      </p:sp>
      <p:sp>
        <p:nvSpPr>
          <p:cNvPr id="4" name="Content Placeholder 3"/>
          <p:cNvSpPr>
            <a:spLocks noGrp="1"/>
          </p:cNvSpPr>
          <p:nvPr>
            <p:ph idx="1"/>
          </p:nvPr>
        </p:nvSpPr>
        <p:spPr/>
        <p:txBody>
          <a:bodyPr/>
          <a:p>
            <a:r>
              <a:rPr lang="zh-CN" altLang="en-US">
                <a:sym typeface="+mn-ea"/>
              </a:rPr>
              <a:t>总之，逆时针（</a:t>
            </a:r>
            <a:r>
              <a:rPr lang="en-US">
                <a:sym typeface="+mn-ea"/>
              </a:rPr>
              <a:t>Counter-clockwise</a:t>
            </a:r>
            <a:r>
              <a:rPr lang="zh-CN" altLang="en-US">
                <a:sym typeface="+mn-ea"/>
              </a:rPr>
              <a:t>）面为正面的规矩就这样定下来了，我们刚才的法线计算公式</a:t>
            </a:r>
            <a:r>
              <a:rPr lang="en-US" altLang="zh-CN">
                <a:sym typeface="+mn-ea"/>
              </a:rPr>
              <a:t> </a:t>
            </a:r>
            <a:r>
              <a:rPr lang="en-US" altLang="zh-CN" b="1">
                <a:sym typeface="+mn-ea"/>
              </a:rPr>
              <a:t>n</a:t>
            </a:r>
            <a:r>
              <a:rPr lang="en-US" altLang="zh-CN">
                <a:sym typeface="+mn-ea"/>
              </a:rPr>
              <a:t> = </a:t>
            </a:r>
            <a:r>
              <a:rPr lang="en-US">
                <a:sym typeface="+mn-ea"/>
              </a:rPr>
              <a:t>||</a:t>
            </a:r>
            <a:r>
              <a:rPr lang="en-US" b="1">
                <a:sym typeface="+mn-ea"/>
              </a:rPr>
              <a:t>AB</a:t>
            </a:r>
            <a:r>
              <a:rPr lang="en-US" altLang="zh-CN">
                <a:sym typeface="+mn-ea"/>
              </a:rPr>
              <a:t>×</a:t>
            </a:r>
            <a:r>
              <a:rPr lang="en-US" altLang="zh-CN" b="1">
                <a:sym typeface="+mn-ea"/>
              </a:rPr>
              <a:t>A</a:t>
            </a:r>
            <a:r>
              <a:rPr lang="en-US" b="1">
                <a:sym typeface="+mn-ea"/>
              </a:rPr>
              <a:t>C</a:t>
            </a:r>
            <a:r>
              <a:rPr lang="en-US">
                <a:sym typeface="+mn-ea"/>
              </a:rPr>
              <a:t>|| </a:t>
            </a:r>
            <a:r>
              <a:rPr lang="zh-CN" altLang="en-US">
                <a:sym typeface="+mn-ea"/>
              </a:rPr>
              <a:t>就是基于逆时针为正面，如果你硬要说顺时针（</a:t>
            </a:r>
            <a:r>
              <a:rPr lang="en-US" altLang="zh-CN">
                <a:sym typeface="+mn-ea"/>
              </a:rPr>
              <a:t>Clockwise</a:t>
            </a:r>
            <a:r>
              <a:rPr lang="zh-CN" altLang="en-US">
                <a:sym typeface="+mn-ea"/>
              </a:rPr>
              <a:t>）是正面，那么你的法线方向就刚好和我们相反，由于叉积的顺序颠倒就是加符号，你的公式只需要两个叉积顺序翻一翻就行</a:t>
            </a:r>
            <a:r>
              <a:rPr lang="en-US" altLang="zh-CN">
                <a:sym typeface="+mn-ea"/>
              </a:rPr>
              <a:t> </a:t>
            </a:r>
            <a:r>
              <a:rPr lang="en-US" altLang="zh-CN" b="1">
                <a:sym typeface="+mn-ea"/>
              </a:rPr>
              <a:t>n</a:t>
            </a:r>
            <a:r>
              <a:rPr lang="en-US" altLang="zh-CN">
                <a:sym typeface="+mn-ea"/>
              </a:rPr>
              <a:t> = </a:t>
            </a:r>
            <a:r>
              <a:rPr lang="en-US">
                <a:sym typeface="+mn-ea"/>
              </a:rPr>
              <a:t>||</a:t>
            </a:r>
            <a:r>
              <a:rPr lang="en-US" b="1">
                <a:sym typeface="+mn-ea"/>
              </a:rPr>
              <a:t>AC</a:t>
            </a:r>
            <a:r>
              <a:rPr lang="en-US" altLang="zh-CN">
                <a:sym typeface="+mn-ea"/>
              </a:rPr>
              <a:t>×</a:t>
            </a:r>
            <a:r>
              <a:rPr lang="en-US" altLang="zh-CN" b="1">
                <a:sym typeface="+mn-ea"/>
              </a:rPr>
              <a:t>A</a:t>
            </a:r>
            <a:r>
              <a:rPr lang="en-US" b="1">
                <a:sym typeface="+mn-ea"/>
              </a:rPr>
              <a:t>B</a:t>
            </a:r>
            <a:r>
              <a:rPr lang="en-US">
                <a:sym typeface="+mn-ea"/>
              </a:rPr>
              <a:t>||</a:t>
            </a:r>
            <a:r>
              <a:rPr lang="zh-CN" altLang="en-US">
                <a:sym typeface="+mn-ea"/>
              </a:rPr>
              <a:t>。</a:t>
            </a:r>
            <a:endParaRPr lang="zh-CN" altLang="en-US"/>
          </a:p>
        </p:txBody>
      </p:sp>
      <p:cxnSp>
        <p:nvCxnSpPr>
          <p:cNvPr id="15" name="Straight Arrow Connector 14"/>
          <p:cNvCxnSpPr/>
          <p:nvPr/>
        </p:nvCxnSpPr>
        <p:spPr>
          <a:xfrm flipV="1">
            <a:off x="5603240" y="5255895"/>
            <a:ext cx="610870" cy="63373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grpSp>
        <p:nvGrpSpPr>
          <p:cNvPr id="13" name="Group 12"/>
          <p:cNvGrpSpPr/>
          <p:nvPr/>
        </p:nvGrpSpPr>
        <p:grpSpPr>
          <a:xfrm>
            <a:off x="1880235" y="4845050"/>
            <a:ext cx="1927225" cy="1711325"/>
            <a:chOff x="15042" y="3897"/>
            <a:chExt cx="3035" cy="2695"/>
          </a:xfrm>
        </p:grpSpPr>
        <p:sp>
          <p:nvSpPr>
            <p:cNvPr id="8" name="Isosceles Triangle 7"/>
            <p:cNvSpPr/>
            <p:nvPr/>
          </p:nvSpPr>
          <p:spPr>
            <a:xfrm>
              <a:off x="15481" y="4341"/>
              <a:ext cx="2116" cy="1878"/>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p>
              <a:pPr algn="ctr"/>
              <a:endParaRPr lang="en-US"/>
            </a:p>
          </p:txBody>
        </p:sp>
        <p:sp>
          <p:nvSpPr>
            <p:cNvPr id="9" name="Text Box 8"/>
            <p:cNvSpPr txBox="1"/>
            <p:nvPr/>
          </p:nvSpPr>
          <p:spPr>
            <a:xfrm>
              <a:off x="16275" y="3897"/>
              <a:ext cx="528" cy="580"/>
            </a:xfrm>
            <a:prstGeom prst="rect">
              <a:avLst/>
            </a:prstGeom>
            <a:noFill/>
          </p:spPr>
          <p:txBody>
            <a:bodyPr wrap="none" rtlCol="0">
              <a:spAutoFit/>
            </a:bodyPr>
            <a:p>
              <a:r>
                <a:rPr lang="en-US"/>
                <a:t>A</a:t>
              </a:r>
              <a:endParaRPr lang="en-US"/>
            </a:p>
          </p:txBody>
        </p:sp>
        <p:sp>
          <p:nvSpPr>
            <p:cNvPr id="10" name="Text Box 9"/>
            <p:cNvSpPr txBox="1"/>
            <p:nvPr/>
          </p:nvSpPr>
          <p:spPr>
            <a:xfrm>
              <a:off x="15042" y="6012"/>
              <a:ext cx="528" cy="580"/>
            </a:xfrm>
            <a:prstGeom prst="rect">
              <a:avLst/>
            </a:prstGeom>
            <a:noFill/>
          </p:spPr>
          <p:txBody>
            <a:bodyPr wrap="none" rtlCol="0">
              <a:spAutoFit/>
            </a:bodyPr>
            <a:p>
              <a:r>
                <a:rPr lang="en-US"/>
                <a:t>B</a:t>
              </a:r>
              <a:endParaRPr lang="en-US"/>
            </a:p>
          </p:txBody>
        </p:sp>
        <p:sp>
          <p:nvSpPr>
            <p:cNvPr id="12" name="Text Box 11"/>
            <p:cNvSpPr txBox="1"/>
            <p:nvPr/>
          </p:nvSpPr>
          <p:spPr>
            <a:xfrm>
              <a:off x="17529" y="6011"/>
              <a:ext cx="548" cy="580"/>
            </a:xfrm>
            <a:prstGeom prst="rect">
              <a:avLst/>
            </a:prstGeom>
            <a:noFill/>
          </p:spPr>
          <p:txBody>
            <a:bodyPr wrap="none" rtlCol="0">
              <a:spAutoFit/>
            </a:bodyPr>
            <a:p>
              <a:r>
                <a:rPr lang="en-US"/>
                <a:t>C</a:t>
              </a:r>
              <a:endParaRPr lang="en-US"/>
            </a:p>
          </p:txBody>
        </p:sp>
      </p:grpSp>
      <p:grpSp>
        <p:nvGrpSpPr>
          <p:cNvPr id="6" name="Group 5"/>
          <p:cNvGrpSpPr/>
          <p:nvPr/>
        </p:nvGrpSpPr>
        <p:grpSpPr>
          <a:xfrm>
            <a:off x="4666615" y="4845050"/>
            <a:ext cx="1914525" cy="1711325"/>
            <a:chOff x="15042" y="3897"/>
            <a:chExt cx="3015" cy="2695"/>
          </a:xfrm>
        </p:grpSpPr>
        <p:sp>
          <p:nvSpPr>
            <p:cNvPr id="7" name="Isosceles Triangle 6"/>
            <p:cNvSpPr/>
            <p:nvPr/>
          </p:nvSpPr>
          <p:spPr>
            <a:xfrm>
              <a:off x="15481" y="4341"/>
              <a:ext cx="2116" cy="1878"/>
            </a:xfrm>
            <a:prstGeom prst="triangl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en-US"/>
            </a:p>
          </p:txBody>
        </p:sp>
        <p:sp>
          <p:nvSpPr>
            <p:cNvPr id="11" name="Text Box 10"/>
            <p:cNvSpPr txBox="1"/>
            <p:nvPr/>
          </p:nvSpPr>
          <p:spPr>
            <a:xfrm>
              <a:off x="16275" y="3897"/>
              <a:ext cx="528" cy="580"/>
            </a:xfrm>
            <a:prstGeom prst="rect">
              <a:avLst/>
            </a:prstGeom>
            <a:noFill/>
          </p:spPr>
          <p:txBody>
            <a:bodyPr wrap="none" rtlCol="0">
              <a:spAutoFit/>
            </a:bodyPr>
            <a:p>
              <a:r>
                <a:rPr lang="en-US"/>
                <a:t>A</a:t>
              </a:r>
              <a:endParaRPr lang="en-US"/>
            </a:p>
          </p:txBody>
        </p:sp>
        <p:sp>
          <p:nvSpPr>
            <p:cNvPr id="14" name="Text Box 13"/>
            <p:cNvSpPr txBox="1"/>
            <p:nvPr/>
          </p:nvSpPr>
          <p:spPr>
            <a:xfrm>
              <a:off x="15042" y="6012"/>
              <a:ext cx="548" cy="580"/>
            </a:xfrm>
            <a:prstGeom prst="rect">
              <a:avLst/>
            </a:prstGeom>
            <a:noFill/>
          </p:spPr>
          <p:txBody>
            <a:bodyPr wrap="none" rtlCol="0">
              <a:spAutoFit/>
            </a:bodyPr>
            <a:p>
              <a:r>
                <a:rPr lang="en-US"/>
                <a:t>C</a:t>
              </a:r>
              <a:endParaRPr lang="en-US"/>
            </a:p>
          </p:txBody>
        </p:sp>
        <p:sp>
          <p:nvSpPr>
            <p:cNvPr id="16" name="Text Box 15"/>
            <p:cNvSpPr txBox="1"/>
            <p:nvPr/>
          </p:nvSpPr>
          <p:spPr>
            <a:xfrm>
              <a:off x="17529" y="6011"/>
              <a:ext cx="528" cy="580"/>
            </a:xfrm>
            <a:prstGeom prst="rect">
              <a:avLst/>
            </a:prstGeom>
            <a:noFill/>
          </p:spPr>
          <p:txBody>
            <a:bodyPr wrap="none" rtlCol="0">
              <a:spAutoFit/>
            </a:bodyPr>
            <a:p>
              <a:r>
                <a:rPr lang="en-US"/>
                <a:t>B</a:t>
              </a:r>
              <a:endParaRPr lang="en-US"/>
            </a:p>
          </p:txBody>
        </p:sp>
      </p:grpSp>
      <p:cxnSp>
        <p:nvCxnSpPr>
          <p:cNvPr id="17" name="Straight Arrow Connector 16"/>
          <p:cNvCxnSpPr/>
          <p:nvPr/>
        </p:nvCxnSpPr>
        <p:spPr>
          <a:xfrm flipH="1">
            <a:off x="2145030" y="5889625"/>
            <a:ext cx="657860" cy="737870"/>
          </a:xfrm>
          <a:prstGeom prst="straightConnector1">
            <a:avLst/>
          </a:prstGeom>
          <a:ln w="57150">
            <a:solidFill>
              <a:srgbClr val="DFB3EF"/>
            </a:solidFill>
            <a:headEnd type="none"/>
            <a:tailEnd type="triangle" w="med" len="med"/>
          </a:ln>
        </p:spPr>
        <p:style>
          <a:lnRef idx="1">
            <a:schemeClr val="accent2"/>
          </a:lnRef>
          <a:fillRef idx="0">
            <a:schemeClr val="accent2"/>
          </a:fillRef>
          <a:effectRef idx="0">
            <a:schemeClr val="accent2"/>
          </a:effectRef>
          <a:fontRef idx="minor">
            <a:schemeClr val="tx1"/>
          </a:fontRef>
        </p:style>
      </p:cxnSp>
      <p:sp>
        <p:nvSpPr>
          <p:cNvPr id="3" name="Oval Callout 2"/>
          <p:cNvSpPr/>
          <p:nvPr/>
        </p:nvSpPr>
        <p:spPr>
          <a:xfrm>
            <a:off x="6419215" y="4730461"/>
            <a:ext cx="2206625" cy="393642"/>
          </a:xfrm>
          <a:prstGeom prst="wedgeEllipseCallout">
            <a:avLst>
              <a:gd name="adj1" fmla="val -52417"/>
              <a:gd name="adj2" fmla="val 693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邪恶的</a:t>
            </a:r>
            <a:r>
              <a:rPr>
                <a:latin typeface="HYTangMeiRen 85W" panose="00020600040101010101" charset="-122"/>
                <a:ea typeface="HYTangMeiRen 85W" panose="00020600040101010101" charset="-122"/>
              </a:rPr>
              <a:t>叉积</a:t>
            </a:r>
            <a:r>
              <a:rPr lang="zh-CN">
                <a:latin typeface="HYTangMeiRen 85W" panose="00020600040101010101" charset="-122"/>
                <a:ea typeface="HYTangMeiRen 85W" panose="00020600040101010101" charset="-122"/>
              </a:rPr>
              <a:t>～</a:t>
            </a:r>
            <a:endParaRPr 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面剔除功能：</a:t>
            </a:r>
            <a:r>
              <a:rPr lang="en-US"/>
              <a:t>GL_CULL_FACE</a:t>
            </a:r>
            <a:endParaRPr lang="en-US"/>
          </a:p>
        </p:txBody>
      </p:sp>
      <p:sp>
        <p:nvSpPr>
          <p:cNvPr id="4" name="Content Placeholder 3"/>
          <p:cNvSpPr>
            <a:spLocks noGrp="1"/>
          </p:cNvSpPr>
          <p:nvPr>
            <p:ph sz="half" idx="2"/>
          </p:nvPr>
        </p:nvSpPr>
        <p:spPr>
          <a:xfrm>
            <a:off x="647700" y="1584325"/>
            <a:ext cx="10515600" cy="4351655"/>
          </a:xfrm>
        </p:spPr>
        <p:txBody>
          <a:bodyPr/>
          <a:p>
            <a:r>
              <a:rPr lang="zh-CN" altLang="en-US">
                <a:sym typeface="+mn-ea"/>
              </a:rPr>
              <a:t>既然逆时针（</a:t>
            </a:r>
            <a:r>
              <a:rPr lang="en-US">
                <a:sym typeface="+mn-ea"/>
              </a:rPr>
              <a:t>Counter-clockwise</a:t>
            </a:r>
            <a:r>
              <a:rPr lang="zh-CN" altLang="en-US">
                <a:sym typeface="+mn-ea"/>
              </a:rPr>
              <a:t>）面为正面，那么顺时针（</a:t>
            </a:r>
            <a:r>
              <a:rPr lang="en-US" altLang="zh-CN">
                <a:sym typeface="+mn-ea"/>
              </a:rPr>
              <a:t>Clockwise</a:t>
            </a:r>
            <a:r>
              <a:rPr lang="zh-CN" altLang="en-US">
                <a:sym typeface="+mn-ea"/>
              </a:rPr>
              <a:t>）就是背面，反正法线和光照模型永远算不对，破罐子破摔，又深居在模型内部，永远不需要出头露面了。</a:t>
            </a:r>
            <a:endParaRPr lang="zh-CN" altLang="en-US">
              <a:sym typeface="+mn-ea"/>
            </a:endParaRPr>
          </a:p>
          <a:p>
            <a:r>
              <a:rPr lang="zh-CN" altLang="en-US"/>
              <a:t>尽管只有逆时针的面，光照计算是正确的，但绘制时</a:t>
            </a:r>
            <a:r>
              <a:rPr lang="en-US" altLang="zh-CN"/>
              <a:t> OpenGL </a:t>
            </a:r>
            <a:r>
              <a:rPr lang="zh-CN" altLang="en-US"/>
              <a:t>却不管不顾，都会一股脑给你绘制上。这给深度测试带来了不必要的负担：同一个物体的</a:t>
            </a:r>
            <a:r>
              <a:rPr lang="zh-CN" altLang="en-US">
                <a:sym typeface="+mn-ea"/>
              </a:rPr>
              <a:t>正</a:t>
            </a:r>
            <a:r>
              <a:rPr lang="zh-CN" altLang="en-US"/>
              <a:t>面和背面都会被绘制，背面由于深度值（</a:t>
            </a:r>
            <a:r>
              <a:rPr lang="en-US" altLang="zh-CN"/>
              <a:t>Z</a:t>
            </a:r>
            <a:r>
              <a:rPr lang="zh-CN" altLang="en-US"/>
              <a:t>）更高，又一定会被深度测试剔除。哎，可恶的</a:t>
            </a:r>
            <a:r>
              <a:rPr lang="zh-CN" altLang="en-US">
                <a:sym typeface="+mn-ea"/>
              </a:rPr>
              <a:t>顺时针面，明明永远在模型内部摸鱼，永远不会被绘制出来，却白白占用了我们宝贵的深度测试算力。</a:t>
            </a:r>
            <a:endParaRPr lang="zh-CN" altLang="en-US"/>
          </a:p>
          <a:p>
            <a:r>
              <a:rPr lang="zh-CN" altLang="en-US"/>
              <a:t>有没有一种办法，能让</a:t>
            </a:r>
            <a:r>
              <a:rPr lang="en-US" altLang="zh-CN"/>
              <a:t> OpenGL </a:t>
            </a:r>
            <a:r>
              <a:rPr lang="zh-CN" altLang="en-US"/>
              <a:t>自动忽视所有在当前摄像机方向看起来是顺时针的面来节省性能？这就需要启用</a:t>
            </a:r>
            <a:r>
              <a:rPr lang="en-US" altLang="zh-CN"/>
              <a:t> GL_CULL_FACE </a:t>
            </a:r>
            <a:r>
              <a:rPr lang="zh-CN" altLang="en-US"/>
              <a:t>这个称为面剔除的特性。</a:t>
            </a:r>
            <a:endParaRPr lang="zh-CN" altLang="en-US"/>
          </a:p>
        </p:txBody>
      </p:sp>
      <p:pic>
        <p:nvPicPr>
          <p:cNvPr id="5" name="Content Placeholder 4"/>
          <p:cNvPicPr>
            <a:picLocks noChangeAspect="1"/>
          </p:cNvPicPr>
          <p:nvPr>
            <p:ph sz="half" idx="1"/>
          </p:nvPr>
        </p:nvPicPr>
        <p:blipFill>
          <a:blip r:embed="rId1"/>
          <a:stretch>
            <a:fillRect/>
          </a:stretch>
        </p:blipFill>
        <p:spPr>
          <a:xfrm>
            <a:off x="2956560" y="5744845"/>
            <a:ext cx="5318125" cy="1113155"/>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注意：剔除的条件只看顶点的顺逆时针，和法线无关，法线是你自己计算的</a:t>
            </a:r>
            <a:endParaRPr lang="zh-CN"/>
          </a:p>
        </p:txBody>
      </p:sp>
      <p:sp>
        <p:nvSpPr>
          <p:cNvPr id="4" name="Content Placeholder 3"/>
          <p:cNvSpPr>
            <a:spLocks noGrp="1"/>
          </p:cNvSpPr>
          <p:nvPr>
            <p:ph sz="half" idx="2"/>
          </p:nvPr>
        </p:nvSpPr>
        <p:spPr>
          <a:xfrm>
            <a:off x="647700" y="1263015"/>
            <a:ext cx="10515600" cy="4833620"/>
          </a:xfrm>
        </p:spPr>
        <p:txBody>
          <a:bodyPr/>
          <a:p>
            <a:r>
              <a:rPr lang="zh-CN" altLang="en-US"/>
              <a:t>要注意，</a:t>
            </a:r>
            <a:r>
              <a:rPr lang="en-US" altLang="zh-CN"/>
              <a:t>GL_CULL_FACE </a:t>
            </a:r>
            <a:r>
              <a:rPr lang="zh-CN" altLang="en-US"/>
              <a:t>的作用是剔除“三个顶点顺序为顺时针”的面，而和法线无关，如果你加载了某个无良模型师傅做的“顺时针为正面”的模型，那么你在我们刚刚的函数</a:t>
            </a:r>
            <a:r>
              <a:rPr lang="en-US" altLang="zh-CN"/>
              <a:t> compute_normal </a:t>
            </a:r>
            <a:r>
              <a:rPr lang="zh-CN" altLang="en-US"/>
              <a:t>里加个负号并无济于事！要把“顺时针模型”转换成图形学界通用的“逆时针模型”，你需要做的只是把面数组中</a:t>
            </a:r>
            <a:r>
              <a:rPr lang="en-US" altLang="zh-CN"/>
              <a:t> B </a:t>
            </a:r>
            <a:r>
              <a:rPr lang="zh-CN" altLang="en-US"/>
              <a:t>和</a:t>
            </a:r>
            <a:r>
              <a:rPr lang="en-US" altLang="zh-CN"/>
              <a:t> C </a:t>
            </a:r>
            <a:r>
              <a:rPr lang="zh-CN" altLang="en-US"/>
              <a:t>顶点的“索引”翻一下：</a:t>
            </a:r>
            <a:endParaRPr lang="zh-CN" altLang="en-US"/>
          </a:p>
          <a:p>
            <a:r>
              <a:rPr lang="en-US" altLang="zh-CN"/>
              <a:t>// </a:t>
            </a:r>
            <a:r>
              <a:rPr lang="zh-CN" altLang="en-US"/>
              <a:t>在</a:t>
            </a:r>
            <a:r>
              <a:rPr lang="en-US" altLang="zh-CN"/>
              <a:t> load_obj </a:t>
            </a:r>
            <a:r>
              <a:rPr lang="zh-CN" altLang="en-US"/>
              <a:t>中，如果你加载的是约定“顺时针为正面”的模型，就需要翻转</a:t>
            </a:r>
            <a:r>
              <a:rPr lang="en-US" altLang="zh-CN"/>
              <a:t> b </a:t>
            </a:r>
            <a:r>
              <a:rPr lang="zh-CN" altLang="en-US"/>
              <a:t>和</a:t>
            </a:r>
            <a:r>
              <a:rPr lang="en-US" altLang="zh-CN"/>
              <a:t> c </a:t>
            </a:r>
            <a:r>
              <a:rPr lang="zh-CN" altLang="en-US"/>
              <a:t>变量</a:t>
            </a:r>
            <a:endParaRPr lang="zh-CN" altLang="en-US"/>
          </a:p>
          <a:p>
            <a:r>
              <a:rPr lang="en-US" altLang="zh-CN"/>
              <a:t>if (</a:t>
            </a:r>
            <a:r>
              <a:rPr lang="en-US" altLang="zh-CN">
                <a:solidFill>
                  <a:schemeClr val="accent1">
                    <a:lumMod val="75000"/>
                  </a:schemeClr>
                </a:solidFill>
              </a:rPr>
              <a:t>is</a:t>
            </a:r>
            <a:r>
              <a:rPr lang="en-US" altLang="zh-CN" i="1">
                <a:solidFill>
                  <a:schemeClr val="accent1">
                    <a:lumMod val="75000"/>
                  </a:schemeClr>
                </a:solidFill>
                <a:effectLst>
                  <a:outerShdw blurRad="38100" dist="38100" dir="2700000" algn="tl">
                    <a:srgbClr val="000000">
                      <a:alpha val="43137"/>
                    </a:srgbClr>
                  </a:outerShdw>
                </a:effectLst>
              </a:rPr>
              <a:t>Facking</a:t>
            </a:r>
            <a:r>
              <a:rPr lang="en-US" altLang="zh-CN">
                <a:solidFill>
                  <a:schemeClr val="accent1">
                    <a:lumMod val="75000"/>
                  </a:schemeClr>
                </a:solidFill>
              </a:rPr>
              <a:t>ClockwiseAuthor</a:t>
            </a:r>
            <a:r>
              <a:rPr lang="en-US" altLang="zh-CN"/>
              <a:t>) faces.push_back(glm::uvec3(a, </a:t>
            </a:r>
            <a:r>
              <a:rPr lang="en-US" altLang="zh-CN" b="1">
                <a:solidFill>
                  <a:srgbClr val="00B050"/>
                </a:solidFill>
              </a:rPr>
              <a:t>c</a:t>
            </a:r>
            <a:r>
              <a:rPr lang="en-US" altLang="zh-CN"/>
              <a:t>, </a:t>
            </a:r>
            <a:r>
              <a:rPr lang="en-US" altLang="zh-CN" b="1">
                <a:solidFill>
                  <a:srgbClr val="C00000"/>
                </a:solidFill>
              </a:rPr>
              <a:t>b</a:t>
            </a:r>
            <a:r>
              <a:rPr lang="en-US" altLang="zh-CN"/>
              <a:t>));  // </a:t>
            </a:r>
            <a:r>
              <a:rPr lang="zh-CN" altLang="en-US" i="1">
                <a:effectLst>
                  <a:outerShdw blurRad="38100" dist="38100" dir="2700000" algn="tl">
                    <a:srgbClr val="000000">
                      <a:alpha val="43137"/>
                    </a:srgbClr>
                  </a:outerShdw>
                </a:effectLst>
              </a:rPr>
              <a:t>无良</a:t>
            </a:r>
            <a:r>
              <a:rPr lang="zh-CN" altLang="en-US"/>
              <a:t>模型师傅</a:t>
            </a:r>
            <a:endParaRPr lang="en-US" altLang="zh-CN"/>
          </a:p>
          <a:p>
            <a:r>
              <a:rPr lang="en-US" altLang="zh-CN">
                <a:sym typeface="+mn-ea"/>
              </a:rPr>
              <a:t>else faces.push_back(glm::uvec3(a, </a:t>
            </a:r>
            <a:r>
              <a:rPr lang="en-US" altLang="zh-CN">
                <a:solidFill>
                  <a:srgbClr val="C00000"/>
                </a:solidFill>
                <a:sym typeface="+mn-ea"/>
              </a:rPr>
              <a:t>b</a:t>
            </a:r>
            <a:r>
              <a:rPr lang="en-US" altLang="zh-CN">
                <a:sym typeface="+mn-ea"/>
              </a:rPr>
              <a:t>, </a:t>
            </a:r>
            <a:r>
              <a:rPr lang="en-US" altLang="zh-CN" b="1">
                <a:solidFill>
                  <a:srgbClr val="00B050"/>
                </a:solidFill>
                <a:sym typeface="+mn-ea"/>
              </a:rPr>
              <a:t>c</a:t>
            </a:r>
            <a:r>
              <a:rPr lang="en-US" altLang="zh-CN">
                <a:sym typeface="+mn-ea"/>
              </a:rPr>
              <a:t>));  // </a:t>
            </a:r>
            <a:r>
              <a:rPr lang="zh-CN" altLang="en-US">
                <a:sym typeface="+mn-ea"/>
              </a:rPr>
              <a:t>正常模型师傅</a:t>
            </a:r>
            <a:endParaRPr lang="zh-CN" altLang="en-US">
              <a:sym typeface="+mn-ea"/>
            </a:endParaRPr>
          </a:p>
          <a:p>
            <a:r>
              <a:rPr lang="zh-CN" altLang="en-US">
                <a:sym typeface="+mn-ea"/>
              </a:rPr>
              <a:t>另外，如果你的圈子都是喜欢顺时针的无良模型师傅，那么也可以</a:t>
            </a:r>
            <a:r>
              <a:rPr lang="en-US" altLang="zh-CN">
                <a:sym typeface="+mn-ea"/>
              </a:rPr>
              <a:t> glFrontFace(GL_CW)</a:t>
            </a:r>
            <a:r>
              <a:rPr lang="zh-CN" altLang="en-US">
                <a:sym typeface="+mn-ea"/>
              </a:rPr>
              <a:t>，告诉</a:t>
            </a:r>
            <a:r>
              <a:rPr lang="en-US" altLang="zh-CN">
                <a:sym typeface="+mn-ea"/>
              </a:rPr>
              <a:t> OpenGL </a:t>
            </a:r>
            <a:r>
              <a:rPr lang="zh-CN" altLang="en-US">
                <a:sym typeface="+mn-ea"/>
              </a:rPr>
              <a:t>顺时针才是你想保留的正面，默认状态是</a:t>
            </a:r>
            <a:r>
              <a:rPr lang="en-US" altLang="zh-CN">
                <a:sym typeface="+mn-ea"/>
              </a:rPr>
              <a:t> GL_CCW</a:t>
            </a:r>
            <a:r>
              <a:rPr lang="zh-CN" altLang="en-US">
                <a:sym typeface="+mn-ea"/>
              </a:rPr>
              <a:t>，逆时针为正面。</a:t>
            </a:r>
            <a:endParaRPr lang="zh-CN" altLang="en-US">
              <a:sym typeface="+mn-ea"/>
            </a:endParaRPr>
          </a:p>
        </p:txBody>
      </p:sp>
      <p:pic>
        <p:nvPicPr>
          <p:cNvPr id="5" name="Content Placeholder 4"/>
          <p:cNvPicPr>
            <a:picLocks noChangeAspect="1"/>
          </p:cNvPicPr>
          <p:nvPr>
            <p:ph sz="half" idx="1"/>
          </p:nvPr>
        </p:nvPicPr>
        <p:blipFill>
          <a:blip r:embed="rId1"/>
          <a:stretch>
            <a:fillRect/>
          </a:stretch>
        </p:blipFill>
        <p:spPr>
          <a:xfrm>
            <a:off x="3924935" y="6029325"/>
            <a:ext cx="3961765" cy="828675"/>
          </a:xfrm>
          <a:prstGeom prst="rect">
            <a:avLst/>
          </a:prstGeom>
        </p:spPr>
      </p:pic>
      <p:pic>
        <p:nvPicPr>
          <p:cNvPr id="3" name="Picture 2"/>
          <p:cNvPicPr>
            <a:picLocks noChangeAspect="1"/>
          </p:cNvPicPr>
          <p:nvPr/>
        </p:nvPicPr>
        <p:blipFill>
          <a:blip r:embed="rId2"/>
          <a:stretch>
            <a:fillRect/>
          </a:stretch>
        </p:blipFill>
        <p:spPr>
          <a:xfrm>
            <a:off x="10640695" y="4031615"/>
            <a:ext cx="243840" cy="220980"/>
          </a:xfrm>
          <a:prstGeom prst="rect">
            <a:avLst/>
          </a:prstGeom>
        </p:spPr>
      </p:pic>
      <p:pic>
        <p:nvPicPr>
          <p:cNvPr id="7" name="Picture 6"/>
          <p:cNvPicPr>
            <a:picLocks noChangeAspect="1"/>
          </p:cNvPicPr>
          <p:nvPr/>
        </p:nvPicPr>
        <p:blipFill>
          <a:blip r:embed="rId3"/>
          <a:stretch>
            <a:fillRect/>
          </a:stretch>
        </p:blipFill>
        <p:spPr>
          <a:xfrm>
            <a:off x="7613650" y="4613910"/>
            <a:ext cx="198120" cy="19050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GL_CULL_FACE </a:t>
            </a:r>
            <a:r>
              <a:rPr lang="zh-CN" altLang="en-US"/>
              <a:t>的作用</a:t>
            </a:r>
            <a:r>
              <a:rPr lang="en-US" altLang="zh-CN">
                <a:sym typeface="+mn-ea"/>
              </a:rPr>
              <a:t> - </a:t>
            </a:r>
            <a:r>
              <a:rPr lang="zh-CN" altLang="en-US">
                <a:sym typeface="+mn-ea"/>
              </a:rPr>
              <a:t>要关闭深度测试才看得出</a:t>
            </a:r>
            <a:endParaRPr lang="zh-CN" altLang="en-US"/>
          </a:p>
        </p:txBody>
      </p:sp>
      <p:pic>
        <p:nvPicPr>
          <p:cNvPr id="5" name="Content Placeholder 4"/>
          <p:cNvPicPr>
            <a:picLocks noChangeAspect="1"/>
          </p:cNvPicPr>
          <p:nvPr>
            <p:ph sz="half" idx="1"/>
          </p:nvPr>
        </p:nvPicPr>
        <p:blipFill>
          <a:blip r:embed="rId1"/>
          <a:stretch>
            <a:fillRect/>
          </a:stretch>
        </p:blipFill>
        <p:spPr>
          <a:xfrm>
            <a:off x="647700" y="2199005"/>
            <a:ext cx="5181600" cy="4187190"/>
          </a:xfrm>
          <a:prstGeom prst="rect">
            <a:avLst/>
          </a:prstGeom>
        </p:spPr>
      </p:pic>
      <p:sp>
        <p:nvSpPr>
          <p:cNvPr id="75" name="Rounded Rectangle 74"/>
          <p:cNvSpPr/>
          <p:nvPr/>
        </p:nvSpPr>
        <p:spPr>
          <a:xfrm>
            <a:off x="1049020" y="1555750"/>
            <a:ext cx="45008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sym typeface="+mn-ea"/>
              </a:rPr>
              <a:t>用面剔除</a:t>
            </a:r>
            <a:endParaRPr lang="zh-CN" sz="2800">
              <a:latin typeface="HYShenGongJ" panose="02010600000101010101" charset="-122"/>
              <a:ea typeface="HYShenGongJ" panose="02010600000101010101" charset="-122"/>
              <a:sym typeface="+mn-ea"/>
            </a:endParaRPr>
          </a:p>
        </p:txBody>
      </p:sp>
      <p:pic>
        <p:nvPicPr>
          <p:cNvPr id="8" name="Content Placeholder 3"/>
          <p:cNvPicPr>
            <a:picLocks noChangeAspect="1"/>
          </p:cNvPicPr>
          <p:nvPr>
            <p:ph sz="half" idx="2"/>
          </p:nvPr>
        </p:nvPicPr>
        <p:blipFill>
          <a:blip r:embed="rId2"/>
          <a:stretch>
            <a:fillRect/>
          </a:stretch>
        </p:blipFill>
        <p:spPr>
          <a:xfrm>
            <a:off x="5981700" y="2180590"/>
            <a:ext cx="5181600" cy="4224020"/>
          </a:xfrm>
          <a:prstGeom prst="rect">
            <a:avLst/>
          </a:prstGeom>
        </p:spPr>
      </p:pic>
      <p:sp>
        <p:nvSpPr>
          <p:cNvPr id="9" name="Rounded Rectangle 8"/>
          <p:cNvSpPr/>
          <p:nvPr/>
        </p:nvSpPr>
        <p:spPr>
          <a:xfrm>
            <a:off x="6306820" y="1555750"/>
            <a:ext cx="453136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禁</a:t>
            </a:r>
            <a:r>
              <a:rPr lang="zh-CN" sz="2800">
                <a:latin typeface="HYShenGongJ" panose="02010600000101010101" charset="-122"/>
                <a:ea typeface="HYShenGongJ" panose="02010600000101010101" charset="-122"/>
              </a:rPr>
              <a:t>用深度测试</a:t>
            </a:r>
            <a:r>
              <a:rPr lang="en-US" altLang="zh-CN" sz="2800">
                <a:latin typeface="HYShenGongJ" panose="02010600000101010101" charset="-122"/>
                <a:ea typeface="HYShenGongJ" panose="02010600000101010101" charset="-122"/>
              </a:rPr>
              <a:t>+</a:t>
            </a:r>
            <a:r>
              <a:rPr lang="zh-CN" sz="2800">
                <a:latin typeface="HYShenGongJ" panose="02010600000101010101" charset="-122"/>
                <a:ea typeface="HYShenGongJ" panose="02010600000101010101" charset="-122"/>
                <a:sym typeface="+mn-ea"/>
              </a:rPr>
              <a:t>启用</a:t>
            </a:r>
            <a:r>
              <a:rPr lang="zh-CN" sz="2800">
                <a:latin typeface="HYShenGongJ" panose="02010600000101010101" charset="-122"/>
                <a:ea typeface="HYShenGongJ" panose="02010600000101010101" charset="-122"/>
                <a:sym typeface="+mn-ea"/>
              </a:rPr>
              <a:t>面剔除</a:t>
            </a:r>
            <a:endParaRPr lang="en-US" altLang="zh-CN" sz="2800">
              <a:latin typeface="HYShenGongJ" panose="02010600000101010101" charset="-122"/>
              <a:ea typeface="HYShenGongJ" panose="02010600000101010101" charset="-122"/>
            </a:endParaRPr>
          </a:p>
        </p:txBody>
      </p:sp>
      <p:sp>
        <p:nvSpPr>
          <p:cNvPr id="7" name="Oval Callout 6"/>
          <p:cNvSpPr/>
          <p:nvPr/>
        </p:nvSpPr>
        <p:spPr>
          <a:xfrm>
            <a:off x="7305040" y="4895855"/>
            <a:ext cx="4886960" cy="1962141"/>
          </a:xfrm>
          <a:prstGeom prst="wedgeEllipseCallout">
            <a:avLst>
              <a:gd name="adj1" fmla="val -9771"/>
              <a:gd name="adj2" fmla="val -7417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a:solidFill>
                  <a:schemeClr val="accent6">
                    <a:lumMod val="60000"/>
                    <a:lumOff val="40000"/>
                  </a:schemeClr>
                </a:solidFill>
                <a:latin typeface="HYTangMeiRen 85W" panose="00020600040101010101" charset="-122"/>
                <a:ea typeface="HYTangMeiRen 85W" panose="00020600040101010101" charset="-122"/>
              </a:rPr>
              <a:t>面剔除并没有砸了深度测试的饭碗，面剔除只是减轻了深度测试的两倍负担，对于不是凸多面体的模型，和多个模型重叠的情况，仍然需要深度测试避免前后面叠在一起</a:t>
            </a:r>
            <a:endParaRPr lang="zh-CN" altLang="en-US">
              <a:solidFill>
                <a:schemeClr val="accent6">
                  <a:lumMod val="60000"/>
                  <a:lumOff val="40000"/>
                </a:schemeClr>
              </a:solidFill>
              <a:latin typeface="HYTangMeiRen 85W" panose="00020600040101010101" charset="-122"/>
              <a:ea typeface="HYTangMeiRen 85W" panose="00020600040101010101" charset="-122"/>
            </a:endParaRPr>
          </a:p>
        </p:txBody>
      </p:sp>
      <p:sp>
        <p:nvSpPr>
          <p:cNvPr id="3" name="Oval Callout 2"/>
          <p:cNvSpPr/>
          <p:nvPr/>
        </p:nvSpPr>
        <p:spPr>
          <a:xfrm>
            <a:off x="-135255" y="5717432"/>
            <a:ext cx="4864735" cy="785712"/>
          </a:xfrm>
          <a:prstGeom prst="wedgeEllipseCallout">
            <a:avLst>
              <a:gd name="adj1" fmla="val 6794"/>
              <a:gd name="adj2" fmla="val -94767"/>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a:solidFill>
                  <a:schemeClr val="accent4">
                    <a:lumMod val="50000"/>
                  </a:schemeClr>
                </a:solidFill>
                <a:latin typeface="HYTangMeiRen 85W" panose="00020600040101010101" charset="-122"/>
                <a:ea typeface="HYTangMeiRen 85W" panose="00020600040101010101" charset="-122"/>
              </a:rPr>
              <a:t>面剔除能提升渲染性能，是因为他帮深度测试排除了很多错误答案！</a:t>
            </a:r>
            <a:endParaRPr lang="zh-CN" altLang="en-US">
              <a:solidFill>
                <a:schemeClr val="accent4">
                  <a:lumMod val="5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3" grpId="0" bldLvl="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Content Placeholder 8"/>
          <p:cNvPicPr>
            <a:picLocks noChangeAspect="1"/>
          </p:cNvPicPr>
          <p:nvPr>
            <p:ph sz="half" idx="2"/>
          </p:nvPr>
        </p:nvPicPr>
        <p:blipFill>
          <a:blip r:embed="rId1"/>
          <a:stretch>
            <a:fillRect/>
          </a:stretch>
        </p:blipFill>
        <p:spPr>
          <a:xfrm>
            <a:off x="5995670" y="1825625"/>
            <a:ext cx="5152390" cy="4351655"/>
          </a:xfrm>
          <a:prstGeom prst="rect">
            <a:avLst/>
          </a:prstGeom>
        </p:spPr>
      </p:pic>
      <p:sp>
        <p:nvSpPr>
          <p:cNvPr id="4" name="Title 3"/>
          <p:cNvSpPr>
            <a:spLocks noGrp="1"/>
          </p:cNvSpPr>
          <p:nvPr>
            <p:ph type="title"/>
          </p:nvPr>
        </p:nvSpPr>
        <p:spPr/>
        <p:txBody>
          <a:bodyPr/>
          <a:p>
            <a:r>
              <a:rPr lang="zh-CN" altLang="en-US"/>
              <a:t>下一课内容预告：</a:t>
            </a:r>
            <a:r>
              <a:rPr lang="en-US" altLang="zh-CN"/>
              <a:t>GLSL </a:t>
            </a:r>
            <a:r>
              <a:rPr lang="zh-CN" altLang="en-US"/>
              <a:t>实现</a:t>
            </a:r>
            <a:r>
              <a:rPr lang="en-US" altLang="zh-CN"/>
              <a:t> PBR </a:t>
            </a:r>
            <a:r>
              <a:rPr lang="zh-CN" altLang="en-US"/>
              <a:t>全流程和法线贴图</a:t>
            </a:r>
            <a:endParaRPr lang="zh-CN" altLang="en-US"/>
          </a:p>
        </p:txBody>
      </p:sp>
      <p:pic>
        <p:nvPicPr>
          <p:cNvPr id="7" name="Content Placeholder 6"/>
          <p:cNvPicPr>
            <a:picLocks noChangeAspect="1"/>
          </p:cNvPicPr>
          <p:nvPr>
            <p:ph sz="half" idx="1"/>
          </p:nvPr>
        </p:nvPicPr>
        <p:blipFill>
          <a:blip r:embed="rId2"/>
          <a:stretch>
            <a:fillRect/>
          </a:stretch>
        </p:blipFill>
        <p:spPr>
          <a:xfrm>
            <a:off x="1062355" y="1825625"/>
            <a:ext cx="4351655" cy="4351655"/>
          </a:xfrm>
          <a:prstGeom prst="rect">
            <a:avLst/>
          </a:prstGeom>
        </p:spPr>
      </p:pic>
      <p:sp>
        <p:nvSpPr>
          <p:cNvPr id="8" name="Oval Callout 7"/>
          <p:cNvSpPr/>
          <p:nvPr/>
        </p:nvSpPr>
        <p:spPr>
          <a:xfrm>
            <a:off x="5646420" y="1584264"/>
            <a:ext cx="2589530" cy="783076"/>
          </a:xfrm>
          <a:prstGeom prst="wedgeEllipseCallout">
            <a:avLst>
              <a:gd name="adj1" fmla="val 30799"/>
              <a:gd name="adj2" fmla="val 9597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我马上要有纹理辣！兴奋</a:t>
            </a:r>
            <a:r>
              <a:rPr lang="en-US" altLang="zh-CN">
                <a:latin typeface="HYTangMeiRen 85W" panose="00020600040101010101" charset="-122"/>
                <a:ea typeface="HYTangMeiRen 85W" panose="00020600040101010101" charset="-122"/>
              </a:rPr>
              <a:t>ing~~</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 Box 8"/>
          <p:cNvSpPr txBox="1"/>
          <p:nvPr/>
        </p:nvSpPr>
        <p:spPr>
          <a:xfrm>
            <a:off x="608330" y="3185795"/>
            <a:ext cx="1097534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第六章：</a:t>
            </a:r>
            <a:r>
              <a:rPr lang="en-US" altLang="zh-CN" sz="4000">
                <a:latin typeface="HYXuanSong 75S" panose="00020600040101010101" charset="-122"/>
                <a:ea typeface="HYXuanSong 75S" panose="00020600040101010101" charset="-122"/>
              </a:rPr>
              <a:t>GLFW </a:t>
            </a:r>
            <a:r>
              <a:rPr lang="zh-CN" altLang="en-US" sz="4000">
                <a:latin typeface="HYXuanSong 75S" panose="00020600040101010101" charset="-122"/>
                <a:ea typeface="HYXuanSong 75S" panose="00020600040101010101" charset="-122"/>
              </a:rPr>
              <a:t>鼠标事件回调实现相机角度控制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2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寓言故事《回调函数》</a:t>
            </a:r>
            <a:endParaRPr lang="zh-CN" altLang="en-US"/>
          </a:p>
        </p:txBody>
      </p:sp>
      <p:sp>
        <p:nvSpPr>
          <p:cNvPr id="3" name="Content Placeholder 2"/>
          <p:cNvSpPr>
            <a:spLocks noGrp="1"/>
          </p:cNvSpPr>
          <p:nvPr>
            <p:ph idx="1"/>
          </p:nvPr>
        </p:nvSpPr>
        <p:spPr>
          <a:xfrm>
            <a:off x="647700" y="1825625"/>
            <a:ext cx="10515600" cy="4726305"/>
          </a:xfrm>
        </p:spPr>
        <p:txBody>
          <a:bodyPr/>
          <a:p>
            <a:r>
              <a:rPr lang="zh-CN" altLang="en-US"/>
              <a:t>小彭老师经常更新他的引擎课程系列视频，更新出炉的视频文件，会堆放在他的家门口。</a:t>
            </a:r>
            <a:endParaRPr lang="zh-CN" altLang="en-US"/>
          </a:p>
          <a:p>
            <a:r>
              <a:rPr lang="zh-CN" altLang="en-US"/>
              <a:t>同学们想要在他更新视频后，及时</a:t>
            </a:r>
            <a:r>
              <a:rPr lang="zh-CN" altLang="en-US">
                <a:sym typeface="+mn-ea"/>
              </a:rPr>
              <a:t>观看</a:t>
            </a:r>
            <a:r>
              <a:rPr lang="zh-CN" altLang="en-US"/>
              <a:t>视频，学习最新知识。</a:t>
            </a:r>
            <a:endParaRPr lang="zh-CN" altLang="en-US"/>
          </a:p>
          <a:p>
            <a:r>
              <a:rPr lang="zh-CN" altLang="en-US">
                <a:sym typeface="+mn-ea"/>
              </a:rPr>
              <a:t>为了及时响应，同学们就必须不断地每天去小彭老师家门口看一遍，有没有更新：如果看到更新了新视频，就需要去打开他堆放的视频文件，进行观看；如果发现没有，就只能灰溜溜回家，明天再来检查一遍。</a:t>
            </a:r>
            <a:endParaRPr lang="zh-CN" altLang="en-US">
              <a:sym typeface="+mn-ea"/>
            </a:endParaRPr>
          </a:p>
          <a:p>
            <a:r>
              <a:rPr lang="zh-CN" altLang="en-US">
                <a:sym typeface="+mn-ea"/>
              </a:rPr>
              <a:t>这样效率实在太低了！为此小彭老师在门口放了个铁箱子，每当他更新了视频，在门口堆放完了新视频的文件后，他会拿出</a:t>
            </a:r>
            <a:r>
              <a:rPr lang="en-US" altLang="zh-CN">
                <a:sym typeface="+mn-ea"/>
              </a:rPr>
              <a:t> 220V </a:t>
            </a:r>
            <a:r>
              <a:rPr lang="zh-CN" altLang="en-US">
                <a:sym typeface="+mn-ea"/>
              </a:rPr>
              <a:t>电线，电击一下这个铁箱子。</a:t>
            </a:r>
            <a:endParaRPr lang="zh-CN" altLang="en-US">
              <a:sym typeface="+mn-ea"/>
            </a:endParaRPr>
          </a:p>
          <a:p>
            <a:r>
              <a:rPr lang="zh-CN" altLang="en-US">
                <a:sym typeface="+mn-ea"/>
              </a:rPr>
              <a:t>然后同学们如果想要“订阅”小彭老师更新的话，可以插一根电线焊在铁箱子上，然后千里迢迢拖回同学们各自的家，另一头焊在自己座位上。这样当小彭老师更新完后，他在集中的铁箱子上一通电，更新的消息就会通过同学们自己插入的电线传到所有“订阅”了的同学家中。这就是回调函数，想要订阅某一事件，就请在这个消息上注册你的回调函数叭。</a:t>
            </a:r>
            <a:endParaRPr lang="zh-CN" altLang="en-US">
              <a:sym typeface="+mn-ea"/>
            </a:endParaRPr>
          </a:p>
          <a:p>
            <a:r>
              <a:rPr lang="zh-CN" altLang="en-US">
                <a:sym typeface="+mn-ea"/>
              </a:rPr>
              <a:t>此外小彭老师还可以选择在更新</a:t>
            </a:r>
            <a:r>
              <a:rPr lang="en-US" altLang="zh-CN">
                <a:sym typeface="+mn-ea"/>
              </a:rPr>
              <a:t> OpenGL </a:t>
            </a:r>
            <a:r>
              <a:rPr lang="zh-CN" altLang="en-US">
                <a:sym typeface="+mn-ea"/>
              </a:rPr>
              <a:t>系列课时使用</a:t>
            </a:r>
            <a:r>
              <a:rPr lang="en-US" altLang="zh-CN">
                <a:sym typeface="+mn-ea"/>
              </a:rPr>
              <a:t> 220V </a:t>
            </a:r>
            <a:r>
              <a:rPr lang="zh-CN" altLang="en-US">
                <a:sym typeface="+mn-ea"/>
              </a:rPr>
              <a:t>电击，更新</a:t>
            </a:r>
            <a:r>
              <a:rPr lang="en-US" altLang="zh-CN">
                <a:sym typeface="+mn-ea"/>
              </a:rPr>
              <a:t> STL </a:t>
            </a:r>
            <a:r>
              <a:rPr lang="zh-CN" altLang="en-US">
                <a:sym typeface="+mn-ea"/>
              </a:rPr>
              <a:t>系列课时使用</a:t>
            </a:r>
            <a:r>
              <a:rPr lang="en-US" altLang="zh-CN">
                <a:sym typeface="+mn-ea"/>
              </a:rPr>
              <a:t> 380V </a:t>
            </a:r>
            <a:r>
              <a:rPr lang="zh-CN" altLang="en-US">
                <a:sym typeface="+mn-ea"/>
              </a:rPr>
              <a:t>电击</a:t>
            </a:r>
            <a:r>
              <a:rPr lang="zh-CN" altLang="en-US">
                <a:sym typeface="+mn-ea"/>
              </a:rPr>
              <a:t>，</a:t>
            </a:r>
            <a:r>
              <a:rPr lang="zh-CN">
                <a:sym typeface="+mn-ea"/>
              </a:rPr>
              <a:t>这就是回调函数的参数，帮助同学提前知道更新的是什么内容，比如一个对</a:t>
            </a:r>
            <a:r>
              <a:rPr lang="en-US" altLang="zh-CN">
                <a:sym typeface="+mn-ea"/>
              </a:rPr>
              <a:t> STL </a:t>
            </a:r>
            <a:r>
              <a:rPr lang="zh-CN" altLang="en-US">
                <a:sym typeface="+mn-ea"/>
              </a:rPr>
              <a:t>不感兴趣的只想学</a:t>
            </a:r>
            <a:r>
              <a:rPr lang="en-US" altLang="zh-CN">
                <a:sym typeface="+mn-ea"/>
              </a:rPr>
              <a:t> OpenGL </a:t>
            </a:r>
            <a:r>
              <a:rPr lang="zh-CN" altLang="en-US">
                <a:sym typeface="+mn-ea"/>
              </a:rPr>
              <a:t>同学，就可以选择在受到</a:t>
            </a:r>
            <a:r>
              <a:rPr lang="en-US" altLang="zh-CN">
                <a:sym typeface="+mn-ea"/>
              </a:rPr>
              <a:t> 380V </a:t>
            </a:r>
            <a:r>
              <a:rPr lang="zh-CN" altLang="en-US">
                <a:sym typeface="+mn-ea"/>
              </a:rPr>
              <a:t>电击时不予理睬</a:t>
            </a:r>
            <a:r>
              <a:rPr lang="zh-CN" altLang="en-US">
                <a:sym typeface="+mn-ea"/>
              </a:rPr>
              <a:t>。</a:t>
            </a:r>
            <a:endParaRPr lang="zh-CN" altLang="en-US">
              <a:sym typeface="+mn-ea"/>
            </a:endParaRPr>
          </a:p>
          <a:p>
            <a:endParaRPr lang="zh-CN" altLang="en-US"/>
          </a:p>
        </p:txBody>
      </p:sp>
      <p:grpSp>
        <p:nvGrpSpPr>
          <p:cNvPr id="8" name="Group 7"/>
          <p:cNvGrpSpPr/>
          <p:nvPr/>
        </p:nvGrpSpPr>
        <p:grpSpPr>
          <a:xfrm>
            <a:off x="10107295" y="814070"/>
            <a:ext cx="904240" cy="826770"/>
            <a:chOff x="16761" y="1217"/>
            <a:chExt cx="1424" cy="1302"/>
          </a:xfrm>
        </p:grpSpPr>
        <p:sp>
          <p:nvSpPr>
            <p:cNvPr id="6" name="Rectangles 5"/>
            <p:cNvSpPr/>
            <p:nvPr/>
          </p:nvSpPr>
          <p:spPr>
            <a:xfrm>
              <a:off x="16761" y="1217"/>
              <a:ext cx="1424" cy="1303"/>
            </a:xfrm>
            <a:prstGeom prst="rect">
              <a:avLst/>
            </a:prstGeom>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pic>
          <p:nvPicPr>
            <p:cNvPr id="5" name="Picture 4"/>
            <p:cNvPicPr>
              <a:picLocks noChangeAspect="1"/>
            </p:cNvPicPr>
            <p:nvPr/>
          </p:nvPicPr>
          <p:blipFill>
            <a:blip r:embed="rId1"/>
            <a:stretch>
              <a:fillRect/>
            </a:stretch>
          </p:blipFill>
          <p:spPr>
            <a:xfrm>
              <a:off x="17131" y="1469"/>
              <a:ext cx="685" cy="799"/>
            </a:xfrm>
            <a:prstGeom prst="rect">
              <a:avLst/>
            </a:prstGeom>
          </p:spPr>
        </p:pic>
      </p:grpSp>
      <p:grpSp>
        <p:nvGrpSpPr>
          <p:cNvPr id="23" name="Group 22"/>
          <p:cNvGrpSpPr/>
          <p:nvPr/>
        </p:nvGrpSpPr>
        <p:grpSpPr>
          <a:xfrm>
            <a:off x="6553835" y="226060"/>
            <a:ext cx="514985" cy="89789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7" name="Curved Connector 6"/>
          <p:cNvCxnSpPr/>
          <p:nvPr/>
        </p:nvCxnSpPr>
        <p:spPr>
          <a:xfrm>
            <a:off x="7065010" y="795655"/>
            <a:ext cx="3042285" cy="766445"/>
          </a:xfrm>
          <a:prstGeom prst="curvedConnector3">
            <a:avLst>
              <a:gd name="adj1" fmla="val 50010"/>
            </a:avLst>
          </a:prstGeom>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10077450" y="485775"/>
            <a:ext cx="963295" cy="306705"/>
          </a:xfrm>
          <a:prstGeom prst="rect">
            <a:avLst/>
          </a:prstGeom>
          <a:noFill/>
        </p:spPr>
        <p:txBody>
          <a:bodyPr wrap="none" rtlCol="0" anchor="t">
            <a:spAutoFit/>
          </a:bodyPr>
          <a:p>
            <a:r>
              <a:rPr lang="en-US" altLang="zh-CN" sz="1400">
                <a:solidFill>
                  <a:schemeClr val="accent4">
                    <a:lumMod val="40000"/>
                    <a:lumOff val="60000"/>
                  </a:schemeClr>
                </a:solidFill>
                <a:latin typeface="HYTangMeiRen 45W" panose="00020600040101010101" charset="-122"/>
                <a:ea typeface="HYTangMeiRen 45W" panose="00020600040101010101" charset="-122"/>
                <a:sym typeface="+mn-ea"/>
              </a:rPr>
              <a:t>RSS Feed</a:t>
            </a:r>
            <a:endParaRPr lang="en-US" altLang="zh-CN" sz="1400">
              <a:solidFill>
                <a:schemeClr val="accent4">
                  <a:lumMod val="40000"/>
                  <a:lumOff val="60000"/>
                </a:schemeClr>
              </a:solidFill>
              <a:latin typeface="HYTangMeiRen 45W" panose="00020600040101010101" charset="-122"/>
              <a:ea typeface="HYTangMeiRen 45W" panose="00020600040101010101" charset="-122"/>
              <a:sym typeface="+mn-ea"/>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回调函数常见用法</a:t>
            </a:r>
            <a:r>
              <a:rPr lang="en-US" altLang="zh-CN"/>
              <a:t> - </a:t>
            </a:r>
            <a:r>
              <a:rPr lang="zh-CN" altLang="en-US"/>
              <a:t>代码示范</a:t>
            </a:r>
            <a:endParaRPr lang="en-US" altLang="zh-CN"/>
          </a:p>
        </p:txBody>
      </p:sp>
      <p:sp>
        <p:nvSpPr>
          <p:cNvPr id="3" name="Content Placeholder 2"/>
          <p:cNvSpPr>
            <a:spLocks noGrp="1"/>
          </p:cNvSpPr>
          <p:nvPr>
            <p:ph idx="1"/>
          </p:nvPr>
        </p:nvSpPr>
        <p:spPr>
          <a:xfrm>
            <a:off x="647700" y="1825625"/>
            <a:ext cx="11220450" cy="4351655"/>
          </a:xfrm>
        </p:spPr>
        <p:txBody>
          <a:bodyPr/>
          <a:p>
            <a:r>
              <a:rPr lang="zh-CN" altLang="en-US">
                <a:solidFill>
                  <a:schemeClr val="bg1">
                    <a:lumMod val="75000"/>
                  </a:schemeClr>
                </a:solidFill>
              </a:rPr>
              <a:t>库作者写的头文件：</a:t>
            </a:r>
            <a:endParaRPr lang="en-US">
              <a:solidFill>
                <a:schemeClr val="bg1">
                  <a:lumMod val="75000"/>
                </a:schemeClr>
              </a:solidFill>
            </a:endParaRPr>
          </a:p>
          <a:p>
            <a:r>
              <a:rPr lang="en-US"/>
              <a:t>typedef void (* </a:t>
            </a:r>
            <a:r>
              <a:rPr lang="en-US">
                <a:solidFill>
                  <a:schemeClr val="accent1">
                    <a:lumMod val="50000"/>
                  </a:schemeClr>
                </a:solidFill>
              </a:rPr>
              <a:t>update_callback_t</a:t>
            </a:r>
            <a:r>
              <a:rPr lang="en-US"/>
              <a:t>)(int frameid);  </a:t>
            </a:r>
            <a:r>
              <a:rPr lang="en-US">
                <a:solidFill>
                  <a:schemeClr val="accent6">
                    <a:lumMod val="60000"/>
                    <a:lumOff val="40000"/>
                  </a:schemeClr>
                </a:solidFill>
              </a:rPr>
              <a:t>// </a:t>
            </a:r>
            <a:r>
              <a:rPr lang="zh-CN" altLang="en-US">
                <a:solidFill>
                  <a:schemeClr val="accent6">
                    <a:lumMod val="60000"/>
                    <a:lumOff val="40000"/>
                  </a:schemeClr>
                </a:solidFill>
              </a:rPr>
              <a:t>函数指针类型（导线电压规格：最高</a:t>
            </a:r>
            <a:r>
              <a:rPr lang="en-US" altLang="zh-CN">
                <a:solidFill>
                  <a:schemeClr val="accent6">
                    <a:lumMod val="60000"/>
                    <a:lumOff val="40000"/>
                  </a:schemeClr>
                </a:solidFill>
              </a:rPr>
              <a:t> 2</a:t>
            </a:r>
            <a:r>
              <a:rPr lang="en-US" altLang="zh-CN" baseline="30000">
                <a:solidFill>
                  <a:schemeClr val="accent6">
                    <a:lumMod val="60000"/>
                    <a:lumOff val="40000"/>
                  </a:schemeClr>
                </a:solidFill>
              </a:rPr>
              <a:t>31</a:t>
            </a:r>
            <a:r>
              <a:rPr lang="en-US" altLang="zh-CN">
                <a:solidFill>
                  <a:schemeClr val="accent6">
                    <a:lumMod val="60000"/>
                    <a:lumOff val="40000"/>
                  </a:schemeClr>
                </a:solidFill>
              </a:rPr>
              <a:t> V</a:t>
            </a:r>
            <a:r>
              <a:rPr lang="zh-CN" altLang="en-US">
                <a:solidFill>
                  <a:schemeClr val="accent6">
                    <a:lumMod val="60000"/>
                    <a:lumOff val="40000"/>
                  </a:schemeClr>
                </a:solidFill>
              </a:rPr>
              <a:t>）</a:t>
            </a:r>
            <a:endParaRPr lang="en-US"/>
          </a:p>
          <a:p>
            <a:r>
              <a:rPr lang="en-US"/>
              <a:t>void registerOnUpdateCallback(</a:t>
            </a:r>
            <a:r>
              <a:rPr lang="en-US">
                <a:solidFill>
                  <a:schemeClr val="accent1">
                    <a:lumMod val="50000"/>
                  </a:schemeClr>
                </a:solidFill>
                <a:sym typeface="+mn-ea"/>
              </a:rPr>
              <a:t>update_callback_t</a:t>
            </a:r>
            <a:r>
              <a:rPr lang="en-US"/>
              <a:t> cbfun);  </a:t>
            </a:r>
            <a:r>
              <a:rPr lang="en-US">
                <a:solidFill>
                  <a:schemeClr val="accent6"/>
                </a:solidFill>
              </a:rPr>
              <a:t>// </a:t>
            </a:r>
            <a:r>
              <a:rPr lang="zh-CN" altLang="en-US">
                <a:solidFill>
                  <a:schemeClr val="accent6"/>
                </a:solidFill>
              </a:rPr>
              <a:t>注册函数，接受函数指针做参数</a:t>
            </a:r>
            <a:endParaRPr lang="en-US"/>
          </a:p>
          <a:p>
            <a:r>
              <a:rPr lang="zh-CN" altLang="en-US">
                <a:solidFill>
                  <a:schemeClr val="bg1">
                    <a:lumMod val="75000"/>
                  </a:schemeClr>
                </a:solidFill>
              </a:rPr>
              <a:t>用户使用这个库时：</a:t>
            </a:r>
            <a:endParaRPr lang="zh-CN" altLang="en-US">
              <a:solidFill>
                <a:schemeClr val="bg1">
                  <a:lumMod val="75000"/>
                </a:schemeClr>
              </a:solidFill>
            </a:endParaRPr>
          </a:p>
          <a:p>
            <a:r>
              <a:rPr lang="en-US" altLang="zh-CN"/>
              <a:t>static void called_when_update(int frameid) {  </a:t>
            </a:r>
            <a:r>
              <a:rPr lang="en-US" altLang="zh-CN">
                <a:solidFill>
                  <a:schemeClr val="accent6">
                    <a:lumMod val="75000"/>
                  </a:schemeClr>
                </a:solidFill>
              </a:rPr>
              <a:t>// </a:t>
            </a:r>
            <a:r>
              <a:rPr lang="zh-CN" altLang="en-US">
                <a:solidFill>
                  <a:schemeClr val="accent6">
                    <a:lumMod val="75000"/>
                  </a:schemeClr>
                </a:solidFill>
              </a:rPr>
              <a:t>我的铁沙发（和</a:t>
            </a:r>
            <a:r>
              <a:rPr lang="en-US" altLang="zh-CN">
                <a:solidFill>
                  <a:schemeClr val="accent6">
                    <a:lumMod val="75000"/>
                  </a:schemeClr>
                </a:solidFill>
              </a:rPr>
              <a:t> update_callback_t </a:t>
            </a:r>
            <a:r>
              <a:rPr lang="zh-CN" altLang="en-US">
                <a:solidFill>
                  <a:schemeClr val="accent6">
                    <a:lumMod val="75000"/>
                  </a:schemeClr>
                </a:solidFill>
              </a:rPr>
              <a:t>同类型）</a:t>
            </a:r>
            <a:endParaRPr lang="en-US" altLang="zh-CN"/>
          </a:p>
          <a:p>
            <a:r>
              <a:rPr lang="en-US" altLang="zh-CN"/>
              <a:t>  printf(</a:t>
            </a:r>
            <a:r>
              <a:rPr lang="zh-CN" altLang="en-US"/>
              <a:t>"世界更新了第</a:t>
            </a:r>
            <a:r>
              <a:rPr lang="en-US" altLang="zh-CN"/>
              <a:t> %d </a:t>
            </a:r>
            <a:r>
              <a:rPr lang="zh-CN" altLang="en-US"/>
              <a:t>帧</a:t>
            </a:r>
            <a:r>
              <a:rPr lang="en-US" altLang="zh-CN"/>
              <a:t>\n", frameid);  </a:t>
            </a:r>
            <a:r>
              <a:rPr lang="en-US" altLang="zh-CN">
                <a:solidFill>
                  <a:schemeClr val="accent6">
                    <a:lumMod val="50000"/>
                  </a:schemeClr>
                </a:solidFill>
              </a:rPr>
              <a:t>// </a:t>
            </a:r>
            <a:r>
              <a:rPr lang="zh-CN" altLang="en-US">
                <a:solidFill>
                  <a:schemeClr val="accent6">
                    <a:lumMod val="50000"/>
                  </a:schemeClr>
                </a:solidFill>
              </a:rPr>
              <a:t>我触电并尖叫（打印出我感受到的</a:t>
            </a:r>
            <a:r>
              <a:rPr lang="en-US" altLang="zh-CN">
                <a:solidFill>
                  <a:schemeClr val="accent6">
                    <a:lumMod val="50000"/>
                  </a:schemeClr>
                </a:solidFill>
                <a:sym typeface="+mn-ea"/>
              </a:rPr>
              <a:t>‘</a:t>
            </a:r>
            <a:r>
              <a:rPr lang="zh-CN" altLang="en-US">
                <a:solidFill>
                  <a:schemeClr val="accent6">
                    <a:lumMod val="50000"/>
                  </a:schemeClr>
                </a:solidFill>
              </a:rPr>
              <a:t>电压</a:t>
            </a:r>
            <a:r>
              <a:rPr lang="en-US" altLang="zh-CN">
                <a:solidFill>
                  <a:schemeClr val="accent6">
                    <a:lumMod val="50000"/>
                  </a:schemeClr>
                </a:solidFill>
              </a:rPr>
              <a:t>’</a:t>
            </a:r>
            <a:r>
              <a:rPr lang="zh-CN" altLang="en-US">
                <a:solidFill>
                  <a:schemeClr val="accent6">
                    <a:lumMod val="50000"/>
                  </a:schemeClr>
                </a:solidFill>
              </a:rPr>
              <a:t>）</a:t>
            </a:r>
            <a:endParaRPr lang="en-US" altLang="zh-CN"/>
          </a:p>
          <a:p>
            <a:r>
              <a:rPr lang="en-US" altLang="zh-CN"/>
              <a:t>}</a:t>
            </a:r>
            <a:endParaRPr lang="en-US"/>
          </a:p>
          <a:p>
            <a:r>
              <a:rPr lang="en-US">
                <a:sym typeface="+mn-ea"/>
              </a:rPr>
              <a:t>registerOnUpdateCallback(</a:t>
            </a:r>
            <a:r>
              <a:rPr lang="en-US" altLang="zh-CN">
                <a:sym typeface="+mn-ea"/>
              </a:rPr>
              <a:t>called_</a:t>
            </a:r>
            <a:r>
              <a:rPr lang="en-US">
                <a:sym typeface="+mn-ea"/>
              </a:rPr>
              <a:t>when_update); </a:t>
            </a:r>
            <a:r>
              <a:rPr lang="en-US">
                <a:solidFill>
                  <a:srgbClr val="203214"/>
                </a:solidFill>
                <a:sym typeface="+mn-ea"/>
              </a:rPr>
              <a:t>// </a:t>
            </a:r>
            <a:r>
              <a:rPr lang="zh-CN" altLang="en-US">
                <a:solidFill>
                  <a:srgbClr val="203214"/>
                </a:solidFill>
                <a:sym typeface="+mn-ea"/>
              </a:rPr>
              <a:t>连上小彭老师的铁盒子好让他按时电疗我</a:t>
            </a:r>
            <a:endParaRPr lang="en-US"/>
          </a:p>
          <a:p>
            <a:endParaRPr lang="en-US"/>
          </a:p>
        </p:txBody>
      </p:sp>
      <p:sp>
        <p:nvSpPr>
          <p:cNvPr id="4" name="Oval Callout 3"/>
          <p:cNvSpPr/>
          <p:nvPr/>
        </p:nvSpPr>
        <p:spPr>
          <a:xfrm>
            <a:off x="4881245" y="5341423"/>
            <a:ext cx="3711575" cy="1351674"/>
          </a:xfrm>
          <a:prstGeom prst="wedgeEllipseCallout">
            <a:avLst>
              <a:gd name="adj1" fmla="val -23002"/>
              <a:gd name="adj2" fmla="val -7059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当我更新时，我会调用你指定的这个函数！这样你就知道我更新了！</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在鼠标点击时修改正方形的其中一个顶点试试？</a:t>
            </a:r>
            <a:endParaRPr lang="zh-CN" altLang="en-US"/>
          </a:p>
        </p:txBody>
      </p:sp>
      <p:pic>
        <p:nvPicPr>
          <p:cNvPr id="4" name="Content Placeholder 3"/>
          <p:cNvPicPr>
            <a:picLocks noChangeAspect="1"/>
          </p:cNvPicPr>
          <p:nvPr>
            <p:ph sz="half" idx="1"/>
          </p:nvPr>
        </p:nvPicPr>
        <p:blipFill>
          <a:blip r:embed="rId1"/>
          <a:stretch>
            <a:fillRect/>
          </a:stretch>
        </p:blipFill>
        <p:spPr>
          <a:xfrm>
            <a:off x="355600" y="1972310"/>
            <a:ext cx="5581650" cy="4290695"/>
          </a:xfrm>
          <a:prstGeom prst="rect">
            <a:avLst/>
          </a:prstGeom>
        </p:spPr>
      </p:pic>
      <p:sp>
        <p:nvSpPr>
          <p:cNvPr id="5" name="Rounded Rectangle 4"/>
          <p:cNvSpPr/>
          <p:nvPr/>
        </p:nvSpPr>
        <p:spPr>
          <a:xfrm>
            <a:off x="1062355" y="5531485"/>
            <a:ext cx="2806700" cy="34671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388735" y="1584325"/>
            <a:ext cx="4692650" cy="4890770"/>
          </a:xfrm>
          <a:prstGeom prst="rect">
            <a:avLst/>
          </a:prstGeom>
        </p:spPr>
      </p:pic>
      <p:sp>
        <p:nvSpPr>
          <p:cNvPr id="11" name="Oval Callout 10"/>
          <p:cNvSpPr/>
          <p:nvPr/>
        </p:nvSpPr>
        <p:spPr>
          <a:xfrm>
            <a:off x="7145655" y="718992"/>
            <a:ext cx="5046345" cy="2088806"/>
          </a:xfrm>
          <a:prstGeom prst="wedgeEllipseCallout">
            <a:avLst>
              <a:gd name="adj1" fmla="val -22027"/>
              <a:gd name="adj2" fmla="val 7022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童鞋你好，我是裂开的正方形。请小彭老师切换到</a:t>
            </a:r>
            <a:r>
              <a:rPr lang="en-US" altLang="zh-CN" sz="2400">
                <a:latin typeface="HYTangMeiRen 85W" panose="00020600040101010101" charset="-122"/>
                <a:ea typeface="HYTangMeiRen 85W" panose="00020600040101010101" charset="-122"/>
              </a:rPr>
              <a:t>commit:</a:t>
            </a:r>
            <a:r>
              <a:rPr lang="zh-CN" sz="2400">
                <a:latin typeface="HYTangMeiRen 85W" panose="00020600040101010101" charset="-122"/>
                <a:ea typeface="HYTangMeiRen 85W" panose="00020600040101010101" charset="-122"/>
              </a:rPr>
              <a:t>62fb38447演示我的丑态</a:t>
            </a:r>
            <a:r>
              <a:rPr lang="en-US" altLang="zh-CN" sz="2400">
                <a:latin typeface="HYTangMeiRen 85W" panose="00020600040101010101" charset="-122"/>
                <a:ea typeface="HYTangMeiRen 85W" panose="00020600040101010101" charset="-122"/>
              </a:rPr>
              <a:t>qwq</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1" grpId="0" bldLvl="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glfwSetMouseButtonCallback - </a:t>
            </a:r>
            <a:r>
              <a:rPr lang="zh-CN" altLang="en-US">
                <a:sym typeface="+mn-ea"/>
              </a:rPr>
              <a:t>鼠标点击回调函数</a:t>
            </a:r>
            <a:endParaRPr lang="zh-CN" altLang="en-US">
              <a:sym typeface="+mn-ea"/>
            </a:endParaRPr>
          </a:p>
        </p:txBody>
      </p:sp>
      <p:sp>
        <p:nvSpPr>
          <p:cNvPr id="3" name="Content Placeholder 2"/>
          <p:cNvSpPr>
            <a:spLocks noGrp="1"/>
          </p:cNvSpPr>
          <p:nvPr>
            <p:ph idx="1"/>
          </p:nvPr>
        </p:nvSpPr>
        <p:spPr/>
        <p:txBody>
          <a:bodyPr/>
          <a:p>
            <a:r>
              <a:rPr lang="zh-CN" altLang="en-US"/>
              <a:t>回调大法好，</a:t>
            </a:r>
            <a:r>
              <a:rPr lang="en-US" altLang="zh-CN"/>
              <a:t>GLFW </a:t>
            </a:r>
            <a:r>
              <a:rPr lang="zh-CN" altLang="en-US"/>
              <a:t>中的窗口事件就都是以回调函数的形式来通知用户的。</a:t>
            </a:r>
            <a:endParaRPr lang="en-US"/>
          </a:p>
          <a:p>
            <a:r>
              <a:rPr lang="en-US">
                <a:solidFill>
                  <a:schemeClr val="tx2">
                    <a:lumMod val="60000"/>
                    <a:lumOff val="40000"/>
                  </a:schemeClr>
                </a:solidFill>
              </a:rPr>
              <a:t>typedef void (* </a:t>
            </a:r>
            <a:r>
              <a:rPr lang="en-US">
                <a:solidFill>
                  <a:schemeClr val="accent1">
                    <a:lumMod val="50000"/>
                  </a:schemeClr>
                </a:solidFill>
              </a:rPr>
              <a:t>GLFWmousebuttonfun</a:t>
            </a:r>
            <a:r>
              <a:rPr lang="en-US">
                <a:solidFill>
                  <a:schemeClr val="tx2">
                    <a:lumMod val="60000"/>
                    <a:lumOff val="40000"/>
                  </a:schemeClr>
                </a:solidFill>
              </a:rPr>
              <a:t>)(GLFWwindow* window, int </a:t>
            </a:r>
            <a:r>
              <a:rPr lang="en-US">
                <a:solidFill>
                  <a:schemeClr val="accent6"/>
                </a:solidFill>
              </a:rPr>
              <a:t>button</a:t>
            </a:r>
            <a:r>
              <a:rPr lang="en-US">
                <a:solidFill>
                  <a:schemeClr val="tx2">
                    <a:lumMod val="60000"/>
                    <a:lumOff val="40000"/>
                  </a:schemeClr>
                </a:solidFill>
              </a:rPr>
              <a:t>, int action, int mods);  </a:t>
            </a:r>
            <a:r>
              <a:rPr lang="en-US">
                <a:solidFill>
                  <a:schemeClr val="tx2">
                    <a:lumMod val="40000"/>
                    <a:lumOff val="60000"/>
                  </a:schemeClr>
                </a:solidFill>
              </a:rPr>
              <a:t>// </a:t>
            </a:r>
            <a:r>
              <a:rPr lang="zh-CN" altLang="en-US">
                <a:solidFill>
                  <a:schemeClr val="tx2">
                    <a:lumMod val="40000"/>
                    <a:lumOff val="60000"/>
                  </a:schemeClr>
                </a:solidFill>
              </a:rPr>
              <a:t>函数指针类型的定义</a:t>
            </a:r>
            <a:endParaRPr lang="en-US">
              <a:solidFill>
                <a:schemeClr val="tx2">
                  <a:lumMod val="60000"/>
                  <a:lumOff val="40000"/>
                </a:schemeClr>
              </a:solidFill>
            </a:endParaRPr>
          </a:p>
          <a:p>
            <a:r>
              <a:rPr lang="en-US">
                <a:solidFill>
                  <a:schemeClr val="tx2">
                    <a:lumMod val="75000"/>
                  </a:schemeClr>
                </a:solidFill>
              </a:rPr>
              <a:t>GLFWmousebuttonfun glfwSetMouseButtonCallback(</a:t>
            </a:r>
            <a:endParaRPr lang="en-US">
              <a:solidFill>
                <a:schemeClr val="tx2">
                  <a:lumMod val="75000"/>
                </a:schemeClr>
              </a:solidFill>
            </a:endParaRPr>
          </a:p>
          <a:p>
            <a:r>
              <a:rPr lang="en-US">
                <a:solidFill>
                  <a:schemeClr val="tx2">
                    <a:lumMod val="75000"/>
                  </a:schemeClr>
                </a:solidFill>
              </a:rPr>
              <a:t>  GLFWwindow* window,</a:t>
            </a:r>
            <a:endParaRPr lang="en-US">
              <a:solidFill>
                <a:schemeClr val="tx2">
                  <a:lumMod val="75000"/>
                </a:schemeClr>
              </a:solidFill>
            </a:endParaRPr>
          </a:p>
          <a:p>
            <a:r>
              <a:rPr lang="en-US">
                <a:solidFill>
                  <a:schemeClr val="tx2">
                    <a:lumMod val="75000"/>
                  </a:schemeClr>
                </a:solidFill>
              </a:rPr>
              <a:t>  </a:t>
            </a:r>
            <a:r>
              <a:rPr lang="en-US">
                <a:solidFill>
                  <a:schemeClr val="accent1">
                    <a:lumMod val="50000"/>
                  </a:schemeClr>
                </a:solidFill>
              </a:rPr>
              <a:t>GLFWmousebuttonfun</a:t>
            </a:r>
            <a:r>
              <a:rPr lang="en-US">
                <a:solidFill>
                  <a:schemeClr val="tx2">
                    <a:lumMod val="75000"/>
                  </a:schemeClr>
                </a:solidFill>
              </a:rPr>
              <a:t> </a:t>
            </a:r>
            <a:r>
              <a:rPr lang="en-US">
                <a:solidFill>
                  <a:schemeClr val="accent2">
                    <a:lumMod val="75000"/>
                  </a:schemeClr>
                </a:solidFill>
              </a:rPr>
              <a:t>cbfun</a:t>
            </a:r>
            <a:r>
              <a:rPr lang="en-US">
                <a:solidFill>
                  <a:schemeClr val="tx2">
                    <a:lumMod val="75000"/>
                  </a:schemeClr>
                </a:solidFill>
              </a:rPr>
              <a:t>);</a:t>
            </a:r>
            <a:endParaRPr lang="en-US">
              <a:solidFill>
                <a:schemeClr val="tx2">
                  <a:lumMod val="75000"/>
                </a:schemeClr>
              </a:solidFill>
            </a:endParaRPr>
          </a:p>
        </p:txBody>
      </p:sp>
      <p:sp>
        <p:nvSpPr>
          <p:cNvPr id="4" name="Oval Callout 3"/>
          <p:cNvSpPr/>
          <p:nvPr/>
        </p:nvSpPr>
        <p:spPr>
          <a:xfrm>
            <a:off x="4107180" y="4158187"/>
            <a:ext cx="3711575" cy="2213197"/>
          </a:xfrm>
          <a:prstGeom prst="wedgeEllipseCallout">
            <a:avLst>
              <a:gd name="adj1" fmla="val -46544"/>
              <a:gd name="adj2" fmla="val -5516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想要知道什么时候用户点击了鼠标？请</a:t>
            </a:r>
            <a:r>
              <a:rPr lang="zh-CN" altLang="en-US" sz="2000">
                <a:latin typeface="HYTangMeiRen 85W" panose="00020600040101010101" charset="-122"/>
                <a:ea typeface="HYTangMeiRen 85W" panose="00020600040101010101" charset="-122"/>
                <a:sym typeface="+mn-ea"/>
              </a:rPr>
              <a:t>在</a:t>
            </a:r>
            <a:r>
              <a:rPr lang="zh-CN" altLang="en-US" sz="2000">
                <a:solidFill>
                  <a:schemeClr val="accent2">
                    <a:lumMod val="60000"/>
                    <a:lumOff val="40000"/>
                  </a:schemeClr>
                </a:solidFill>
                <a:latin typeface="HYTangMeiRen 85W" panose="00020600040101010101" charset="-122"/>
                <a:ea typeface="HYTangMeiRen 85W" panose="00020600040101010101" charset="-122"/>
                <a:sym typeface="+mn-ea"/>
              </a:rPr>
              <a:t>这儿</a:t>
            </a:r>
            <a:r>
              <a:rPr lang="zh-CN" altLang="en-US" sz="2000">
                <a:latin typeface="HYTangMeiRen 85W" panose="00020600040101010101" charset="-122"/>
                <a:ea typeface="HYTangMeiRen 85W" panose="00020600040101010101" charset="-122"/>
              </a:rPr>
              <a:t>连上电线，用户要是点击了我就电击你～我的电压会告诉你</a:t>
            </a:r>
            <a:r>
              <a:rPr lang="zh-CN" altLang="en-US" sz="2000">
                <a:solidFill>
                  <a:schemeClr val="accent6">
                    <a:lumMod val="40000"/>
                    <a:lumOff val="60000"/>
                  </a:schemeClr>
                </a:solidFill>
                <a:latin typeface="HYTangMeiRen 85W" panose="00020600040101010101" charset="-122"/>
                <a:ea typeface="HYTangMeiRen 85W" panose="00020600040101010101" charset="-122"/>
              </a:rPr>
              <a:t>是哪个键</a:t>
            </a:r>
            <a:endParaRPr lang="zh-CN" altLang="en-US" sz="2000">
              <a:solidFill>
                <a:schemeClr val="accent6">
                  <a:lumMod val="40000"/>
                  <a:lumOff val="60000"/>
                </a:schemeClr>
              </a:solidFill>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设置鼠标点击回调函数</a:t>
            </a:r>
            <a:endParaRPr lang="zh-CN" altLang="en-US"/>
          </a:p>
        </p:txBody>
      </p:sp>
      <p:sp>
        <p:nvSpPr>
          <p:cNvPr id="3" name="Content Placeholder 2"/>
          <p:cNvSpPr>
            <a:spLocks noGrp="1"/>
          </p:cNvSpPr>
          <p:nvPr>
            <p:ph idx="1"/>
          </p:nvPr>
        </p:nvSpPr>
        <p:spPr/>
        <p:txBody>
          <a:bodyPr/>
          <a:p>
            <a:r>
              <a:rPr lang="zh-CN" altLang="en-US"/>
              <a:t>首先写一个具有规定参数列表函数（电线插口规格、通道数量，必须一致）：</a:t>
            </a:r>
            <a:endParaRPr lang="zh-CN" altLang="en-US"/>
          </a:p>
          <a:p>
            <a:r>
              <a:rPr lang="en-US">
                <a:solidFill>
                  <a:schemeClr val="tx2">
                    <a:lumMod val="75000"/>
                  </a:schemeClr>
                </a:solidFill>
              </a:rPr>
              <a:t>void mouse_button_callback(GLFWwindow *window, int </a:t>
            </a:r>
            <a:r>
              <a:rPr lang="en-US" b="1">
                <a:solidFill>
                  <a:schemeClr val="tx2">
                    <a:lumMod val="75000"/>
                  </a:schemeClr>
                </a:solidFill>
              </a:rPr>
              <a:t>button</a:t>
            </a:r>
            <a:r>
              <a:rPr lang="en-US">
                <a:solidFill>
                  <a:schemeClr val="tx2">
                    <a:lumMod val="75000"/>
                  </a:schemeClr>
                </a:solidFill>
              </a:rPr>
              <a:t>, int </a:t>
            </a:r>
            <a:r>
              <a:rPr lang="en-US" b="1">
                <a:solidFill>
                  <a:schemeClr val="tx2">
                    <a:lumMod val="75000"/>
                  </a:schemeClr>
                </a:solidFill>
              </a:rPr>
              <a:t>action</a:t>
            </a:r>
            <a:r>
              <a:rPr lang="en-US">
                <a:solidFill>
                  <a:schemeClr val="tx2">
                    <a:lumMod val="75000"/>
                  </a:schemeClr>
                </a:solidFill>
              </a:rPr>
              <a:t>, int </a:t>
            </a:r>
            <a:r>
              <a:rPr lang="en-US" b="1">
                <a:solidFill>
                  <a:schemeClr val="tx2">
                    <a:lumMod val="75000"/>
                  </a:schemeClr>
                </a:solidFill>
              </a:rPr>
              <a:t>mods</a:t>
            </a:r>
            <a:r>
              <a:rPr lang="en-US">
                <a:solidFill>
                  <a:schemeClr val="tx2">
                    <a:lumMod val="75000"/>
                  </a:schemeClr>
                </a:solidFill>
              </a:rPr>
              <a:t>);</a:t>
            </a:r>
            <a:endParaRPr lang="en-US"/>
          </a:p>
          <a:p>
            <a:r>
              <a:rPr lang="zh-CN" altLang="en-US"/>
              <a:t>然后在主函数里使用</a:t>
            </a:r>
            <a:r>
              <a:rPr lang="en-US" altLang="zh-CN"/>
              <a:t> </a:t>
            </a:r>
            <a:r>
              <a:rPr lang="en-US">
                <a:sym typeface="+mn-ea"/>
              </a:rPr>
              <a:t>glfwSetMouseButtonCallback </a:t>
            </a:r>
            <a:r>
              <a:rPr lang="zh-CN" altLang="en-US"/>
              <a:t>注册这个回调函数：</a:t>
            </a:r>
            <a:endParaRPr lang="en-US"/>
          </a:p>
          <a:p>
            <a:r>
              <a:rPr lang="en-US" b="1">
                <a:solidFill>
                  <a:schemeClr val="tx2">
                    <a:lumMod val="75000"/>
                  </a:schemeClr>
                </a:solidFill>
              </a:rPr>
              <a:t>glfwSetMouseButtonCallback</a:t>
            </a:r>
            <a:r>
              <a:rPr lang="en-US">
                <a:solidFill>
                  <a:schemeClr val="tx2">
                    <a:lumMod val="75000"/>
                  </a:schemeClr>
                </a:solidFill>
              </a:rPr>
              <a:t>(window, </a:t>
            </a:r>
            <a:r>
              <a:rPr lang="en-US" b="1">
                <a:solidFill>
                  <a:schemeClr val="tx2">
                    <a:lumMod val="75000"/>
                  </a:schemeClr>
                </a:solidFill>
              </a:rPr>
              <a:t>mouse_button_callback</a:t>
            </a:r>
            <a:r>
              <a:rPr lang="en-US">
                <a:solidFill>
                  <a:schemeClr val="tx2">
                    <a:lumMod val="75000"/>
                  </a:schemeClr>
                </a:solidFill>
              </a:rPr>
              <a:t>);</a:t>
            </a:r>
            <a:endParaRPr lang="en-US">
              <a:solidFill>
                <a:schemeClr val="tx2">
                  <a:lumMod val="75000"/>
                </a:schemeClr>
              </a:solidFill>
            </a:endParaRPr>
          </a:p>
          <a:p>
            <a:r>
              <a:rPr lang="zh-CN" altLang="en-US"/>
              <a:t>以后每当用户在窗口</a:t>
            </a:r>
            <a:r>
              <a:rPr lang="en-US" altLang="zh-CN"/>
              <a:t> window </a:t>
            </a:r>
            <a:r>
              <a:rPr lang="zh-CN" altLang="en-US"/>
              <a:t>中点击了鼠标，</a:t>
            </a:r>
            <a:r>
              <a:rPr lang="en-US" altLang="zh-CN"/>
              <a:t>GLFW </a:t>
            </a:r>
            <a:r>
              <a:rPr lang="zh-CN" altLang="en-US"/>
              <a:t>就会自动帮你调用你注册的这个</a:t>
            </a:r>
            <a:r>
              <a:rPr lang="en-US" altLang="zh-CN"/>
              <a:t> </a:t>
            </a:r>
            <a:r>
              <a:rPr lang="en-US">
                <a:sym typeface="+mn-ea"/>
              </a:rPr>
              <a:t>mouse_button_callback </a:t>
            </a:r>
            <a:r>
              <a:rPr lang="zh-CN" altLang="en-US"/>
              <a:t>函数，并且往他的参数中传递了一些关于鼠标的信息：</a:t>
            </a:r>
            <a:endParaRPr lang="zh-CN" altLang="en-US"/>
          </a:p>
          <a:p>
            <a:r>
              <a:rPr lang="en-US" b="1"/>
              <a:t>button</a:t>
            </a:r>
            <a:r>
              <a:rPr lang="en-US"/>
              <a:t> </a:t>
            </a:r>
            <a:r>
              <a:rPr lang="zh-CN" altLang="en-US"/>
              <a:t>用户按下了鼠标上哪一个键，例如</a:t>
            </a:r>
            <a:r>
              <a:rPr lang="en-US" altLang="zh-CN"/>
              <a:t> </a:t>
            </a:r>
            <a:r>
              <a:rPr lang="zh-CN" altLang="en-US"/>
              <a:t>GLFW_MOUSE_BUTTON_LEF</a:t>
            </a:r>
            <a:r>
              <a:rPr lang="en-US" altLang="zh-CN"/>
              <a:t>T </a:t>
            </a:r>
            <a:r>
              <a:rPr lang="zh-CN" altLang="en-US"/>
              <a:t>表示鼠标左键。</a:t>
            </a:r>
            <a:endParaRPr lang="zh-CN" altLang="en-US"/>
          </a:p>
          <a:p>
            <a:r>
              <a:rPr lang="en-US" altLang="zh-CN" b="1"/>
              <a:t>action</a:t>
            </a:r>
            <a:r>
              <a:rPr lang="en-US" altLang="zh-CN"/>
              <a:t> </a:t>
            </a:r>
            <a:r>
              <a:rPr lang="zh-CN" altLang="en-US"/>
              <a:t>会告诉你鼠标这个按键是被按下（</a:t>
            </a:r>
            <a:r>
              <a:rPr lang="en-US" altLang="zh-CN"/>
              <a:t>GLFW_PRESS</a:t>
            </a:r>
            <a:r>
              <a:rPr lang="zh-CN" altLang="en-US"/>
              <a:t>）</a:t>
            </a:r>
            <a:r>
              <a:rPr lang="zh-CN" altLang="en-US">
                <a:sym typeface="+mn-ea"/>
              </a:rPr>
              <a:t>还是抬起</a:t>
            </a:r>
            <a:r>
              <a:rPr lang="zh-CN" altLang="en-US">
                <a:sym typeface="+mn-ea"/>
              </a:rPr>
              <a:t>（</a:t>
            </a:r>
            <a:r>
              <a:rPr lang="en-US" altLang="zh-CN">
                <a:sym typeface="+mn-ea"/>
              </a:rPr>
              <a:t>GLFW_RELEASE</a:t>
            </a:r>
            <a:r>
              <a:rPr lang="zh-CN" altLang="en-US">
                <a:sym typeface="+mn-ea"/>
              </a:rPr>
              <a:t>）</a:t>
            </a:r>
            <a:r>
              <a:rPr lang="zh-CN" altLang="en-US"/>
              <a:t>。</a:t>
            </a:r>
            <a:endParaRPr lang="zh-CN" altLang="en-US"/>
          </a:p>
          <a:p>
            <a:r>
              <a:rPr lang="en-US" altLang="zh-CN" b="1"/>
              <a:t>mods</a:t>
            </a:r>
            <a:r>
              <a:rPr lang="en-US" altLang="zh-CN"/>
              <a:t> </a:t>
            </a:r>
            <a:r>
              <a:rPr lang="zh-CN" altLang="en-US"/>
              <a:t>点击时的键盘</a:t>
            </a:r>
            <a:r>
              <a:rPr lang="zh-CN" altLang="en-US">
                <a:sym typeface="+mn-ea"/>
              </a:rPr>
              <a:t>“</a:t>
            </a:r>
            <a:r>
              <a:rPr lang="zh-CN" altLang="en-US"/>
              <a:t>修饰符”，例如</a:t>
            </a:r>
            <a:r>
              <a:rPr lang="en-US" altLang="zh-CN"/>
              <a:t> Ctrl</a:t>
            </a:r>
            <a:r>
              <a:rPr lang="zh-CN" altLang="en-US"/>
              <a:t>、</a:t>
            </a:r>
            <a:r>
              <a:rPr lang="en-US" altLang="zh-CN"/>
              <a:t>Shift</a:t>
            </a:r>
            <a:r>
              <a:rPr lang="zh-CN" altLang="en-US"/>
              <a:t>、</a:t>
            </a:r>
            <a:r>
              <a:rPr lang="en-US" altLang="zh-CN"/>
              <a:t>Alt </a:t>
            </a:r>
            <a:r>
              <a:rPr lang="zh-CN" altLang="en-US"/>
              <a:t>等，可以实现</a:t>
            </a:r>
            <a:r>
              <a:rPr lang="en-US" altLang="zh-CN"/>
              <a:t> Ctrl+</a:t>
            </a:r>
            <a:r>
              <a:rPr lang="zh-CN" altLang="en-US"/>
              <a:t>鼠标点击。</a:t>
            </a:r>
            <a:endParaRPr lang="zh-CN" altLang="en-US"/>
          </a:p>
          <a:p>
            <a:r>
              <a:rPr lang="en-US" altLang="zh-CN" b="1"/>
              <a:t>window</a:t>
            </a:r>
            <a:r>
              <a:rPr lang="en-US" altLang="zh-CN"/>
              <a:t> </a:t>
            </a:r>
            <a:r>
              <a:rPr lang="zh-CN" altLang="en-US"/>
              <a:t>告诉你</a:t>
            </a:r>
            <a:r>
              <a:rPr lang="zh-CN" altLang="en-US">
                <a:sym typeface="+mn-ea"/>
              </a:rPr>
              <a:t>事件</a:t>
            </a:r>
            <a:r>
              <a:rPr lang="zh-CN" altLang="en-US"/>
              <a:t>发生在哪个窗口上，反正我们只有一个主窗口所以不用考虑。</a:t>
            </a:r>
            <a:endParaRPr lang="zh-CN" altLang="en-US"/>
          </a:p>
          <a:p>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鼠标按键回调函数</a:t>
            </a:r>
            <a:endParaRPr lang="zh-CN" altLang="en-US"/>
          </a:p>
        </p:txBody>
      </p:sp>
      <p:pic>
        <p:nvPicPr>
          <p:cNvPr id="9" name="Content Placeholder 8"/>
          <p:cNvPicPr>
            <a:picLocks noChangeAspect="1"/>
          </p:cNvPicPr>
          <p:nvPr>
            <p:ph idx="1"/>
          </p:nvPr>
        </p:nvPicPr>
        <p:blipFill>
          <a:blip r:embed="rId1"/>
          <a:stretch>
            <a:fillRect/>
          </a:stretch>
        </p:blipFill>
        <p:spPr>
          <a:xfrm>
            <a:off x="88900" y="2540635"/>
            <a:ext cx="12014835" cy="2936240"/>
          </a:xfrm>
          <a:prstGeom prst="rect">
            <a:avLst/>
          </a:prstGeom>
        </p:spPr>
      </p:pic>
      <p:sp>
        <p:nvSpPr>
          <p:cNvPr id="6" name="Oval Callout 5"/>
          <p:cNvSpPr/>
          <p:nvPr/>
        </p:nvSpPr>
        <p:spPr>
          <a:xfrm>
            <a:off x="1677035" y="5213641"/>
            <a:ext cx="2812415" cy="356289"/>
          </a:xfrm>
          <a:prstGeom prst="wedgeEllipseCallout">
            <a:avLst>
              <a:gd name="adj1" fmla="val 10578"/>
              <a:gd name="adj2" fmla="val -1211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设置回调函数的函数</a:t>
            </a:r>
            <a:endParaRPr lang="zh-CN" altLang="en-US" sz="1600">
              <a:latin typeface="HYTangMeiRen 85W" panose="00020600040101010101" charset="-122"/>
              <a:ea typeface="HYTangMeiRen 85W" panose="00020600040101010101" charset="-122"/>
            </a:endParaRPr>
          </a:p>
        </p:txBody>
      </p:sp>
      <p:sp>
        <p:nvSpPr>
          <p:cNvPr id="4" name="Oval Callout 3"/>
          <p:cNvSpPr/>
          <p:nvPr/>
        </p:nvSpPr>
        <p:spPr>
          <a:xfrm>
            <a:off x="2838450" y="1827443"/>
            <a:ext cx="1602105" cy="347519"/>
          </a:xfrm>
          <a:prstGeom prst="wedgeEllipseCallout">
            <a:avLst>
              <a:gd name="adj1" fmla="val 7575"/>
              <a:gd name="adj2" fmla="val 1283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回调函数</a:t>
            </a:r>
            <a:endParaRPr lang="zh-CN" altLang="en-US" sz="16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10174605" y="2708275"/>
            <a:ext cx="1394460" cy="1621155"/>
          </a:xfrm>
          <a:prstGeom prst="rect">
            <a:avLst/>
          </a:prstGeom>
        </p:spPr>
      </p:pic>
      <p:sp>
        <p:nvSpPr>
          <p:cNvPr id="5" name="Oval Callout 4"/>
          <p:cNvSpPr/>
          <p:nvPr/>
        </p:nvSpPr>
        <p:spPr>
          <a:xfrm>
            <a:off x="6742430" y="271317"/>
            <a:ext cx="5119370" cy="2088806"/>
          </a:xfrm>
          <a:prstGeom prst="wedgeEllipseCallout">
            <a:avLst>
              <a:gd name="adj1" fmla="val 22568"/>
              <a:gd name="adj2" fmla="val 69626"/>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回调函数反映的是函数式编程</a:t>
            </a:r>
            <a:r>
              <a:rPr lang="en-US" altLang="zh-CN" sz="1600">
                <a:latin typeface="HYTangMeiRen 85W" panose="00020600040101010101" charset="-122"/>
                <a:ea typeface="HYTangMeiRen 85W" panose="00020600040101010101" charset="-122"/>
              </a:rPr>
              <a:t>(FP)</a:t>
            </a:r>
            <a:r>
              <a:rPr lang="zh-CN" sz="1600">
                <a:latin typeface="HYTangMeiRen 85W" panose="00020600040101010101" charset="-122"/>
                <a:ea typeface="HYTangMeiRen 85W" panose="00020600040101010101" charset="-122"/>
              </a:rPr>
              <a:t>思想：</a:t>
            </a:r>
            <a:endParaRPr lang="zh-CN" sz="1600">
              <a:latin typeface="HYTangMeiRen 85W" panose="00020600040101010101" charset="-122"/>
              <a:ea typeface="HYTangMeiRen 85W" panose="00020600040101010101" charset="-122"/>
            </a:endParaRPr>
          </a:p>
          <a:p>
            <a:pPr algn="ctr"/>
            <a:r>
              <a:rPr lang="zh-CN" sz="1600">
                <a:latin typeface="HYTangMeiRen 85W" panose="00020600040101010101" charset="-122"/>
                <a:ea typeface="HYTangMeiRen 85W" panose="00020600040101010101" charset="-122"/>
              </a:rPr>
              <a:t>函数是一等公民，</a:t>
            </a:r>
            <a:r>
              <a:rPr lang="zh-CN" sz="1600">
                <a:solidFill>
                  <a:schemeClr val="accent6">
                    <a:lumMod val="40000"/>
                    <a:lumOff val="60000"/>
                  </a:schemeClr>
                </a:solidFill>
                <a:latin typeface="HYTangMeiRen 85W" panose="00020600040101010101" charset="-122"/>
                <a:ea typeface="HYTangMeiRen 85W" panose="00020600040101010101" charset="-122"/>
              </a:rPr>
              <a:t>函数也是对象的一种</a:t>
            </a:r>
            <a:r>
              <a:rPr lang="zh-CN" sz="1600">
                <a:latin typeface="HYTangMeiRen 85W" panose="00020600040101010101" charset="-122"/>
                <a:ea typeface="HYTangMeiRen 85W" panose="00020600040101010101" charset="-122"/>
              </a:rPr>
              <a:t>，函数可以作为函数的参数。在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语言中以</a:t>
            </a:r>
            <a:r>
              <a:rPr lang="zh-CN" altLang="en-US" sz="1600">
                <a:solidFill>
                  <a:schemeClr val="accent2">
                    <a:lumMod val="40000"/>
                    <a:lumOff val="60000"/>
                  </a:schemeClr>
                </a:solidFill>
                <a:latin typeface="HYTangMeiRen 85W" panose="00020600040101010101" charset="-122"/>
                <a:ea typeface="HYTangMeiRen 85W" panose="00020600040101010101" charset="-122"/>
              </a:rPr>
              <a:t>函数指针</a:t>
            </a:r>
            <a:r>
              <a:rPr lang="zh-CN" altLang="en-US" sz="1600">
                <a:latin typeface="HYTangMeiRen 85W" panose="00020600040101010101" charset="-122"/>
                <a:ea typeface="HYTangMeiRen 85W" panose="00020600040101010101" charset="-122"/>
              </a:rPr>
              <a:t>的形式体现，在</a:t>
            </a:r>
            <a:r>
              <a:rPr lang="en-US" altLang="zh-CN" sz="1600">
                <a:latin typeface="HYTangMeiRen 85W" panose="00020600040101010101" charset="-122"/>
                <a:ea typeface="HYTangMeiRen 85W" panose="00020600040101010101" charset="-122"/>
              </a:rPr>
              <a:t> C++ </a:t>
            </a:r>
            <a:r>
              <a:rPr lang="zh-CN" altLang="en-US" sz="1600">
                <a:latin typeface="HYTangMeiRen 85W" panose="00020600040101010101" charset="-122"/>
                <a:ea typeface="HYTangMeiRen 85W" panose="00020600040101010101" charset="-122"/>
              </a:rPr>
              <a:t>中以</a:t>
            </a:r>
            <a:r>
              <a:rPr lang="en-US" altLang="zh-CN" sz="1600">
                <a:latin typeface="HYTangMeiRen 85W" panose="00020600040101010101" charset="-122"/>
                <a:ea typeface="HYTangMeiRen 85W" panose="00020600040101010101" charset="-122"/>
              </a:rPr>
              <a:t> </a:t>
            </a:r>
            <a:r>
              <a:rPr lang="en-US" altLang="zh-CN" sz="1600">
                <a:solidFill>
                  <a:schemeClr val="accent2">
                    <a:lumMod val="40000"/>
                    <a:lumOff val="60000"/>
                  </a:schemeClr>
                </a:solidFill>
                <a:latin typeface="HYTangMeiRen 85W" panose="00020600040101010101" charset="-122"/>
                <a:ea typeface="HYTangMeiRen 85W" panose="00020600040101010101" charset="-122"/>
              </a:rPr>
              <a:t>Lambda </a:t>
            </a:r>
            <a:r>
              <a:rPr lang="zh-CN" altLang="en-US" sz="1600">
                <a:solidFill>
                  <a:schemeClr val="accent2">
                    <a:lumMod val="40000"/>
                    <a:lumOff val="60000"/>
                  </a:schemeClr>
                </a:solidFill>
                <a:latin typeface="HYTangMeiRen 85W" panose="00020600040101010101" charset="-122"/>
                <a:ea typeface="HYTangMeiRen 85W" panose="00020600040101010101" charset="-122"/>
              </a:rPr>
              <a:t>仿函数</a:t>
            </a:r>
            <a:r>
              <a:rPr lang="zh-CN" altLang="en-US" sz="1600">
                <a:latin typeface="HYTangMeiRen 85W" panose="00020600040101010101" charset="-122"/>
                <a:ea typeface="HYTangMeiRen 85W" panose="00020600040101010101" charset="-122"/>
              </a:rPr>
              <a:t>的形式体现。</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是</a:t>
            </a:r>
            <a:endParaRPr lang="zh-CN" altLang="en-US"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C </a:t>
            </a:r>
            <a:r>
              <a:rPr lang="zh-CN" altLang="en-US" sz="1600">
                <a:latin typeface="HYTangMeiRen 85W" panose="00020600040101010101" charset="-122"/>
                <a:ea typeface="HYTangMeiRen 85W" panose="00020600040101010101" charset="-122"/>
              </a:rPr>
              <a:t>语言的库，所以用函数指针实现泛函。</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strVal val="#ppt_w*0.70"/>
                                          </p:val>
                                        </p:tav>
                                        <p:tav tm="100000">
                                          <p:val>
                                            <p:strVal val="#ppt_w"/>
                                          </p:val>
                                        </p:tav>
                                      </p:tavLst>
                                    </p:anim>
                                    <p:anim calcmode="lin" valueType="num">
                                      <p:cBhvr>
                                        <p:cTn id="14" dur="1000" fill="hold"/>
                                        <p:tgtEl>
                                          <p:spTgt spid="4"/>
                                        </p:tgtEl>
                                        <p:attrNameLst>
                                          <p:attrName>ppt_h</p:attrName>
                                        </p:attrNameLst>
                                      </p:cBhvr>
                                      <p:tavLst>
                                        <p:tav tm="0">
                                          <p:val>
                                            <p:strVal val="#ppt_h"/>
                                          </p:val>
                                        </p:tav>
                                        <p:tav tm="100000">
                                          <p:val>
                                            <p:strVal val="#ppt_h"/>
                                          </p:val>
                                        </p:tav>
                                      </p:tavLst>
                                    </p:anim>
                                    <p:animEffect transition="in" filter="fade">
                                      <p:cBhvr>
                                        <p:cTn id="15" dur="1000"/>
                                        <p:tgtEl>
                                          <p:spTgt spid="4"/>
                                        </p:tgtEl>
                                      </p:cBhvr>
                                    </p:animEffect>
                                  </p:childTnLst>
                                </p:cTn>
                              </p:par>
                            </p:childTnLst>
                          </p:cTn>
                        </p:par>
                        <p:par>
                          <p:cTn id="16" fill="hold">
                            <p:stCondLst>
                              <p:cond delay="3000"/>
                            </p:stCondLst>
                            <p:childTnLst>
                              <p:par>
                                <p:cTn id="17" presetID="17" presetClass="entr" presetSubtype="10" fill="hold" nodeType="afterEffect">
                                  <p:stCondLst>
                                    <p:cond delay="60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childTnLst>
                          </p:cTn>
                        </p:par>
                        <p:par>
                          <p:cTn id="21" fill="hold">
                            <p:stCondLst>
                              <p:cond delay="4100"/>
                            </p:stCondLst>
                            <p:childTnLst>
                              <p:par>
                                <p:cTn id="22" presetID="55" presetClass="entr" presetSubtype="0" fill="hold" grpId="0" nodeType="afterEffect">
                                  <p:stCondLst>
                                    <p:cond delay="50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strVal val="#ppt_w*0.70"/>
                                          </p:val>
                                        </p:tav>
                                        <p:tav tm="100000">
                                          <p:val>
                                            <p:strVal val="#ppt_w"/>
                                          </p:val>
                                        </p:tav>
                                      </p:tavLst>
                                    </p:anim>
                                    <p:anim calcmode="lin" valueType="num">
                                      <p:cBhvr>
                                        <p:cTn id="25" dur="1000" fill="hold"/>
                                        <p:tgtEl>
                                          <p:spTgt spid="5"/>
                                        </p:tgtEl>
                                        <p:attrNameLst>
                                          <p:attrName>ppt_h</p:attrName>
                                        </p:attrNameLst>
                                      </p:cBhvr>
                                      <p:tavLst>
                                        <p:tav tm="0">
                                          <p:val>
                                            <p:strVal val="#ppt_h"/>
                                          </p:val>
                                        </p:tav>
                                        <p:tav tm="100000">
                                          <p:val>
                                            <p:strVal val="#ppt_h"/>
                                          </p:val>
                                        </p:tav>
                                      </p:tavLst>
                                    </p:anim>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4" grpId="0" bldLvl="0" animBg="1"/>
      <p:bldP spid="5" grpId="0" bldLvl="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所有本期用到的其他回调函数一览</a:t>
            </a:r>
            <a:endParaRPr lang="zh-CN" altLang="en-US"/>
          </a:p>
        </p:txBody>
      </p:sp>
      <p:pic>
        <p:nvPicPr>
          <p:cNvPr id="4" name="Content Placeholder 3"/>
          <p:cNvPicPr>
            <a:picLocks noChangeAspect="1"/>
          </p:cNvPicPr>
          <p:nvPr>
            <p:ph idx="1"/>
          </p:nvPr>
        </p:nvPicPr>
        <p:blipFill>
          <a:blip r:embed="rId1"/>
          <a:stretch>
            <a:fillRect/>
          </a:stretch>
        </p:blipFill>
        <p:spPr>
          <a:xfrm>
            <a:off x="-15240" y="1845310"/>
            <a:ext cx="12207240" cy="1644650"/>
          </a:xfrm>
          <a:prstGeom prst="rect">
            <a:avLst/>
          </a:prstGeom>
        </p:spPr>
      </p:pic>
      <p:sp>
        <p:nvSpPr>
          <p:cNvPr id="6" name="Oval Callout 5"/>
          <p:cNvSpPr/>
          <p:nvPr/>
        </p:nvSpPr>
        <p:spPr>
          <a:xfrm>
            <a:off x="5715000" y="851530"/>
            <a:ext cx="4560570" cy="695969"/>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这里面</a:t>
            </a:r>
            <a:r>
              <a:rPr lang="en-US" altLang="zh-CN" sz="1600">
                <a:latin typeface="HYTangMeiRen 85W" panose="00020600040101010101" charset="-122"/>
                <a:ea typeface="HYTangMeiRen 85W" panose="00020600040101010101" charset="-122"/>
              </a:rPr>
              <a:t> </a:t>
            </a:r>
            <a:r>
              <a:rPr lang="en-US" sz="1600">
                <a:latin typeface="HYTangMeiRen 85W" panose="00020600040101010101" charset="-122"/>
                <a:ea typeface="HYTangMeiRen 85W" panose="00020600040101010101" charset="-122"/>
              </a:rPr>
              <a:t>action </a:t>
            </a:r>
            <a:r>
              <a:rPr lang="zh-CN" altLang="en-US" sz="1600">
                <a:latin typeface="HYTangMeiRen 85W" panose="00020600040101010101" charset="-122"/>
                <a:ea typeface="HYTangMeiRen 85W" panose="00020600040101010101" charset="-122"/>
              </a:rPr>
              <a:t>都是枚举值，可以为</a:t>
            </a:r>
            <a:r>
              <a:rPr lang="en-US" altLang="zh-CN" sz="1600">
                <a:latin typeface="HYTangMeiRen 85W" panose="00020600040101010101" charset="-122"/>
                <a:ea typeface="HYTangMeiRen 85W" panose="00020600040101010101" charset="-122"/>
              </a:rPr>
              <a:t> GLFW_PRESS </a:t>
            </a:r>
            <a:r>
              <a:rPr lang="zh-CN" altLang="en-US" sz="1600">
                <a:latin typeface="HYTangMeiRen 85W" panose="00020600040101010101" charset="-122"/>
                <a:ea typeface="HYTangMeiRen 85W" panose="00020600040101010101" charset="-122"/>
              </a:rPr>
              <a:t>或</a:t>
            </a:r>
            <a:r>
              <a:rPr lang="en-US" altLang="zh-CN" sz="1600">
                <a:latin typeface="HYTangMeiRen 85W" panose="00020600040101010101" charset="-122"/>
                <a:ea typeface="HYTangMeiRen 85W" panose="00020600040101010101" charset="-122"/>
              </a:rPr>
              <a:t> GLFW_RELEASE</a:t>
            </a:r>
            <a:endParaRPr lang="en-US" altLang="zh-CN" sz="1600">
              <a:latin typeface="HYTangMeiRen 85W" panose="00020600040101010101" charset="-122"/>
              <a:ea typeface="HYTangMeiRen 85W" panose="00020600040101010101" charset="-122"/>
            </a:endParaRPr>
          </a:p>
        </p:txBody>
      </p:sp>
      <p:graphicFrame>
        <p:nvGraphicFramePr>
          <p:cNvPr id="7" name="Table 6"/>
          <p:cNvGraphicFramePr/>
          <p:nvPr/>
        </p:nvGraphicFramePr>
        <p:xfrm>
          <a:off x="1821180" y="4384040"/>
          <a:ext cx="8534400" cy="2286000"/>
        </p:xfrm>
        <a:graphic>
          <a:graphicData uri="http://schemas.openxmlformats.org/drawingml/2006/table">
            <a:tbl>
              <a:tblPr firstRow="1" bandRow="1">
                <a:tableStyleId>{5C22544A-7EE6-4342-B048-85BDC9FD1C3A}</a:tableStyleId>
              </a:tblPr>
              <a:tblGrid>
                <a:gridCol w="4267200"/>
                <a:gridCol w="4267200"/>
              </a:tblGrid>
              <a:tr h="381000">
                <a:tc>
                  <a:txBody>
                    <a:bodyPr/>
                    <a:p>
                      <a:pPr>
                        <a:buNone/>
                      </a:pPr>
                      <a:r>
                        <a:rPr lang="zh-CN" altLang="en-US"/>
                        <a:t>设置回调函数的函数</a:t>
                      </a:r>
                      <a:endParaRPr lang="zh-CN" altLang="en-US"/>
                    </a:p>
                  </a:txBody>
                  <a:tcPr/>
                </a:tc>
                <a:tc>
                  <a:txBody>
                    <a:bodyPr/>
                    <a:p>
                      <a:pPr>
                        <a:buNone/>
                      </a:pPr>
                      <a:r>
                        <a:rPr lang="zh-CN" altLang="en-US"/>
                        <a:t>回调函数意义</a:t>
                      </a:r>
                      <a:endParaRPr lang="zh-CN" altLang="en-US"/>
                    </a:p>
                  </a:txBody>
                  <a:tcPr/>
                </a:tc>
              </a:tr>
              <a:tr h="381000">
                <a:tc>
                  <a:txBody>
                    <a:bodyPr/>
                    <a:p>
                      <a:pPr>
                        <a:buNone/>
                      </a:pPr>
                      <a:r>
                        <a:rPr lang="en-US" sz="1800">
                          <a:sym typeface="+mn-ea"/>
                        </a:rPr>
                        <a:t>glfwSetCursorPosCallback</a:t>
                      </a:r>
                      <a:endParaRPr lang="en-US"/>
                    </a:p>
                  </a:txBody>
                  <a:tcPr/>
                </a:tc>
                <a:tc>
                  <a:txBody>
                    <a:bodyPr/>
                    <a:p>
                      <a:pPr>
                        <a:buNone/>
                      </a:pPr>
                      <a:r>
                        <a:rPr lang="zh-CN" altLang="en-US" sz="1800">
                          <a:sym typeface="+mn-ea"/>
                        </a:rPr>
                        <a:t>鼠标移动</a:t>
                      </a:r>
                      <a:endParaRPr lang="en-US"/>
                    </a:p>
                  </a:txBody>
                  <a:tcPr/>
                </a:tc>
              </a:tr>
              <a:tr h="381000">
                <a:tc>
                  <a:txBody>
                    <a:bodyPr/>
                    <a:p>
                      <a:pPr>
                        <a:buNone/>
                      </a:pPr>
                      <a:r>
                        <a:rPr lang="en-US" sz="1800">
                          <a:sym typeface="+mn-ea"/>
                        </a:rPr>
                        <a:t>glfwSetMouseButtonCallback</a:t>
                      </a:r>
                      <a:endParaRPr lang="en-US"/>
                    </a:p>
                  </a:txBody>
                  <a:tcPr/>
                </a:tc>
                <a:tc>
                  <a:txBody>
                    <a:bodyPr/>
                    <a:p>
                      <a:pPr>
                        <a:buNone/>
                      </a:pPr>
                      <a:r>
                        <a:rPr lang="zh-CN" altLang="en-US"/>
                        <a:t>鼠标点击</a:t>
                      </a:r>
                      <a:endParaRPr lang="zh-CN" altLang="en-US"/>
                    </a:p>
                  </a:txBody>
                  <a:tcPr/>
                </a:tc>
              </a:tr>
              <a:tr h="381000">
                <a:tc>
                  <a:txBody>
                    <a:bodyPr/>
                    <a:p>
                      <a:pPr>
                        <a:buNone/>
                      </a:pPr>
                      <a:r>
                        <a:rPr lang="en-US" sz="1800">
                          <a:sym typeface="+mn-ea"/>
                        </a:rPr>
                        <a:t>glfwSetScrollCallback</a:t>
                      </a:r>
                      <a:endParaRPr lang="en-US"/>
                    </a:p>
                  </a:txBody>
                  <a:tcPr/>
                </a:tc>
                <a:tc>
                  <a:txBody>
                    <a:bodyPr/>
                    <a:p>
                      <a:pPr>
                        <a:buNone/>
                      </a:pPr>
                      <a:r>
                        <a:rPr lang="zh-CN" altLang="en-US"/>
                        <a:t>鼠标滚轮</a:t>
                      </a:r>
                      <a:endParaRPr lang="zh-CN" altLang="en-US"/>
                    </a:p>
                  </a:txBody>
                  <a:tcPr/>
                </a:tc>
              </a:tr>
              <a:tr h="381000">
                <a:tc>
                  <a:txBody>
                    <a:bodyPr/>
                    <a:p>
                      <a:pPr>
                        <a:buNone/>
                      </a:pPr>
                      <a:r>
                        <a:rPr lang="en-US" sz="1800">
                          <a:sym typeface="+mn-ea"/>
                        </a:rPr>
                        <a:t>glfwSetKeyCallback</a:t>
                      </a:r>
                      <a:endParaRPr lang="en-US"/>
                    </a:p>
                  </a:txBody>
                  <a:tcPr/>
                </a:tc>
                <a:tc>
                  <a:txBody>
                    <a:bodyPr/>
                    <a:p>
                      <a:pPr>
                        <a:buNone/>
                      </a:pPr>
                      <a:r>
                        <a:rPr lang="zh-CN" altLang="en-US"/>
                        <a:t>键盘按键</a:t>
                      </a:r>
                      <a:endParaRPr lang="zh-CN" altLang="en-US"/>
                    </a:p>
                  </a:txBody>
                  <a:tcPr/>
                </a:tc>
              </a:tr>
              <a:tr h="381000">
                <a:tc>
                  <a:txBody>
                    <a:bodyPr/>
                    <a:p>
                      <a:pPr>
                        <a:buNone/>
                      </a:pPr>
                      <a:r>
                        <a:rPr lang="en-US" sz="1800">
                          <a:sym typeface="+mn-ea"/>
                        </a:rPr>
                        <a:t>glfwSetFramebufferSizeCallback</a:t>
                      </a:r>
                      <a:endParaRPr lang="en-US"/>
                    </a:p>
                  </a:txBody>
                  <a:tcPr/>
                </a:tc>
                <a:tc>
                  <a:txBody>
                    <a:bodyPr/>
                    <a:p>
                      <a:pPr>
                        <a:buNone/>
                      </a:pPr>
                      <a:r>
                        <a:rPr lang="zh-CN" altLang="en-US"/>
                        <a:t>窗口大小改变</a:t>
                      </a:r>
                      <a:endParaRPr lang="zh-CN" altLang="en-US"/>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p:cNvPicPr>
            <a:picLocks noChangeAspect="1"/>
          </p:cNvPicPr>
          <p:nvPr/>
        </p:nvPicPr>
        <p:blipFill>
          <a:blip r:embed="rId1"/>
          <a:stretch>
            <a:fillRect/>
          </a:stretch>
        </p:blipFill>
        <p:spPr>
          <a:xfrm>
            <a:off x="10174605" y="2708275"/>
            <a:ext cx="1394460" cy="1621155"/>
          </a:xfrm>
          <a:prstGeom prst="rect">
            <a:avLst/>
          </a:prstGeom>
        </p:spPr>
      </p:pic>
      <p:sp>
        <p:nvSpPr>
          <p:cNvPr id="2" name="Title 1"/>
          <p:cNvSpPr>
            <a:spLocks noGrp="1"/>
          </p:cNvSpPr>
          <p:nvPr>
            <p:ph type="title"/>
          </p:nvPr>
        </p:nvSpPr>
        <p:spPr/>
        <p:txBody>
          <a:bodyPr/>
          <a:p>
            <a:r>
              <a:rPr lang="en-US" altLang="zh-CN"/>
              <a:t>GLFW </a:t>
            </a:r>
            <a:r>
              <a:rPr lang="zh-CN" altLang="en-US"/>
              <a:t>是在什么地方给我们电击的？</a:t>
            </a:r>
            <a:endParaRPr lang="zh-CN" altLang="en-US"/>
          </a:p>
        </p:txBody>
      </p:sp>
      <p:pic>
        <p:nvPicPr>
          <p:cNvPr id="4" name="Content Placeholder 3"/>
          <p:cNvPicPr>
            <a:picLocks noChangeAspect="1"/>
          </p:cNvPicPr>
          <p:nvPr>
            <p:ph idx="1"/>
          </p:nvPr>
        </p:nvPicPr>
        <p:blipFill>
          <a:blip r:embed="rId2"/>
          <a:stretch>
            <a:fillRect/>
          </a:stretch>
        </p:blipFill>
        <p:spPr>
          <a:xfrm>
            <a:off x="3077845" y="2458085"/>
            <a:ext cx="5654040" cy="3086100"/>
          </a:xfrm>
          <a:prstGeom prst="rect">
            <a:avLst/>
          </a:prstGeom>
        </p:spPr>
      </p:pic>
      <p:sp>
        <p:nvSpPr>
          <p:cNvPr id="5" name="Oval Callout 4"/>
          <p:cNvSpPr/>
          <p:nvPr/>
        </p:nvSpPr>
        <p:spPr>
          <a:xfrm>
            <a:off x="6115685" y="5039701"/>
            <a:ext cx="4897755" cy="1753188"/>
          </a:xfrm>
          <a:prstGeom prst="wedgeEllipseCallout">
            <a:avLst>
              <a:gd name="adj1" fmla="val -50194"/>
              <a:gd name="adj2" fmla="val -41037"/>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所有你设置的</a:t>
            </a:r>
            <a:r>
              <a:rPr lang="en-US" altLang="zh-CN" sz="2000">
                <a:latin typeface="HYTangMeiRen 85W" panose="00020600040101010101" charset="-122"/>
                <a:ea typeface="HYTangMeiRen 85W" panose="00020600040101010101" charset="-122"/>
              </a:rPr>
              <a:t> Callback </a:t>
            </a:r>
            <a:r>
              <a:rPr lang="zh-CN" altLang="en-US" sz="2000">
                <a:latin typeface="HYTangMeiRen 85W" panose="00020600040101010101" charset="-122"/>
                <a:ea typeface="HYTangMeiRen 85W" panose="00020600040101010101" charset="-122"/>
              </a:rPr>
              <a:t>函数都是在这个</a:t>
            </a:r>
            <a:r>
              <a:rPr lang="en-US" altLang="zh-CN" sz="2000">
                <a:latin typeface="HYTangMeiRen 85W" panose="00020600040101010101" charset="-122"/>
                <a:ea typeface="HYTangMeiRen 85W" panose="00020600040101010101" charset="-122"/>
              </a:rPr>
              <a:t> glfwPollEvents </a:t>
            </a:r>
            <a:r>
              <a:rPr lang="zh-CN" altLang="en-US" sz="2000">
                <a:latin typeface="HYTangMeiRen 85W" panose="00020600040101010101" charset="-122"/>
                <a:ea typeface="HYTangMeiRen 85W" panose="00020600040101010101" charset="-122"/>
              </a:rPr>
              <a:t>里面被调用的！所以都是在主线程调用的，没有任何问题</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7285355" y="258559"/>
            <a:ext cx="4576445" cy="2113688"/>
          </a:xfrm>
          <a:prstGeom prst="wedgeEllipseCallout">
            <a:avLst>
              <a:gd name="adj1" fmla="val 22568"/>
              <a:gd name="adj2" fmla="val 6962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有些同学可能担心“回调函数”会不会是在另一个线程里异步的调用的，那在回调函数里修改相机参数岂不是很危险？不会！</a:t>
            </a:r>
            <a:r>
              <a:rPr lang="en-US" altLang="zh-CN" sz="1600">
                <a:latin typeface="HYTangMeiRen 85W" panose="00020600040101010101" charset="-122"/>
                <a:ea typeface="HYTangMeiRen 85W" panose="00020600040101010101" charset="-122"/>
              </a:rPr>
              <a:t>GLFW </a:t>
            </a:r>
            <a:r>
              <a:rPr lang="zh-CN" altLang="en-US" sz="1600">
                <a:latin typeface="HYTangMeiRen 85W" panose="00020600040101010101" charset="-122"/>
                <a:ea typeface="HYTangMeiRen 85W" panose="00020600040101010101" charset="-122"/>
              </a:rPr>
              <a:t>保证回调函数总是在主线程，并且不会在</a:t>
            </a:r>
            <a:r>
              <a:rPr lang="en-US" altLang="zh-CN" sz="1600">
                <a:latin typeface="HYTangMeiRen 85W" panose="00020600040101010101" charset="-122"/>
                <a:ea typeface="HYTangMeiRen 85W" panose="00020600040101010101" charset="-122"/>
              </a:rPr>
              <a:t> render </a:t>
            </a:r>
            <a:r>
              <a:rPr lang="zh-CN" altLang="en-US" sz="1600">
                <a:latin typeface="HYTangMeiRen 85W" panose="00020600040101010101" charset="-122"/>
                <a:ea typeface="HYTangMeiRen 85W" panose="00020600040101010101" charset="-122"/>
              </a:rPr>
              <a:t>进行到一半的时候调用</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55" presetClass="entr" presetSubtype="0" fill="hold" grpId="0" nodeType="afterEffect">
                                  <p:stCondLst>
                                    <p:cond delay="50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strVal val="#ppt_w*0.70"/>
                                          </p:val>
                                        </p:tav>
                                        <p:tav tm="100000">
                                          <p:val>
                                            <p:strVal val="#ppt_w"/>
                                          </p:val>
                                        </p:tav>
                                      </p:tavLst>
                                    </p:anim>
                                    <p:anim calcmode="lin" valueType="num">
                                      <p:cBhvr>
                                        <p:cTn id="13" dur="1000" fill="hold"/>
                                        <p:tgtEl>
                                          <p:spTgt spid="6"/>
                                        </p:tgtEl>
                                        <p:attrNameLst>
                                          <p:attrName>ppt_h</p:attrName>
                                        </p:attrNameLst>
                                      </p:cBhvr>
                                      <p:tavLst>
                                        <p:tav tm="0">
                                          <p:val>
                                            <p:strVal val="#ppt_h"/>
                                          </p:val>
                                        </p:tav>
                                        <p:tav tm="100000">
                                          <p:val>
                                            <p:strVal val="#ppt_h"/>
                                          </p:val>
                                        </p:tav>
                                      </p:tavLst>
                                    </p:anim>
                                    <p:animEffect transition="in" filter="fade">
                                      <p:cBhvr>
                                        <p:cTn id="14" dur="1000"/>
                                        <p:tgtEl>
                                          <p:spTgt spid="6"/>
                                        </p:tgtEl>
                                      </p:cBhvr>
                                    </p:animEffect>
                                  </p:childTnLst>
                                </p:cTn>
                              </p:par>
                            </p:childTnLst>
                          </p:cTn>
                        </p:par>
                        <p:par>
                          <p:cTn id="15" fill="hold">
                            <p:stCondLst>
                              <p:cond delay="2000"/>
                            </p:stCondLst>
                            <p:childTnLst>
                              <p:par>
                                <p:cTn id="16" presetID="55" presetClass="entr" presetSubtype="0" fill="hold" grpId="0" nodeType="afterEffect">
                                  <p:stCondLst>
                                    <p:cond delay="1200"/>
                                  </p:stCondLst>
                                  <p:childTnLst>
                                    <p:set>
                                      <p:cBhvr>
                                        <p:cTn id="17" dur="1" fill="hold">
                                          <p:stCondLst>
                                            <p:cond delay="0"/>
                                          </p:stCondLst>
                                        </p:cTn>
                                        <p:tgtEl>
                                          <p:spTgt spid="5"/>
                                        </p:tgtEl>
                                        <p:attrNameLst>
                                          <p:attrName>style.visibility</p:attrName>
                                        </p:attrNameLst>
                                      </p:cBhvr>
                                      <p:to>
                                        <p:strVal val="visible"/>
                                      </p:to>
                                    </p:set>
                                    <p:anim calcmode="lin" valueType="num">
                                      <p:cBhvr>
                                        <p:cTn id="18" dur="1000" fill="hold"/>
                                        <p:tgtEl>
                                          <p:spTgt spid="5"/>
                                        </p:tgtEl>
                                        <p:attrNameLst>
                                          <p:attrName>ppt_w</p:attrName>
                                        </p:attrNameLst>
                                      </p:cBhvr>
                                      <p:tavLst>
                                        <p:tav tm="0">
                                          <p:val>
                                            <p:strVal val="#ppt_w*0.70"/>
                                          </p:val>
                                        </p:tav>
                                        <p:tav tm="100000">
                                          <p:val>
                                            <p:strVal val="#ppt_w"/>
                                          </p:val>
                                        </p:tav>
                                      </p:tavLst>
                                    </p:anim>
                                    <p:anim calcmode="lin" valueType="num">
                                      <p:cBhvr>
                                        <p:cTn id="19" dur="1000" fill="hold"/>
                                        <p:tgtEl>
                                          <p:spTgt spid="5"/>
                                        </p:tgtEl>
                                        <p:attrNameLst>
                                          <p:attrName>ppt_h</p:attrName>
                                        </p:attrNameLst>
                                      </p:cBhvr>
                                      <p:tavLst>
                                        <p:tav tm="0">
                                          <p:val>
                                            <p:strVal val="#ppt_h"/>
                                          </p:val>
                                        </p:tav>
                                        <p:tav tm="100000">
                                          <p:val>
                                            <p:strVal val="#ppt_h"/>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滑动鼠标滚轮即可缩放</a:t>
            </a:r>
            <a:endParaRPr lang="en-US"/>
          </a:p>
        </p:txBody>
      </p:sp>
      <p:pic>
        <p:nvPicPr>
          <p:cNvPr id="6" name="Content Placeholder 5"/>
          <p:cNvPicPr>
            <a:picLocks noChangeAspect="1"/>
          </p:cNvPicPr>
          <p:nvPr>
            <p:ph sz="half" idx="1"/>
          </p:nvPr>
        </p:nvPicPr>
        <p:blipFill>
          <a:blip r:embed="rId1"/>
          <a:stretch>
            <a:fillRect/>
          </a:stretch>
        </p:blipFill>
        <p:spPr>
          <a:xfrm>
            <a:off x="0" y="1756410"/>
            <a:ext cx="5553710" cy="4487545"/>
          </a:xfrm>
          <a:prstGeom prst="rect">
            <a:avLst/>
          </a:prstGeom>
        </p:spPr>
      </p:pic>
      <p:pic>
        <p:nvPicPr>
          <p:cNvPr id="4" name="Content Placeholder 3"/>
          <p:cNvPicPr>
            <a:picLocks noChangeAspect="1"/>
          </p:cNvPicPr>
          <p:nvPr>
            <p:ph sz="half" idx="2"/>
          </p:nvPr>
        </p:nvPicPr>
        <p:blipFill>
          <a:blip r:embed="rId2"/>
          <a:stretch>
            <a:fillRect/>
          </a:stretch>
        </p:blipFill>
        <p:spPr>
          <a:xfrm>
            <a:off x="6449060" y="1779270"/>
            <a:ext cx="5596255" cy="4443095"/>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Content Placeholder 9"/>
          <p:cNvPicPr>
            <a:picLocks noChangeAspect="1"/>
          </p:cNvPicPr>
          <p:nvPr>
            <p:ph sz="half" idx="2"/>
          </p:nvPr>
        </p:nvPicPr>
        <p:blipFill>
          <a:blip r:embed="rId1"/>
          <a:stretch>
            <a:fillRect/>
          </a:stretch>
        </p:blipFill>
        <p:spPr>
          <a:xfrm>
            <a:off x="7199630" y="1824990"/>
            <a:ext cx="4992370" cy="4351655"/>
          </a:xfrm>
          <a:prstGeom prst="rect">
            <a:avLst/>
          </a:prstGeom>
        </p:spPr>
      </p:pic>
      <p:sp>
        <p:nvSpPr>
          <p:cNvPr id="2" name="Title 1"/>
          <p:cNvSpPr>
            <a:spLocks noGrp="1"/>
          </p:cNvSpPr>
          <p:nvPr>
            <p:ph type="title"/>
          </p:nvPr>
        </p:nvSpPr>
        <p:spPr/>
        <p:txBody>
          <a:bodyPr/>
          <a:p>
            <a:r>
              <a:rPr lang="zh-CN" altLang="en-US">
                <a:sym typeface="+mn-ea"/>
              </a:rPr>
              <a:t>按住</a:t>
            </a:r>
            <a:r>
              <a:rPr lang="en-US" altLang="zh-CN">
                <a:sym typeface="+mn-ea"/>
              </a:rPr>
              <a:t> Shift </a:t>
            </a:r>
            <a:r>
              <a:rPr lang="zh-CN" altLang="en-US">
                <a:sym typeface="+mn-ea"/>
              </a:rPr>
              <a:t>加鼠标滚轮，即可实现希区柯克变焦</a:t>
            </a:r>
            <a:endParaRPr lang="en-US"/>
          </a:p>
        </p:txBody>
      </p:sp>
      <p:pic>
        <p:nvPicPr>
          <p:cNvPr id="6" name="Content Placeholder 5"/>
          <p:cNvPicPr>
            <a:picLocks noChangeAspect="1"/>
          </p:cNvPicPr>
          <p:nvPr>
            <p:ph sz="half" idx="1"/>
          </p:nvPr>
        </p:nvPicPr>
        <p:blipFill>
          <a:blip r:embed="rId2"/>
          <a:stretch>
            <a:fillRect/>
          </a:stretch>
        </p:blipFill>
        <p:spPr>
          <a:xfrm>
            <a:off x="0" y="1824355"/>
            <a:ext cx="5386705" cy="4352290"/>
          </a:xfrm>
          <a:prstGeom prst="rect">
            <a:avLst/>
          </a:prstGeom>
        </p:spPr>
      </p:pic>
      <p:pic>
        <p:nvPicPr>
          <p:cNvPr id="9" name="Content Placeholder 4"/>
          <p:cNvPicPr>
            <a:picLocks noChangeAspect="1"/>
          </p:cNvPicPr>
          <p:nvPr/>
        </p:nvPicPr>
        <p:blipFill>
          <a:blip r:embed="rId3"/>
          <a:stretch>
            <a:fillRect/>
          </a:stretch>
        </p:blipFill>
        <p:spPr>
          <a:xfrm>
            <a:off x="3663315" y="4972685"/>
            <a:ext cx="4855845" cy="188531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nger_1676609734"/>
          <p:cNvPicPr>
            <a:picLocks noChangeAspect="1"/>
          </p:cNvPicPr>
          <p:nvPr/>
        </p:nvPicPr>
        <p:blipFill>
          <a:blip r:embed="rId1"/>
          <a:stretch>
            <a:fillRect/>
          </a:stretch>
        </p:blipFill>
        <p:spPr>
          <a:xfrm>
            <a:off x="5605145" y="3374390"/>
            <a:ext cx="2978150" cy="2978150"/>
          </a:xfrm>
          <a:prstGeom prst="rect">
            <a:avLst/>
          </a:prstGeom>
        </p:spPr>
      </p:pic>
      <p:pic>
        <p:nvPicPr>
          <p:cNvPr id="3" name="Picture 2"/>
          <p:cNvPicPr>
            <a:picLocks noChangeAspect="1"/>
          </p:cNvPicPr>
          <p:nvPr/>
        </p:nvPicPr>
        <p:blipFill>
          <a:blip r:embed="rId2"/>
          <a:stretch>
            <a:fillRect/>
          </a:stretch>
        </p:blipFill>
        <p:spPr>
          <a:xfrm>
            <a:off x="6609715" y="2927985"/>
            <a:ext cx="1358900" cy="1222375"/>
          </a:xfrm>
          <a:prstGeom prst="rect">
            <a:avLst/>
          </a:prstGeom>
        </p:spPr>
      </p:pic>
      <p:pic>
        <p:nvPicPr>
          <p:cNvPr id="2" name="Picture 1"/>
          <p:cNvPicPr>
            <a:picLocks noChangeAspect="1"/>
          </p:cNvPicPr>
          <p:nvPr/>
        </p:nvPicPr>
        <p:blipFill>
          <a:blip r:embed="rId3"/>
          <a:stretch>
            <a:fillRect/>
          </a:stretch>
        </p:blipFill>
        <p:spPr>
          <a:xfrm>
            <a:off x="5891530" y="654685"/>
            <a:ext cx="2620645" cy="3045460"/>
          </a:xfrm>
          <a:prstGeom prst="rect">
            <a:avLst/>
          </a:prstGeom>
        </p:spPr>
      </p:pic>
      <p:sp>
        <p:nvSpPr>
          <p:cNvPr id="7" name="Oval Callout 6"/>
          <p:cNvSpPr/>
          <p:nvPr/>
        </p:nvSpPr>
        <p:spPr>
          <a:xfrm>
            <a:off x="3286125" y="3765636"/>
            <a:ext cx="2726690" cy="104440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呜呜呜～头发脏掉辣</a:t>
            </a:r>
            <a:endParaRPr lang="zh-CN" altLang="en-US" sz="2400">
              <a:latin typeface="HYTangMeiRen 85W" panose="00020600040101010101" charset="-122"/>
              <a:ea typeface="HYTangMeiRen 85W" panose="00020600040101010101" charset="-122"/>
            </a:endParaRPr>
          </a:p>
        </p:txBody>
      </p:sp>
      <p:sp>
        <p:nvSpPr>
          <p:cNvPr id="4" name="Oval Callout 3"/>
          <p:cNvSpPr/>
          <p:nvPr/>
        </p:nvSpPr>
        <p:spPr>
          <a:xfrm>
            <a:off x="2835910" y="954837"/>
            <a:ext cx="2769235" cy="1566952"/>
          </a:xfrm>
          <a:prstGeom prst="wedgeEllipseCallout">
            <a:avLst>
              <a:gd name="adj1" fmla="val 63507"/>
              <a:gd name="adj2" fmla="val 3608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烂人，要么穿着西装穿军装，穿球状衣装</a:t>
            </a:r>
            <a:endParaRPr lang="zh-CN" altLang="en-US" sz="2400">
              <a:latin typeface="HYTangMeiRen 85W" panose="00020600040101010101" charset="-122"/>
              <a:ea typeface="HYTangMeiRen 85W" panose="00020600040101010101" charset="-122"/>
            </a:endParaRPr>
          </a:p>
        </p:txBody>
      </p:sp>
      <p:sp>
        <p:nvSpPr>
          <p:cNvPr id="5" name="Oval Callout 4"/>
          <p:cNvSpPr/>
          <p:nvPr/>
        </p:nvSpPr>
        <p:spPr>
          <a:xfrm>
            <a:off x="8310880" y="654764"/>
            <a:ext cx="2367915" cy="1044417"/>
          </a:xfrm>
          <a:prstGeom prst="wedgeEllipseCallout">
            <a:avLst>
              <a:gd name="adj1" fmla="val -40575"/>
              <a:gd name="adj2" fmla="val -9665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烂人，就要臭气方刚</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3264535" y="3701988"/>
            <a:ext cx="2769235" cy="1040889"/>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擦擦洗发香波，香</a:t>
            </a:r>
            <a:r>
              <a:rPr lang="zh-CN" altLang="en-US" sz="2400">
                <a:latin typeface="HYTangMeiRen 85W" panose="00020600040101010101" charset="-122"/>
                <a:ea typeface="HYTangMeiRen 85W" panose="00020600040101010101" charset="-122"/>
                <a:sym typeface="+mn-ea"/>
              </a:rPr>
              <a:t>香</a:t>
            </a:r>
            <a:r>
              <a:rPr lang="zh-CN" altLang="en-US" sz="2400">
                <a:latin typeface="HYTangMeiRen 85W" panose="00020600040101010101" charset="-122"/>
                <a:ea typeface="HYTangMeiRen 85W" panose="00020600040101010101" charset="-122"/>
              </a:rPr>
              <a:t>达</a:t>
            </a:r>
            <a:endParaRPr lang="zh-CN" altLang="en-US" sz="2400">
              <a:latin typeface="HYTangMeiRen 85W" panose="00020600040101010101" charset="-122"/>
              <a:ea typeface="HYTangMeiRen 85W" panose="00020600040101010101" charset="-122"/>
            </a:endParaRPr>
          </a:p>
        </p:txBody>
      </p:sp>
      <p:sp>
        <p:nvSpPr>
          <p:cNvPr id="10" name="Text Box 9"/>
          <p:cNvSpPr txBox="1"/>
          <p:nvPr/>
        </p:nvSpPr>
        <p:spPr>
          <a:xfrm>
            <a:off x="3489960" y="2875280"/>
            <a:ext cx="5212080" cy="1106805"/>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p>
            <a:r>
              <a:rPr lang="zh-CN" altLang="en-US" sz="6600">
                <a:latin typeface="HYXuanSong 75S" panose="00020600040101010101" charset="-122"/>
                <a:ea typeface="HYXuanSong 75S" panose="00020600040101010101" charset="-122"/>
              </a:rPr>
              <a:t>布置</a:t>
            </a:r>
            <a:r>
              <a:rPr lang="zh-CN" sz="6600">
                <a:latin typeface="HYXuanSong 75S" panose="00020600040101010101" charset="-122"/>
                <a:ea typeface="HYXuanSong 75S" panose="00020600040101010101" charset="-122"/>
              </a:rPr>
              <a:t>回家作业</a:t>
            </a:r>
            <a:endParaRPr lang="zh-CN" sz="66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par>
                          <p:cTn id="17" fill="hold">
                            <p:stCondLst>
                              <p:cond delay="2500"/>
                            </p:stCondLst>
                            <p:childTnLst>
                              <p:par>
                                <p:cTn id="18" presetID="15" presetClass="entr" presetSubtype="0" fill="hold" nodeType="afterEffect">
                                  <p:stCondLst>
                                    <p:cond delay="80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24" fill="hold">
                            <p:stCondLst>
                              <p:cond delay="4300"/>
                            </p:stCondLst>
                            <p:childTnLst>
                              <p:par>
                                <p:cTn id="25" presetID="55" presetClass="entr" presetSubtype="0" fill="hold" grpId="0" nodeType="afterEffect">
                                  <p:stCondLst>
                                    <p:cond delay="50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strVal val="#ppt_w*0.70"/>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Effect transition="in" filter="fade">
                                      <p:cBhvr>
                                        <p:cTn id="29" dur="1000"/>
                                        <p:tgtEl>
                                          <p:spTgt spid="4"/>
                                        </p:tgtEl>
                                      </p:cBhvr>
                                    </p:animEffect>
                                  </p:childTnLst>
                                </p:cTn>
                              </p:par>
                              <p:par>
                                <p:cTn id="30" presetID="10" presetClass="exit" presetSubtype="0" fill="hold" grpId="1" nodeType="withEffect">
                                  <p:stCondLst>
                                    <p:cond delay="400"/>
                                  </p:stCondLst>
                                  <p:childTnLst>
                                    <p:animEffect transition="out" filter="fad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par>
                          <p:cTn id="33" fill="hold">
                            <p:stCondLst>
                              <p:cond delay="5800"/>
                            </p:stCondLst>
                            <p:childTnLst>
                              <p:par>
                                <p:cTn id="34" presetID="53" presetClass="entr" presetSubtype="16" fill="hold" nodeType="afterEffect">
                                  <p:stCondLst>
                                    <p:cond delay="110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par>
                          <p:cTn id="39" fill="hold">
                            <p:stCondLst>
                              <p:cond delay="7400"/>
                            </p:stCondLst>
                            <p:childTnLst>
                              <p:par>
                                <p:cTn id="40" presetID="2" presetClass="exit" presetSubtype="1" fill="hold" nodeType="afterEffect">
                                  <p:stCondLst>
                                    <p:cond delay="700"/>
                                  </p:stCondLst>
                                  <p:childTnLst>
                                    <p:anim calcmode="lin" valueType="num">
                                      <p:cBhvr additive="base">
                                        <p:cTn id="41" dur="500"/>
                                        <p:tgtEl>
                                          <p:spTgt spid="2"/>
                                        </p:tgtEl>
                                        <p:attrNameLst>
                                          <p:attrName>ppt_x</p:attrName>
                                        </p:attrNameLst>
                                      </p:cBhvr>
                                      <p:tavLst>
                                        <p:tav tm="0">
                                          <p:val>
                                            <p:strVal val="ppt_x"/>
                                          </p:val>
                                        </p:tav>
                                        <p:tav tm="100000">
                                          <p:val>
                                            <p:strVal val="ppt_x"/>
                                          </p:val>
                                        </p:tav>
                                      </p:tavLst>
                                    </p:anim>
                                    <p:anim calcmode="lin" valueType="num">
                                      <p:cBhvr additive="base">
                                        <p:cTn id="42" dur="500"/>
                                        <p:tgtEl>
                                          <p:spTgt spid="2"/>
                                        </p:tgtEl>
                                        <p:attrNameLst>
                                          <p:attrName>ppt_y</p:attrName>
                                        </p:attrNameLst>
                                      </p:cBhvr>
                                      <p:tavLst>
                                        <p:tav tm="0">
                                          <p:val>
                                            <p:strVal val="ppt_y"/>
                                          </p:val>
                                        </p:tav>
                                        <p:tav tm="100000">
                                          <p:val>
                                            <p:strVal val="0-ppt_h/2"/>
                                          </p:val>
                                        </p:tav>
                                      </p:tavLst>
                                    </p:anim>
                                    <p:set>
                                      <p:cBhvr>
                                        <p:cTn id="43" dur="1" fill="hold">
                                          <p:stCondLst>
                                            <p:cond delay="499"/>
                                          </p:stCondLst>
                                        </p:cTn>
                                        <p:tgtEl>
                                          <p:spTgt spid="2"/>
                                        </p:tgtEl>
                                        <p:attrNameLst>
                                          <p:attrName>style.visibility</p:attrName>
                                        </p:attrNameLst>
                                      </p:cBhvr>
                                      <p:to>
                                        <p:strVal val="hidden"/>
                                      </p:to>
                                    </p:set>
                                  </p:childTnLst>
                                </p:cTn>
                              </p:par>
                              <p:par>
                                <p:cTn id="44" presetID="10" presetClass="exit" presetSubtype="0" fill="hold" grpId="1" nodeType="withEffect">
                                  <p:stCondLst>
                                    <p:cond delay="600"/>
                                  </p:stCondLst>
                                  <p:childTnLst>
                                    <p:animEffect transition="out" filter="fade">
                                      <p:cBhvr>
                                        <p:cTn id="45" dur="500"/>
                                        <p:tgtEl>
                                          <p:spTgt spid="4"/>
                                        </p:tgtEl>
                                      </p:cBhvr>
                                    </p:animEffect>
                                    <p:set>
                                      <p:cBhvr>
                                        <p:cTn id="46" dur="1" fill="hold">
                                          <p:stCondLst>
                                            <p:cond delay="499"/>
                                          </p:stCondLst>
                                        </p:cTn>
                                        <p:tgtEl>
                                          <p:spTgt spid="4"/>
                                        </p:tgtEl>
                                        <p:attrNameLst>
                                          <p:attrName>style.visibility</p:attrName>
                                        </p:attrNameLst>
                                      </p:cBhvr>
                                      <p:to>
                                        <p:strVal val="hidden"/>
                                      </p:to>
                                    </p:set>
                                  </p:childTnLst>
                                </p:cTn>
                              </p:par>
                            </p:childTnLst>
                          </p:cTn>
                        </p:par>
                        <p:par>
                          <p:cTn id="47" fill="hold">
                            <p:stCondLst>
                              <p:cond delay="8600"/>
                            </p:stCondLst>
                            <p:childTnLst>
                              <p:par>
                                <p:cTn id="48" presetID="55" presetClass="entr" presetSubtype="0" fill="hold" grpId="0" nodeType="afterEffect">
                                  <p:stCondLst>
                                    <p:cond delay="500"/>
                                  </p:stCondLst>
                                  <p:childTnLst>
                                    <p:set>
                                      <p:cBhvr>
                                        <p:cTn id="49" dur="1" fill="hold">
                                          <p:stCondLst>
                                            <p:cond delay="0"/>
                                          </p:stCondLst>
                                        </p:cTn>
                                        <p:tgtEl>
                                          <p:spTgt spid="7"/>
                                        </p:tgtEl>
                                        <p:attrNameLst>
                                          <p:attrName>style.visibility</p:attrName>
                                        </p:attrNameLst>
                                      </p:cBhvr>
                                      <p:to>
                                        <p:strVal val="visible"/>
                                      </p:to>
                                    </p:set>
                                    <p:anim calcmode="lin" valueType="num">
                                      <p:cBhvr>
                                        <p:cTn id="50" dur="1000" fill="hold"/>
                                        <p:tgtEl>
                                          <p:spTgt spid="7"/>
                                        </p:tgtEl>
                                        <p:attrNameLst>
                                          <p:attrName>ppt_w</p:attrName>
                                        </p:attrNameLst>
                                      </p:cBhvr>
                                      <p:tavLst>
                                        <p:tav tm="0">
                                          <p:val>
                                            <p:strVal val="#ppt_w*0.70"/>
                                          </p:val>
                                        </p:tav>
                                        <p:tav tm="100000">
                                          <p:val>
                                            <p:strVal val="#ppt_w"/>
                                          </p:val>
                                        </p:tav>
                                      </p:tavLst>
                                    </p:anim>
                                    <p:anim calcmode="lin" valueType="num">
                                      <p:cBhvr>
                                        <p:cTn id="51" dur="1000" fill="hold"/>
                                        <p:tgtEl>
                                          <p:spTgt spid="7"/>
                                        </p:tgtEl>
                                        <p:attrNameLst>
                                          <p:attrName>ppt_h</p:attrName>
                                        </p:attrNameLst>
                                      </p:cBhvr>
                                      <p:tavLst>
                                        <p:tav tm="0">
                                          <p:val>
                                            <p:strVal val="#ppt_h"/>
                                          </p:val>
                                        </p:tav>
                                        <p:tav tm="100000">
                                          <p:val>
                                            <p:strVal val="#ppt_h"/>
                                          </p:val>
                                        </p:tav>
                                      </p:tavLst>
                                    </p:anim>
                                    <p:animEffect transition="in" filter="fade">
                                      <p:cBhvr>
                                        <p:cTn id="52" dur="1000"/>
                                        <p:tgtEl>
                                          <p:spTgt spid="7"/>
                                        </p:tgtEl>
                                      </p:cBhvr>
                                    </p:animEffect>
                                  </p:childTnLst>
                                </p:cTn>
                              </p:par>
                            </p:childTnLst>
                          </p:cTn>
                        </p:par>
                        <p:par>
                          <p:cTn id="53" fill="hold">
                            <p:stCondLst>
                              <p:cond delay="10100"/>
                            </p:stCondLst>
                            <p:childTnLst>
                              <p:par>
                                <p:cTn id="54" presetID="55" presetClass="entr" presetSubtype="0" fill="hold" grpId="0" nodeType="afterEffect">
                                  <p:stCondLst>
                                    <p:cond delay="1000"/>
                                  </p:stCondLst>
                                  <p:childTnLst>
                                    <p:set>
                                      <p:cBhvr>
                                        <p:cTn id="55" dur="1" fill="hold">
                                          <p:stCondLst>
                                            <p:cond delay="0"/>
                                          </p:stCondLst>
                                        </p:cTn>
                                        <p:tgtEl>
                                          <p:spTgt spid="5"/>
                                        </p:tgtEl>
                                        <p:attrNameLst>
                                          <p:attrName>style.visibility</p:attrName>
                                        </p:attrNameLst>
                                      </p:cBhvr>
                                      <p:to>
                                        <p:strVal val="visible"/>
                                      </p:to>
                                    </p:set>
                                    <p:anim calcmode="lin" valueType="num">
                                      <p:cBhvr>
                                        <p:cTn id="56" dur="1000" fill="hold"/>
                                        <p:tgtEl>
                                          <p:spTgt spid="5"/>
                                        </p:tgtEl>
                                        <p:attrNameLst>
                                          <p:attrName>ppt_w</p:attrName>
                                        </p:attrNameLst>
                                      </p:cBhvr>
                                      <p:tavLst>
                                        <p:tav tm="0">
                                          <p:val>
                                            <p:strVal val="#ppt_w*0.70"/>
                                          </p:val>
                                        </p:tav>
                                        <p:tav tm="100000">
                                          <p:val>
                                            <p:strVal val="#ppt_w"/>
                                          </p:val>
                                        </p:tav>
                                      </p:tavLst>
                                    </p:anim>
                                    <p:anim calcmode="lin" valueType="num">
                                      <p:cBhvr>
                                        <p:cTn id="57" dur="1000" fill="hold"/>
                                        <p:tgtEl>
                                          <p:spTgt spid="5"/>
                                        </p:tgtEl>
                                        <p:attrNameLst>
                                          <p:attrName>ppt_h</p:attrName>
                                        </p:attrNameLst>
                                      </p:cBhvr>
                                      <p:tavLst>
                                        <p:tav tm="0">
                                          <p:val>
                                            <p:strVal val="#ppt_h"/>
                                          </p:val>
                                        </p:tav>
                                        <p:tav tm="100000">
                                          <p:val>
                                            <p:strVal val="#ppt_h"/>
                                          </p:val>
                                        </p:tav>
                                      </p:tavLst>
                                    </p:anim>
                                    <p:animEffect transition="in" filter="fade">
                                      <p:cBhvr>
                                        <p:cTn id="58" dur="1000"/>
                                        <p:tgtEl>
                                          <p:spTgt spid="5"/>
                                        </p:tgtEl>
                                      </p:cBhvr>
                                    </p:animEffect>
                                  </p:childTnLst>
                                </p:cTn>
                              </p:par>
                            </p:childTnLst>
                          </p:cTn>
                        </p:par>
                        <p:par>
                          <p:cTn id="59" fill="hold">
                            <p:stCondLst>
                              <p:cond delay="12100"/>
                            </p:stCondLst>
                            <p:childTnLst>
                              <p:par>
                                <p:cTn id="60" presetID="53" presetClass="entr" presetSubtype="16" fill="hold" grpId="0" nodeType="afterEffect">
                                  <p:stCondLst>
                                    <p:cond delay="1200"/>
                                  </p:stCondLst>
                                  <p:childTnLst>
                                    <p:set>
                                      <p:cBhvr>
                                        <p:cTn id="61" dur="1000" fill="hold">
                                          <p:stCondLst>
                                            <p:cond delay="0"/>
                                          </p:stCondLst>
                                        </p:cTn>
                                        <p:tgtEl>
                                          <p:spTgt spid="10"/>
                                        </p:tgtEl>
                                        <p:attrNameLst>
                                          <p:attrName>style.visibility</p:attrName>
                                        </p:attrNameLst>
                                      </p:cBhvr>
                                      <p:to>
                                        <p:strVal val="visible"/>
                                      </p:to>
                                    </p:set>
                                    <p:anim calcmode="lin" valueType="num">
                                      <p:cBhvr>
                                        <p:cTn id="62" dur="1000" fill="hold"/>
                                        <p:tgtEl>
                                          <p:spTgt spid="10"/>
                                        </p:tgtEl>
                                        <p:attrNameLst>
                                          <p:attrName>ppt_w</p:attrName>
                                        </p:attrNameLst>
                                      </p:cBhvr>
                                      <p:tavLst>
                                        <p:tav tm="0">
                                          <p:val>
                                            <p:fltVal val="0"/>
                                          </p:val>
                                        </p:tav>
                                        <p:tav tm="100000">
                                          <p:val>
                                            <p:strVal val="#ppt_w"/>
                                          </p:val>
                                        </p:tav>
                                      </p:tavLst>
                                    </p:anim>
                                    <p:anim calcmode="lin" valueType="num">
                                      <p:cBhvr>
                                        <p:cTn id="63" dur="1000" fill="hold"/>
                                        <p:tgtEl>
                                          <p:spTgt spid="10"/>
                                        </p:tgtEl>
                                        <p:attrNameLst>
                                          <p:attrName>ppt_h</p:attrName>
                                        </p:attrNameLst>
                                      </p:cBhvr>
                                      <p:tavLst>
                                        <p:tav tm="0">
                                          <p:val>
                                            <p:fltVal val="0"/>
                                          </p:val>
                                        </p:tav>
                                        <p:tav tm="100000">
                                          <p:val>
                                            <p:strVal val="#ppt_h"/>
                                          </p:val>
                                        </p:tav>
                                      </p:tavLst>
                                    </p:anim>
                                    <p:animEffect transition="in" filter="fade">
                                      <p:cBhvr>
                                        <p:cTn id="6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4" grpId="0" bldLvl="0" animBg="1"/>
      <p:bldP spid="4" grpId="1" bldLvl="0" animBg="1"/>
      <p:bldP spid="5" grpId="0" bldLvl="0" animBg="1"/>
      <p:bldP spid="8" grpId="0" bldLvl="0" animBg="1"/>
      <p:bldP spid="8" grpId="1" bldLvl="0" animBg="1"/>
      <p:bldP spid="10" grpId="0" bldLvl="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回家作业</a:t>
            </a:r>
            <a:endParaRPr lang="zh-CN" altLang="en-US"/>
          </a:p>
        </p:txBody>
      </p:sp>
      <p:sp>
        <p:nvSpPr>
          <p:cNvPr id="6" name="Content Placeholder 5"/>
          <p:cNvSpPr>
            <a:spLocks noGrp="1"/>
          </p:cNvSpPr>
          <p:nvPr>
            <p:ph idx="1"/>
          </p:nvPr>
        </p:nvSpPr>
        <p:spPr>
          <a:xfrm>
            <a:off x="152400" y="1772285"/>
            <a:ext cx="8075930" cy="4351655"/>
          </a:xfrm>
        </p:spPr>
        <p:txBody>
          <a:bodyPr/>
          <a:p>
            <a:r>
              <a:rPr lang="zh-CN" altLang="en-US"/>
              <a:t>绘制漂浮在空中的三个半圆体，构成一个立体的</a:t>
            </a:r>
            <a:r>
              <a:rPr lang="en-US" altLang="zh-CN"/>
              <a:t> OpenCV </a:t>
            </a:r>
            <a:r>
              <a:rPr lang="zh-CN" altLang="en-US"/>
              <a:t>的</a:t>
            </a:r>
            <a:r>
              <a:rPr lang="en-US" altLang="zh-CN"/>
              <a:t> Logo</a:t>
            </a:r>
            <a:r>
              <a:rPr lang="zh-CN" altLang="en-US"/>
              <a:t>！</a:t>
            </a:r>
            <a:endParaRPr lang="zh-CN" altLang="en-US"/>
          </a:p>
          <a:p>
            <a:r>
              <a:rPr lang="zh-CN" altLang="en-US"/>
              <a:t>三个半圆体最好还是随着时间而旋转的，分别为红绿蓝三种颜色。</a:t>
            </a:r>
            <a:endParaRPr lang="zh-CN" altLang="en-US"/>
          </a:p>
          <a:p>
            <a:r>
              <a:rPr lang="zh-CN" altLang="en-US"/>
              <a:t>半圆体的模型已经在</a:t>
            </a:r>
            <a:r>
              <a:rPr lang="en-US" altLang="zh-CN"/>
              <a:t> assets/opencvpart.obj </a:t>
            </a:r>
            <a:r>
              <a:rPr lang="zh-CN" altLang="en-US"/>
              <a:t>中提供，学有余力的同学可以尝试不加载这个模型，自己在</a:t>
            </a:r>
            <a:r>
              <a:rPr lang="en-US" altLang="zh-CN"/>
              <a:t> C++ </a:t>
            </a:r>
            <a:r>
              <a:rPr lang="zh-CN" altLang="en-US"/>
              <a:t>中手动构建这个模型。</a:t>
            </a:r>
            <a:endParaRPr lang="zh-CN" altLang="en-US"/>
          </a:p>
          <a:p>
            <a:r>
              <a:rPr lang="zh-CN" altLang="en-US"/>
              <a:t>模型默认是水平躺在地上的，你可能需要把他立起来，面向摄像头，或者让摄像头从上往下看。</a:t>
            </a:r>
            <a:endParaRPr lang="zh-CN" altLang="en-US"/>
          </a:p>
          <a:p>
            <a:r>
              <a:rPr lang="zh-CN" altLang="en-US">
                <a:sym typeface="+mn-ea"/>
              </a:rPr>
              <a:t>学有大量余力的同学还可以尝试实现法线的自动平滑组。</a:t>
            </a:r>
            <a:endParaRPr lang="en-US" altLang="zh-CN">
              <a:sym typeface="+mn-ea"/>
            </a:endParaRPr>
          </a:p>
        </p:txBody>
      </p:sp>
      <p:pic>
        <p:nvPicPr>
          <p:cNvPr id="5" name="Content Placeholder 4"/>
          <p:cNvPicPr>
            <a:picLocks noChangeAspect="1"/>
          </p:cNvPicPr>
          <p:nvPr/>
        </p:nvPicPr>
        <p:blipFill>
          <a:blip r:embed="rId1"/>
          <a:stretch>
            <a:fillRect/>
          </a:stretch>
        </p:blipFill>
        <p:spPr>
          <a:xfrm>
            <a:off x="8228330" y="2553335"/>
            <a:ext cx="3302635" cy="2991485"/>
          </a:xfrm>
          <a:prstGeom prst="rect">
            <a:avLst/>
          </a:prstGeom>
        </p:spPr>
      </p:pic>
      <p:sp>
        <p:nvSpPr>
          <p:cNvPr id="13" name="Cloud Callout 12"/>
          <p:cNvSpPr/>
          <p:nvPr/>
        </p:nvSpPr>
        <p:spPr>
          <a:xfrm>
            <a:off x="9409430" y="1136015"/>
            <a:ext cx="2393315" cy="1203325"/>
          </a:xfrm>
          <a:prstGeom prst="cloudCallout">
            <a:avLst>
              <a:gd name="adj1" fmla="val -26518"/>
              <a:gd name="adj2" fmla="val 72796"/>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zh-CN" altLang="en-US" sz="2800">
                <a:latin typeface="HYTangMeiRen 85W" panose="00020600040101010101" charset="-122"/>
                <a:ea typeface="HYTangMeiRen 85W" panose="00020600040101010101" charset="-122"/>
              </a:rPr>
              <a:t>画我！</a:t>
            </a:r>
            <a:endParaRPr lang="zh-CN" altLang="en-US" sz="2800">
              <a:latin typeface="HYTangMeiRen 85W" panose="00020600040101010101" charset="-122"/>
              <a:ea typeface="HYTangMeiRen 85W" panose="00020600040101010101" charset="-122"/>
            </a:endParaRPr>
          </a:p>
        </p:txBody>
      </p:sp>
      <p:pic>
        <p:nvPicPr>
          <p:cNvPr id="7" name="Picture 6"/>
          <p:cNvPicPr>
            <a:picLocks noChangeAspect="1"/>
          </p:cNvPicPr>
          <p:nvPr/>
        </p:nvPicPr>
        <p:blipFill>
          <a:blip r:embed="rId2"/>
          <a:stretch>
            <a:fillRect/>
          </a:stretch>
        </p:blipFill>
        <p:spPr>
          <a:xfrm>
            <a:off x="2358390" y="4331970"/>
            <a:ext cx="3663950" cy="25260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500"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strVal val="#ppt_w*0.70"/>
                                          </p:val>
                                        </p:tav>
                                        <p:tav tm="100000">
                                          <p:val>
                                            <p:strVal val="#ppt_w"/>
                                          </p:val>
                                        </p:tav>
                                      </p:tavLst>
                                    </p:anim>
                                    <p:anim calcmode="lin" valueType="num">
                                      <p:cBhvr>
                                        <p:cTn id="12" dur="500" fill="hold"/>
                                        <p:tgtEl>
                                          <p:spTgt spid="13"/>
                                        </p:tgtEl>
                                        <p:attrNameLst>
                                          <p:attrName>ppt_h</p:attrName>
                                        </p:attrNameLst>
                                      </p:cBhvr>
                                      <p:tavLst>
                                        <p:tav tm="0">
                                          <p:val>
                                            <p:strVal val="#ppt_h"/>
                                          </p:val>
                                        </p:tav>
                                        <p:tav tm="100000">
                                          <p:val>
                                            <p:strVal val="#ppt_h"/>
                                          </p:val>
                                        </p:tav>
                                      </p:tavLst>
                                    </p:anim>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874010" y="3244850"/>
            <a:ext cx="6443980" cy="368300"/>
          </a:xfrm>
          <a:prstGeom prst="rect">
            <a:avLst/>
          </a:prstGeom>
          <a:noFill/>
        </p:spPr>
        <p:txBody>
          <a:bodyPr wrap="none" rtlCol="0" anchor="t">
            <a:spAutoFit/>
          </a:bodyPr>
          <a:p>
            <a:pPr algn="l"/>
            <a:r>
              <a:rPr lang="zh-CN" altLang="en-US">
                <a:sym typeface="+mn-ea"/>
              </a:rPr>
              <a:t>《</a:t>
            </a:r>
            <a:r>
              <a:rPr lang="en-US"/>
              <a:t>游戏引擎架构</a:t>
            </a:r>
            <a:r>
              <a:rPr lang="zh-CN" altLang="en-US"/>
              <a:t>》</a:t>
            </a:r>
            <a:r>
              <a:rPr lang="en-US"/>
              <a:t>https://book.douban.com/subject/25815142/</a:t>
            </a:r>
            <a:endParaRPr lang="en-US"/>
          </a:p>
        </p:txBody>
      </p:sp>
      <p:sp>
        <p:nvSpPr>
          <p:cNvPr id="3" name="Text Box 2"/>
          <p:cNvSpPr txBox="1"/>
          <p:nvPr/>
        </p:nvSpPr>
        <p:spPr>
          <a:xfrm>
            <a:off x="2321560" y="1626235"/>
            <a:ext cx="7548880" cy="368300"/>
          </a:xfrm>
          <a:prstGeom prst="rect">
            <a:avLst/>
          </a:prstGeom>
          <a:noFill/>
        </p:spPr>
        <p:txBody>
          <a:bodyPr wrap="none" rtlCol="0" anchor="t">
            <a:spAutoFit/>
          </a:bodyPr>
          <a:p>
            <a:pPr algn="l"/>
            <a:r>
              <a:rPr lang="en-US"/>
              <a:t>https://github.com/KhronosGroup/OpenGL-Registry/tree/main/extensions</a:t>
            </a:r>
            <a:endParaRPr lang="en-US"/>
          </a:p>
        </p:txBody>
      </p:sp>
      <p:sp>
        <p:nvSpPr>
          <p:cNvPr id="5" name="Text Box 4"/>
          <p:cNvSpPr txBox="1"/>
          <p:nvPr/>
        </p:nvSpPr>
        <p:spPr>
          <a:xfrm>
            <a:off x="4826000" y="4537075"/>
            <a:ext cx="2540000" cy="1476375"/>
          </a:xfrm>
          <a:prstGeom prst="rect">
            <a:avLst/>
          </a:prstGeom>
          <a:noFill/>
        </p:spPr>
        <p:txBody>
          <a:bodyPr wrap="square" rtlCol="0" anchor="t">
            <a:spAutoFit/>
          </a:bodyPr>
          <a:p>
            <a:r>
              <a:rPr lang="en-US"/>
              <a:t>https://learn.microsoft.com/zh-cn/windows/win32/opengl/opengl-performance-tips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优化：三角形面不直接存储顶点坐标，而是只保留顶点编号</a:t>
            </a:r>
            <a:endParaRPr lang="zh-CN" altLang="en-US"/>
          </a:p>
        </p:txBody>
      </p:sp>
      <p:pic>
        <p:nvPicPr>
          <p:cNvPr id="5" name="Content Placeholder 4"/>
          <p:cNvPicPr>
            <a:picLocks noChangeAspect="1"/>
          </p:cNvPicPr>
          <p:nvPr>
            <p:ph idx="1"/>
          </p:nvPr>
        </p:nvPicPr>
        <p:blipFill>
          <a:blip r:embed="rId1"/>
          <a:stretch>
            <a:fillRect/>
          </a:stretch>
        </p:blipFill>
        <p:spPr>
          <a:xfrm>
            <a:off x="5788025" y="2168525"/>
            <a:ext cx="6349365" cy="4123055"/>
          </a:xfrm>
          <a:prstGeom prst="rect">
            <a:avLst/>
          </a:prstGeom>
        </p:spPr>
      </p:pic>
      <p:sp>
        <p:nvSpPr>
          <p:cNvPr id="8" name="Rounded Rectangle 7"/>
          <p:cNvSpPr/>
          <p:nvPr/>
        </p:nvSpPr>
        <p:spPr>
          <a:xfrm>
            <a:off x="6790055" y="4994910"/>
            <a:ext cx="5245100" cy="530860"/>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9" name="Content Placeholder 3"/>
          <p:cNvPicPr>
            <a:picLocks noChangeAspect="1"/>
          </p:cNvPicPr>
          <p:nvPr/>
        </p:nvPicPr>
        <p:blipFill>
          <a:blip r:embed="rId2"/>
          <a:srcRect r="41760" b="53591"/>
          <a:stretch>
            <a:fillRect/>
          </a:stretch>
        </p:blipFill>
        <p:spPr>
          <a:xfrm>
            <a:off x="0" y="2164715"/>
            <a:ext cx="5196205" cy="4127500"/>
          </a:xfrm>
          <a:prstGeom prst="rect">
            <a:avLst/>
          </a:prstGeom>
        </p:spPr>
      </p:pic>
      <p:sp>
        <p:nvSpPr>
          <p:cNvPr id="10" name="Rounded Rectangle 9"/>
          <p:cNvSpPr/>
          <p:nvPr/>
        </p:nvSpPr>
        <p:spPr>
          <a:xfrm>
            <a:off x="4128770" y="2279650"/>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11092180" y="227965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3019425" y="1736090"/>
            <a:ext cx="6907530" cy="4399280"/>
          </a:xfrm>
          <a:prstGeom prst="rect">
            <a:avLst/>
          </a:prstGeom>
        </p:spPr>
      </p:pic>
      <p:sp>
        <p:nvSpPr>
          <p:cNvPr id="2" name="Title 1"/>
          <p:cNvSpPr>
            <a:spLocks noGrp="1"/>
          </p:cNvSpPr>
          <p:nvPr>
            <p:ph type="title"/>
          </p:nvPr>
        </p:nvSpPr>
        <p:spPr>
          <a:xfrm>
            <a:off x="647065" y="258445"/>
            <a:ext cx="10515600" cy="1325563"/>
          </a:xfrm>
        </p:spPr>
        <p:txBody>
          <a:bodyPr/>
          <a:p>
            <a:r>
              <a:rPr lang="zh-CN" altLang="en-US"/>
              <a:t>优化：顶点成为独立数组，三角形面存储编号指向顶点数组中的元素</a:t>
            </a:r>
            <a:endParaRPr lang="zh-CN" altLang="en-US"/>
          </a:p>
        </p:txBody>
      </p:sp>
      <p:sp>
        <p:nvSpPr>
          <p:cNvPr id="11" name="Oval Callout 10"/>
          <p:cNvSpPr/>
          <p:nvPr/>
        </p:nvSpPr>
        <p:spPr>
          <a:xfrm>
            <a:off x="1960880" y="1934600"/>
            <a:ext cx="1577975" cy="521825"/>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6" name="Oval Callout 5"/>
          <p:cNvSpPr/>
          <p:nvPr/>
        </p:nvSpPr>
        <p:spPr>
          <a:xfrm>
            <a:off x="1960880" y="2343250"/>
            <a:ext cx="1577975" cy="52177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960880" y="2796640"/>
            <a:ext cx="1577975" cy="521771"/>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1960245" y="3172918"/>
            <a:ext cx="1578610" cy="533755"/>
          </a:xfrm>
          <a:prstGeom prst="wedgeEllipseCallout">
            <a:avLst>
              <a:gd name="adj1" fmla="val 61545"/>
              <a:gd name="adj2" fmla="val 1927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D</a:t>
            </a:r>
            <a:endParaRPr lang="en-US" altLang="zh-CN" sz="2400">
              <a:latin typeface="HYTangMeiRen 85W" panose="00020600040101010101" charset="-122"/>
              <a:ea typeface="HYTangMeiRen 85W" panose="00020600040101010101" charset="-122"/>
            </a:endParaRPr>
          </a:p>
        </p:txBody>
      </p:sp>
      <p:sp>
        <p:nvSpPr>
          <p:cNvPr id="9" name="Oval Callout 8"/>
          <p:cNvSpPr/>
          <p:nvPr/>
        </p:nvSpPr>
        <p:spPr>
          <a:xfrm>
            <a:off x="1221105" y="4725869"/>
            <a:ext cx="2252345" cy="522843"/>
          </a:xfrm>
          <a:prstGeom prst="wedgeEllipseCallout">
            <a:avLst>
              <a:gd name="adj1" fmla="val 61559"/>
              <a:gd name="adj2" fmla="val 2755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ABC</a:t>
            </a:r>
            <a:endParaRPr lang="en-US" altLang="zh-CN" sz="2400">
              <a:latin typeface="HYTangMeiRen 85W" panose="00020600040101010101" charset="-122"/>
              <a:ea typeface="HYTangMeiRen 85W" panose="00020600040101010101" charset="-122"/>
            </a:endParaRPr>
          </a:p>
        </p:txBody>
      </p:sp>
      <p:sp>
        <p:nvSpPr>
          <p:cNvPr id="10" name="Oval Callout 9"/>
          <p:cNvSpPr/>
          <p:nvPr/>
        </p:nvSpPr>
        <p:spPr>
          <a:xfrm>
            <a:off x="1221740" y="5271954"/>
            <a:ext cx="2251710" cy="522873"/>
          </a:xfrm>
          <a:prstGeom prst="wedgeEllipseCallout">
            <a:avLst>
              <a:gd name="adj1" fmla="val 62972"/>
              <a:gd name="adj2" fmla="val -350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ACD</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0.70"/>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0.70"/>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cTn>
                              </p:par>
                            </p:childTnLst>
                          </p:cTn>
                        </p:par>
                        <p:par>
                          <p:cTn id="22" fill="hold">
                            <p:stCondLst>
                              <p:cond delay="4200"/>
                            </p:stCondLst>
                            <p:childTnLst>
                              <p:par>
                                <p:cTn id="23" presetID="55" presetClass="entr" presetSubtype="0" fill="hold" grpId="0" nodeType="afterEffect">
                                  <p:stCondLst>
                                    <p:cond delay="40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strVal val="#ppt_w*0.70"/>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Effect transition="in" filter="fade">
                                      <p:cBhvr>
                                        <p:cTn id="27" dur="1000"/>
                                        <p:tgtEl>
                                          <p:spTgt spid="8"/>
                                        </p:tgtEl>
                                      </p:cBhvr>
                                    </p:animEffect>
                                  </p:childTnLst>
                                </p:cTn>
                              </p:par>
                            </p:childTnLst>
                          </p:cTn>
                        </p:par>
                        <p:par>
                          <p:cTn id="28" fill="hold">
                            <p:stCondLst>
                              <p:cond delay="5600"/>
                            </p:stCondLst>
                            <p:childTnLst>
                              <p:par>
                                <p:cTn id="29" presetID="55" presetClass="entr" presetSubtype="0" fill="hold" grpId="0" nodeType="after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strVal val="#ppt_w*0.70"/>
                                          </p:val>
                                        </p:tav>
                                        <p:tav tm="100000">
                                          <p:val>
                                            <p:strVal val="#ppt_w"/>
                                          </p:val>
                                        </p:tav>
                                      </p:tavLst>
                                    </p:anim>
                                    <p:anim calcmode="lin" valueType="num">
                                      <p:cBhvr>
                                        <p:cTn id="32" dur="1000" fill="hold"/>
                                        <p:tgtEl>
                                          <p:spTgt spid="9"/>
                                        </p:tgtEl>
                                        <p:attrNameLst>
                                          <p:attrName>ppt_h</p:attrName>
                                        </p:attrNameLst>
                                      </p:cBhvr>
                                      <p:tavLst>
                                        <p:tav tm="0">
                                          <p:val>
                                            <p:strVal val="#ppt_h"/>
                                          </p:val>
                                        </p:tav>
                                        <p:tav tm="100000">
                                          <p:val>
                                            <p:strVal val="#ppt_h"/>
                                          </p:val>
                                        </p:tav>
                                      </p:tavLst>
                                    </p:anim>
                                    <p:animEffect transition="in" filter="fade">
                                      <p:cBhvr>
                                        <p:cTn id="33" dur="1000"/>
                                        <p:tgtEl>
                                          <p:spTgt spid="9"/>
                                        </p:tgtEl>
                                      </p:cBhvr>
                                    </p:animEffect>
                                  </p:childTnLst>
                                </p:cTn>
                              </p:par>
                            </p:childTnLst>
                          </p:cTn>
                        </p:par>
                        <p:par>
                          <p:cTn id="34" fill="hold">
                            <p:stCondLst>
                              <p:cond delay="7000"/>
                            </p:stCondLst>
                            <p:childTnLst>
                              <p:par>
                                <p:cTn id="35" presetID="55" presetClass="entr" presetSubtype="0" fill="hold" grpId="0" nodeType="afterEffect">
                                  <p:stCondLst>
                                    <p:cond delay="4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0" fill="hold"/>
                                        <p:tgtEl>
                                          <p:spTgt spid="10"/>
                                        </p:tgtEl>
                                        <p:attrNameLst>
                                          <p:attrName>ppt_w</p:attrName>
                                        </p:attrNameLst>
                                      </p:cBhvr>
                                      <p:tavLst>
                                        <p:tav tm="0">
                                          <p:val>
                                            <p:strVal val="#ppt_w*0.70"/>
                                          </p:val>
                                        </p:tav>
                                        <p:tav tm="100000">
                                          <p:val>
                                            <p:strVal val="#ppt_w"/>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animEffect transition="in" filter="fade">
                                      <p:cBhvr>
                                        <p:cTn id="3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P spid="7" grpId="0" bldLvl="0" animBg="1"/>
      <p:bldP spid="8" grpId="0" bldLvl="0" animBg="1"/>
      <p:bldP spid="9" grpId="0" bldLvl="0" animBg="1"/>
      <p:bldP spid="10"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lum bright="30000" contrast="-30000"/>
          </a:blip>
          <a:stretch>
            <a:fillRect/>
          </a:stretch>
        </p:blipFill>
        <p:spPr>
          <a:xfrm>
            <a:off x="-635" y="0"/>
            <a:ext cx="12192635" cy="6858635"/>
          </a:xfrm>
          <a:prstGeom prst="rect">
            <a:avLst/>
          </a:prstGeom>
        </p:spPr>
      </p:pic>
      <p:sp>
        <p:nvSpPr>
          <p:cNvPr id="2" name="Title 1"/>
          <p:cNvSpPr>
            <a:spLocks noGrp="1"/>
          </p:cNvSpPr>
          <p:nvPr>
            <p:ph type="title"/>
          </p:nvPr>
        </p:nvSpPr>
        <p:spPr/>
        <p:txBody>
          <a:bodyPr/>
          <a:p>
            <a:r>
              <a:rPr lang="zh-CN" altLang="en-US">
                <a:sym typeface="+mn-ea"/>
              </a:rPr>
              <a:t>课程大纲</a:t>
            </a:r>
            <a:endParaRPr lang="en-US"/>
          </a:p>
        </p:txBody>
      </p:sp>
      <p:sp>
        <p:nvSpPr>
          <p:cNvPr id="3" name="Content Placeholder 2"/>
          <p:cNvSpPr>
            <a:spLocks noGrp="1"/>
          </p:cNvSpPr>
          <p:nvPr>
            <p:ph idx="1"/>
          </p:nvPr>
        </p:nvSpPr>
        <p:spPr>
          <a:xfrm>
            <a:off x="647700" y="1141730"/>
            <a:ext cx="10515600" cy="5717540"/>
          </a:xfrm>
        </p:spPr>
        <p:txBody>
          <a:bodyPr>
            <a:normAutofit lnSpcReduction="10000"/>
          </a:bodyPr>
          <a:p>
            <a:pPr marL="457200" indent="-457200">
              <a:buAutoNum type="arabicPeriod"/>
            </a:pPr>
            <a:r>
              <a:rPr lang="zh-CN">
                <a:sym typeface="+mn-ea"/>
              </a:rPr>
              <a:t>从配置安装到</a:t>
            </a:r>
            <a:r>
              <a:rPr lang="zh-CN" altLang="en-US">
                <a:sym typeface="+mn-ea"/>
              </a:rPr>
              <a:t>画第一个三角形（</a:t>
            </a:r>
            <a:r>
              <a:rPr lang="en-US" altLang="zh-CN">
                <a:sym typeface="+mn-ea"/>
              </a:rPr>
              <a:t>B</a:t>
            </a:r>
            <a:r>
              <a:rPr lang="en-US">
                <a:sym typeface="+mn-ea"/>
              </a:rPr>
              <a:t>V1Na4y1c7tP</a:t>
            </a:r>
            <a:r>
              <a:rPr lang="zh-CN" altLang="en-US">
                <a:sym typeface="+mn-ea"/>
              </a:rPr>
              <a:t>）</a:t>
            </a:r>
            <a:endParaRPr lang="zh-CN" altLang="en-US">
              <a:sym typeface="+mn-ea"/>
            </a:endParaRPr>
          </a:p>
          <a:p>
            <a:pPr marL="457200" indent="-457200">
              <a:buAutoNum type="arabicPeriod"/>
            </a:pPr>
            <a:r>
              <a:rPr lang="zh-CN" altLang="en-US">
                <a:sym typeface="+mn-ea"/>
              </a:rPr>
              <a:t>重学线性代数矢量与矩阵（BV1ej411U7SW）</a:t>
            </a:r>
            <a:endParaRPr lang="zh-CN" altLang="en-US">
              <a:sym typeface="+mn-ea"/>
            </a:endParaRPr>
          </a:p>
          <a:p>
            <a:pPr marL="457200" indent="-457200">
              <a:buAutoNum type="arabicPeriod"/>
            </a:pPr>
            <a:r>
              <a:rPr lang="zh-CN">
                <a:sym typeface="+mn-ea"/>
              </a:rPr>
              <a:t>三维</a:t>
            </a:r>
            <a:r>
              <a:rPr lang="zh-CN" altLang="en-US">
                <a:sym typeface="+mn-ea"/>
              </a:rPr>
              <a:t>模型的加载与相机控制</a:t>
            </a:r>
            <a:r>
              <a:rPr lang="zh-CN" altLang="en-US">
                <a:sym typeface="+mn-ea"/>
              </a:rPr>
              <a:t>（本课）</a:t>
            </a:r>
            <a:endParaRPr lang="zh-CN" altLang="en-US">
              <a:sym typeface="+mn-ea"/>
            </a:endParaRPr>
          </a:p>
          <a:p>
            <a:pPr marL="457200" indent="-457200">
              <a:buAutoNum type="arabicPeriod"/>
            </a:pPr>
            <a:r>
              <a:rPr lang="en-US" altLang="zh-CN">
                <a:sym typeface="+mn-ea"/>
              </a:rPr>
              <a:t>GLSL </a:t>
            </a:r>
            <a:r>
              <a:rPr lang="zh-CN" altLang="en-US">
                <a:sym typeface="+mn-ea"/>
              </a:rPr>
              <a:t>着色器语言</a:t>
            </a:r>
            <a:r>
              <a:rPr lang="zh-CN">
                <a:sym typeface="+mn-ea"/>
              </a:rPr>
              <a:t>与</a:t>
            </a:r>
            <a:r>
              <a:rPr lang="en-US" altLang="zh-CN">
                <a:sym typeface="+mn-ea"/>
              </a:rPr>
              <a:t> PBR </a:t>
            </a:r>
            <a:r>
              <a:rPr lang="zh-CN" altLang="en-US">
                <a:sym typeface="+mn-ea"/>
              </a:rPr>
              <a:t>光照模型</a:t>
            </a:r>
            <a:endParaRPr lang="zh-CN" altLang="en-US">
              <a:sym typeface="+mn-ea"/>
            </a:endParaRPr>
          </a:p>
          <a:p>
            <a:pPr marL="457200" indent="-457200">
              <a:buAutoNum type="arabicPeriod"/>
            </a:pPr>
            <a:r>
              <a:rPr lang="en-US" altLang="zh-CN">
                <a:sym typeface="+mn-ea"/>
              </a:rPr>
              <a:t>UV</a:t>
            </a:r>
            <a:r>
              <a:rPr lang="zh-CN" altLang="en-US">
                <a:sym typeface="+mn-ea"/>
              </a:rPr>
              <a:t>、法线与材质贴图的加载和使用</a:t>
            </a:r>
            <a:endParaRPr lang="zh-CN" altLang="en-US">
              <a:sym typeface="+mn-ea"/>
            </a:endParaRPr>
          </a:p>
          <a:p>
            <a:pPr marL="457200" indent="-457200">
              <a:buAutoNum type="arabicPeriod"/>
            </a:pPr>
            <a:r>
              <a:rPr lang="zh-CN" altLang="en-US">
                <a:sym typeface="+mn-ea"/>
              </a:rPr>
              <a:t>离屏渲染：点选物体与字体显示的实现</a:t>
            </a:r>
            <a:endParaRPr lang="en-US" altLang="zh-CN">
              <a:sym typeface="+mn-ea"/>
            </a:endParaRPr>
          </a:p>
          <a:p>
            <a:pPr marL="457200" indent="-457200">
              <a:buAutoNum type="arabicPeriod"/>
            </a:pPr>
            <a:r>
              <a:rPr lang="zh-CN" altLang="en-US">
                <a:sym typeface="+mn-ea"/>
              </a:rPr>
              <a:t>高质量</a:t>
            </a:r>
            <a:r>
              <a:rPr lang="en-US" altLang="zh-CN">
                <a:sym typeface="+mn-ea"/>
              </a:rPr>
              <a:t> PCSS </a:t>
            </a:r>
            <a:r>
              <a:rPr lang="zh-CN" altLang="en-US">
                <a:sym typeface="+mn-ea"/>
              </a:rPr>
              <a:t>实时软阴影的实现</a:t>
            </a:r>
            <a:endParaRPr lang="zh-CN" altLang="en-US">
              <a:sym typeface="+mn-ea"/>
            </a:endParaRPr>
          </a:p>
          <a:p>
            <a:pPr marL="457200" indent="-457200">
              <a:buAutoNum type="arabicPeriod"/>
            </a:pPr>
            <a:r>
              <a:rPr lang="zh-CN" altLang="en-US">
                <a:sym typeface="+mn-ea"/>
              </a:rPr>
              <a:t>环境光贴图与</a:t>
            </a:r>
            <a:r>
              <a:rPr lang="en-US" altLang="zh-CN">
                <a:sym typeface="+mn-ea"/>
              </a:rPr>
              <a:t> IBL </a:t>
            </a:r>
            <a:r>
              <a:rPr lang="zh-CN" altLang="en-US">
                <a:sym typeface="+mn-ea"/>
              </a:rPr>
              <a:t>材质烘培</a:t>
            </a:r>
            <a:endParaRPr lang="en-US" altLang="zh-CN">
              <a:sym typeface="+mn-ea"/>
            </a:endParaRPr>
          </a:p>
          <a:p>
            <a:pPr marL="457200" indent="-457200">
              <a:buAutoNum type="arabicPeriod"/>
            </a:pPr>
            <a:r>
              <a:rPr lang="zh-CN" altLang="en-US">
                <a:sym typeface="+mn-ea"/>
              </a:rPr>
              <a:t>色调映射、延迟渲染、</a:t>
            </a:r>
            <a:r>
              <a:rPr lang="en-US" altLang="zh-CN">
                <a:sym typeface="+mn-ea"/>
              </a:rPr>
              <a:t>Blooming </a:t>
            </a:r>
            <a:r>
              <a:rPr lang="zh-CN" altLang="en-US">
                <a:sym typeface="+mn-ea"/>
              </a:rPr>
              <a:t>与</a:t>
            </a:r>
            <a:r>
              <a:rPr lang="en-US" altLang="zh-CN">
                <a:sym typeface="+mn-ea"/>
              </a:rPr>
              <a:t> </a:t>
            </a:r>
            <a:r>
              <a:rPr lang="en-US" altLang="zh-CN">
                <a:sym typeface="+mn-ea"/>
              </a:rPr>
              <a:t>TAA</a:t>
            </a:r>
            <a:endParaRPr lang="en-US" altLang="zh-CN">
              <a:sym typeface="+mn-ea"/>
            </a:endParaRPr>
          </a:p>
          <a:p>
            <a:pPr marL="457200" indent="-457200">
              <a:buAutoNum type="arabicPeriod"/>
            </a:pPr>
            <a:r>
              <a:rPr lang="zh-CN" altLang="en-US">
                <a:sym typeface="+mn-ea"/>
              </a:rPr>
              <a:t>屏幕空间反射与</a:t>
            </a:r>
            <a:r>
              <a:rPr lang="en-US" altLang="zh-CN">
                <a:sym typeface="+mn-ea"/>
              </a:rPr>
              <a:t> SDF </a:t>
            </a:r>
            <a:r>
              <a:rPr lang="zh-CN" altLang="en-US">
                <a:sym typeface="+mn-ea"/>
              </a:rPr>
              <a:t>全局光照</a:t>
            </a:r>
            <a:endParaRPr lang="zh-CN" altLang="en-US">
              <a:sym typeface="+mn-ea"/>
            </a:endParaRPr>
          </a:p>
          <a:p>
            <a:pPr marL="457200" indent="-457200">
              <a:buAutoNum type="arabicPeriod"/>
            </a:pPr>
            <a:r>
              <a:rPr lang="zh-CN" altLang="en-US">
                <a:sym typeface="+mn-ea"/>
              </a:rPr>
              <a:t>几何着色器：实例化与曲面细分</a:t>
            </a:r>
            <a:endParaRPr lang="zh-CN" altLang="en-US">
              <a:sym typeface="+mn-ea"/>
            </a:endParaRPr>
          </a:p>
          <a:p>
            <a:pPr marL="457200" indent="-457200">
              <a:buAutoNum type="arabicPeriod"/>
            </a:pPr>
            <a:r>
              <a:rPr lang="zh-CN" altLang="en-US">
                <a:sym typeface="+mn-ea"/>
              </a:rPr>
              <a:t>骨骼动画与蒙皮：角色走路动画的实现</a:t>
            </a:r>
            <a:endParaRPr lang="zh-CN" altLang="en-US">
              <a:sym typeface="+mn-ea"/>
            </a:endParaRPr>
          </a:p>
          <a:p>
            <a:pPr marL="457200" indent="-457200">
              <a:buAutoNum type="arabicPeriod"/>
            </a:pPr>
            <a:r>
              <a:rPr lang="zh-CN" altLang="en-US">
                <a:sym typeface="+mn-ea"/>
              </a:rPr>
              <a:t>地型的程序化生成与天空体积云的渲染</a:t>
            </a:r>
            <a:endParaRPr lang="zh-CN" altLang="en-US">
              <a:sym typeface="+mn-ea"/>
            </a:endParaRPr>
          </a:p>
          <a:p>
            <a:pPr marL="457200" indent="-457200">
              <a:buAutoNum type="arabicPeriod"/>
            </a:pPr>
            <a:r>
              <a:rPr lang="zh-CN" altLang="en-US">
                <a:sym typeface="+mn-ea"/>
              </a:rPr>
              <a:t>用计算着色器做实时物理仿真</a:t>
            </a:r>
            <a:endParaRPr lang="zh-CN" altLang="en-US">
              <a:sym typeface="+mn-ea"/>
            </a:endParaRPr>
          </a:p>
          <a:p>
            <a:pPr marL="457200" indent="-457200">
              <a:buAutoNum type="arabicPeriod"/>
            </a:pPr>
            <a:r>
              <a:rPr lang="zh-CN" altLang="en-US">
                <a:sym typeface="+mn-ea"/>
              </a:rPr>
              <a:t>游戏引擎</a:t>
            </a:r>
            <a:r>
              <a:rPr lang="en-US" altLang="zh-CN">
                <a:sym typeface="+mn-ea"/>
              </a:rPr>
              <a:t> ECS </a:t>
            </a:r>
            <a:r>
              <a:rPr lang="zh-CN" altLang="en-US">
                <a:sym typeface="+mn-ea"/>
              </a:rPr>
              <a:t>架构的设计与实现</a:t>
            </a:r>
            <a:endParaRPr lang="en-US" altLang="zh-CN">
              <a:sym typeface="+mn-ea"/>
            </a:endParaRPr>
          </a:p>
        </p:txBody>
      </p:sp>
      <p:pic>
        <p:nvPicPr>
          <p:cNvPr id="6" name="Picture 5"/>
          <p:cNvPicPr>
            <a:picLocks noChangeAspect="1"/>
          </p:cNvPicPr>
          <p:nvPr/>
        </p:nvPicPr>
        <p:blipFill>
          <a:blip r:embed="rId2"/>
          <a:stretch>
            <a:fillRect/>
          </a:stretch>
        </p:blipFill>
        <p:spPr>
          <a:xfrm>
            <a:off x="10315575" y="5426710"/>
            <a:ext cx="1876425" cy="1431290"/>
          </a:xfrm>
          <a:prstGeom prst="rect">
            <a:avLst/>
          </a:prstGeom>
        </p:spPr>
      </p:pic>
      <p:pic>
        <p:nvPicPr>
          <p:cNvPr id="7" name="Picture 6"/>
          <p:cNvPicPr>
            <a:picLocks noChangeAspect="1"/>
          </p:cNvPicPr>
          <p:nvPr/>
        </p:nvPicPr>
        <p:blipFill>
          <a:blip r:embed="rId3"/>
          <a:stretch>
            <a:fillRect/>
          </a:stretch>
        </p:blipFill>
        <p:spPr>
          <a:xfrm>
            <a:off x="8430895" y="5259705"/>
            <a:ext cx="1884680" cy="1598295"/>
          </a:xfrm>
          <a:prstGeom prst="rect">
            <a:avLst/>
          </a:prstGeom>
        </p:spPr>
      </p:pic>
      <p:pic>
        <p:nvPicPr>
          <p:cNvPr id="4" name="Picture 3"/>
          <p:cNvPicPr>
            <a:picLocks noChangeAspect="1"/>
          </p:cNvPicPr>
          <p:nvPr/>
        </p:nvPicPr>
        <p:blipFill>
          <a:blip r:embed="rId4"/>
          <a:stretch>
            <a:fillRect/>
          </a:stretch>
        </p:blipFill>
        <p:spPr>
          <a:xfrm>
            <a:off x="9758680" y="0"/>
            <a:ext cx="2433320" cy="1431290"/>
          </a:xfrm>
          <a:prstGeom prst="rect">
            <a:avLst/>
          </a:prstGeom>
        </p:spPr>
      </p:pic>
      <p:pic>
        <p:nvPicPr>
          <p:cNvPr id="9" name="Picture 8"/>
          <p:cNvPicPr>
            <a:picLocks noChangeAspect="1"/>
          </p:cNvPicPr>
          <p:nvPr/>
        </p:nvPicPr>
        <p:blipFill>
          <a:blip r:embed="rId5"/>
          <a:stretch>
            <a:fillRect/>
          </a:stretch>
        </p:blipFill>
        <p:spPr>
          <a:xfrm>
            <a:off x="10172700" y="1431290"/>
            <a:ext cx="2019300" cy="1430655"/>
          </a:xfrm>
          <a:prstGeom prst="rect">
            <a:avLst/>
          </a:prstGeom>
        </p:spPr>
      </p:pic>
      <p:pic>
        <p:nvPicPr>
          <p:cNvPr id="10" name="Picture 9" descr="1683006596797"/>
          <p:cNvPicPr>
            <a:picLocks noChangeAspect="1"/>
          </p:cNvPicPr>
          <p:nvPr/>
        </p:nvPicPr>
        <p:blipFill>
          <a:blip r:embed="rId6"/>
          <a:stretch>
            <a:fillRect/>
          </a:stretch>
        </p:blipFill>
        <p:spPr>
          <a:xfrm>
            <a:off x="8335010" y="0"/>
            <a:ext cx="3856990" cy="6858000"/>
          </a:xfrm>
          <a:prstGeom prst="rect">
            <a:avLst/>
          </a:prstGeom>
        </p:spPr>
      </p:pic>
      <p:sp>
        <p:nvSpPr>
          <p:cNvPr id="11" name="Oval Callout 10"/>
          <p:cNvSpPr/>
          <p:nvPr/>
        </p:nvSpPr>
        <p:spPr>
          <a:xfrm>
            <a:off x="7193280" y="386488"/>
            <a:ext cx="2565400" cy="1044395"/>
          </a:xfrm>
          <a:prstGeom prst="wedgeEllipseCallout">
            <a:avLst>
              <a:gd name="adj1" fmla="val 49207"/>
              <a:gd name="adj2" fmla="val 51369"/>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一起来鞋习图形学</a:t>
            </a:r>
            <a:r>
              <a:rPr lang="en-US" altLang="zh-CN" sz="2400">
                <a:latin typeface="HYTangMeiRen 85W" panose="00020600040101010101" charset="-122"/>
                <a:ea typeface="HYTangMeiRen 85W" panose="00020600040101010101" charset="-122"/>
              </a:rPr>
              <a:t>8</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5"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1000" fill="hold"/>
                                        <p:tgtEl>
                                          <p:spTgt spid="11"/>
                                        </p:tgtEl>
                                        <p:attrNameLst>
                                          <p:attrName>ppt_w</p:attrName>
                                        </p:attrNameLst>
                                      </p:cBhvr>
                                      <p:tavLst>
                                        <p:tav tm="0">
                                          <p:val>
                                            <p:strVal val="#ppt_w*0.70"/>
                                          </p:val>
                                        </p:tav>
                                        <p:tav tm="100000">
                                          <p:val>
                                            <p:strVal val="#ppt_w"/>
                                          </p:val>
                                        </p:tav>
                                      </p:tavLst>
                                    </p:anim>
                                    <p:anim calcmode="lin" valueType="num">
                                      <p:cBhvr>
                                        <p:cTn id="15" dur="1000" fill="hold"/>
                                        <p:tgtEl>
                                          <p:spTgt spid="11"/>
                                        </p:tgtEl>
                                        <p:attrNameLst>
                                          <p:attrName>ppt_h</p:attrName>
                                        </p:attrNameLst>
                                      </p:cBhvr>
                                      <p:tavLst>
                                        <p:tav tm="0">
                                          <p:val>
                                            <p:strVal val="#ppt_h"/>
                                          </p:val>
                                        </p:tav>
                                        <p:tav tm="100000">
                                          <p:val>
                                            <p:strVal val="#ppt_h"/>
                                          </p:val>
                                        </p:tav>
                                      </p:tavLst>
                                    </p:anim>
                                    <p:animEffect transition="in" filter="fade">
                                      <p:cBhvr>
                                        <p:cTn id="1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t>使用了这一优化后，绘图函数相应也要做出更改</a:t>
            </a:r>
            <a:endParaRPr lang="en-US" altLang="zh-CN"/>
          </a:p>
        </p:txBody>
      </p:sp>
      <p:pic>
        <p:nvPicPr>
          <p:cNvPr id="5" name="Content Placeholder 4"/>
          <p:cNvPicPr>
            <a:picLocks noChangeAspect="1"/>
          </p:cNvPicPr>
          <p:nvPr>
            <p:ph idx="1"/>
          </p:nvPr>
        </p:nvPicPr>
        <p:blipFill>
          <a:blip r:embed="rId1"/>
          <a:stretch>
            <a:fillRect/>
          </a:stretch>
        </p:blipFill>
        <p:spPr>
          <a:xfrm>
            <a:off x="2915285" y="1428115"/>
            <a:ext cx="5979160" cy="5146675"/>
          </a:xfrm>
          <a:prstGeom prst="rect">
            <a:avLst/>
          </a:prstGeom>
        </p:spPr>
      </p:pic>
      <p:sp>
        <p:nvSpPr>
          <p:cNvPr id="12" name="Rounded Rectangle 11"/>
          <p:cNvSpPr/>
          <p:nvPr/>
        </p:nvSpPr>
        <p:spPr>
          <a:xfrm>
            <a:off x="5917565" y="2870835"/>
            <a:ext cx="2976880" cy="113728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Oval Callout 12"/>
          <p:cNvSpPr/>
          <p:nvPr/>
        </p:nvSpPr>
        <p:spPr>
          <a:xfrm>
            <a:off x="8131810" y="1308949"/>
            <a:ext cx="3876675" cy="1305768"/>
          </a:xfrm>
          <a:prstGeom prst="wedgeEllipseCallout">
            <a:avLst>
              <a:gd name="adj1" fmla="val -31249"/>
              <a:gd name="adj2" fmla="val 591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通过每个</a:t>
            </a:r>
            <a:r>
              <a:rPr lang="en-US" altLang="zh-CN" sz="2000">
                <a:latin typeface="HYTangMeiRen 85W" panose="00020600040101010101" charset="-122"/>
                <a:ea typeface="HYTangMeiRen 85W" panose="00020600040101010101" charset="-122"/>
              </a:rPr>
              <a:t> face </a:t>
            </a:r>
            <a:r>
              <a:rPr lang="zh-CN" altLang="en-US" sz="2000">
                <a:latin typeface="HYTangMeiRen 85W" panose="00020600040101010101" charset="-122"/>
                <a:ea typeface="HYTangMeiRen 85W" panose="00020600040101010101" charset="-122"/>
              </a:rPr>
              <a:t>中的下标定位到</a:t>
            </a:r>
            <a:r>
              <a:rPr lang="en-US" altLang="zh-CN" sz="2000">
                <a:latin typeface="HYTangMeiRen 85W" panose="00020600040101010101" charset="-122"/>
                <a:ea typeface="HYTangMeiRen 85W" panose="00020600040101010101" charset="-122"/>
              </a:rPr>
              <a:t> vertices </a:t>
            </a:r>
            <a:r>
              <a:rPr lang="zh-CN" altLang="en-US" sz="2000">
                <a:latin typeface="HYTangMeiRen 85W" panose="00020600040101010101" charset="-122"/>
                <a:ea typeface="HYTangMeiRen 85W" panose="00020600040101010101" charset="-122"/>
              </a:rPr>
              <a:t>数组中的三个</a:t>
            </a:r>
            <a:r>
              <a:rPr lang="zh-CN" altLang="en-US" sz="2000">
                <a:latin typeface="HYTangMeiRen 85W" panose="00020600040101010101" charset="-122"/>
                <a:ea typeface="HYTangMeiRen 85W" panose="00020600040101010101" charset="-122"/>
                <a:sym typeface="+mn-ea"/>
              </a:rPr>
              <a:t>指定</a:t>
            </a:r>
            <a:r>
              <a:rPr lang="zh-CN" altLang="en-US" sz="2000">
                <a:latin typeface="HYTangMeiRen 85W" panose="00020600040101010101" charset="-122"/>
                <a:ea typeface="HYTangMeiRen 85W" panose="00020600040101010101" charset="-122"/>
              </a:rPr>
              <a:t>顶点！</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strVal val="#ppt_w*0.70"/>
                                          </p:val>
                                        </p:tav>
                                        <p:tav tm="100000">
                                          <p:val>
                                            <p:strVal val="#ppt_w"/>
                                          </p:val>
                                        </p:tav>
                                      </p:tavLst>
                                    </p:anim>
                                    <p:anim calcmode="lin" valueType="num">
                                      <p:cBhvr>
                                        <p:cTn id="12" dur="1000" fill="hold"/>
                                        <p:tgtEl>
                                          <p:spTgt spid="13"/>
                                        </p:tgtEl>
                                        <p:attrNameLst>
                                          <p:attrName>ppt_h</p:attrName>
                                        </p:attrNameLst>
                                      </p:cBhvr>
                                      <p:tavLst>
                                        <p:tav tm="0">
                                          <p:val>
                                            <p:strVal val="#ppt_h"/>
                                          </p:val>
                                        </p:tav>
                                        <p:tav tm="100000">
                                          <p:val>
                                            <p:strVal val="#ppt_h"/>
                                          </p:val>
                                        </p:tav>
                                      </p:tavLst>
                                    </p:anim>
                                    <p:animEffect transition="in" filter="fade">
                                      <p:cBhvr>
                                        <p:cTn id="1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用鼠标拖动其中的顶点</a:t>
            </a:r>
            <a:r>
              <a:rPr lang="en-US" altLang="zh-CN"/>
              <a:t>A</a:t>
            </a:r>
            <a:r>
              <a:rPr lang="zh-CN" altLang="en-US"/>
              <a:t>（下标</a:t>
            </a:r>
            <a:r>
              <a:rPr lang="en-US" altLang="zh-CN"/>
              <a:t>0</a:t>
            </a:r>
            <a:r>
              <a:rPr lang="zh-CN" altLang="en-US"/>
              <a:t>），由于他被两个三角形共享，避免了裂开</a:t>
            </a:r>
            <a:endParaRPr lang="zh-CN" altLang="en-US"/>
          </a:p>
        </p:txBody>
      </p:sp>
      <p:pic>
        <p:nvPicPr>
          <p:cNvPr id="4" name="Content Placeholder 3"/>
          <p:cNvPicPr>
            <a:picLocks noChangeAspect="1"/>
          </p:cNvPicPr>
          <p:nvPr>
            <p:ph sz="half" idx="1"/>
          </p:nvPr>
        </p:nvPicPr>
        <p:blipFill>
          <a:blip r:embed="rId1"/>
          <a:stretch>
            <a:fillRect/>
          </a:stretch>
        </p:blipFill>
        <p:spPr>
          <a:xfrm>
            <a:off x="0" y="2369185"/>
            <a:ext cx="6160135" cy="3265170"/>
          </a:xfrm>
          <a:prstGeom prst="rect">
            <a:avLst/>
          </a:prstGeom>
        </p:spPr>
      </p:pic>
      <p:sp>
        <p:nvSpPr>
          <p:cNvPr id="8" name="Rounded Rectangle 7"/>
          <p:cNvSpPr/>
          <p:nvPr/>
        </p:nvSpPr>
        <p:spPr>
          <a:xfrm>
            <a:off x="433705" y="5081905"/>
            <a:ext cx="3272790" cy="32575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7" name="Content Placeholder 6"/>
          <p:cNvPicPr>
            <a:picLocks noChangeAspect="1"/>
          </p:cNvPicPr>
          <p:nvPr>
            <p:ph sz="half" idx="2"/>
          </p:nvPr>
        </p:nvPicPr>
        <p:blipFill>
          <a:blip r:embed="rId2"/>
          <a:stretch>
            <a:fillRect/>
          </a:stretch>
        </p:blipFill>
        <p:spPr>
          <a:xfrm>
            <a:off x="6546850" y="1588770"/>
            <a:ext cx="4616450" cy="4826635"/>
          </a:xfrm>
          <a:prstGeom prst="rect">
            <a:avLst/>
          </a:prstGeom>
        </p:spPr>
      </p:pic>
      <p:sp>
        <p:nvSpPr>
          <p:cNvPr id="11" name="Oval Callout 10"/>
          <p:cNvSpPr/>
          <p:nvPr/>
        </p:nvSpPr>
        <p:spPr>
          <a:xfrm>
            <a:off x="3706495" y="5282701"/>
            <a:ext cx="4591685" cy="1575164"/>
          </a:xfrm>
          <a:prstGeom prst="wedgeEllipseCallout">
            <a:avLst>
              <a:gd name="adj1" fmla="val 38411"/>
              <a:gd name="adj2" fmla="val -6026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a:latin typeface="HYTangMeiRen 85W" panose="00020600040101010101" charset="-122"/>
                <a:ea typeface="HYTangMeiRen 85W" panose="00020600040101010101" charset="-122"/>
              </a:rPr>
              <a:t>感谢小彭老师的数据结构优化，我终于不再裂开了。请小彭老师赶紧切换到</a:t>
            </a:r>
            <a:r>
              <a:rPr lang="en-US" altLang="zh-CN">
                <a:latin typeface="HYTangMeiRen 85W" panose="00020600040101010101" charset="-122"/>
                <a:ea typeface="HYTangMeiRen 85W" panose="00020600040101010101" charset="-122"/>
              </a:rPr>
              <a:t>commit:</a:t>
            </a:r>
            <a:r>
              <a:rPr lang="zh-CN">
                <a:latin typeface="HYTangMeiRen 85W" panose="00020600040101010101" charset="-122"/>
                <a:ea typeface="HYTangMeiRen 85W" panose="00020600040101010101" charset="-122"/>
              </a:rPr>
              <a:t>a88d831df演示一下我灵活的新身体</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55" presetClass="entr" presetSubtype="0" fill="hold" grpId="0" nodeType="afterEffect">
                                  <p:stCondLst>
                                    <p:cond delay="40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7065" y="258445"/>
            <a:ext cx="10515600" cy="1325563"/>
          </a:xfrm>
        </p:spPr>
        <p:txBody>
          <a:bodyPr/>
          <a:p>
            <a:r>
              <a:rPr lang="zh-CN" altLang="en-US">
                <a:sym typeface="+mn-ea"/>
              </a:rPr>
              <a:t>从三个参数的</a:t>
            </a:r>
            <a:r>
              <a:rPr lang="en-US" altLang="zh-CN">
                <a:sym typeface="+mn-ea"/>
              </a:rPr>
              <a:t> glVertex3f </a:t>
            </a:r>
            <a:r>
              <a:rPr lang="zh-CN" altLang="en-US"/>
              <a:t>改成一个指针参数的</a:t>
            </a:r>
            <a:r>
              <a:rPr lang="en-US" altLang="zh-CN"/>
              <a:t> glVertex3fv</a:t>
            </a:r>
            <a:r>
              <a:rPr lang="zh-CN" altLang="en-US"/>
              <a:t>，少写点代码</a:t>
            </a:r>
            <a:endParaRPr lang="zh-CN" altLang="en-US"/>
          </a:p>
        </p:txBody>
      </p:sp>
      <p:pic>
        <p:nvPicPr>
          <p:cNvPr id="4" name="Content Placeholder 3"/>
          <p:cNvPicPr>
            <a:picLocks noChangeAspect="1"/>
          </p:cNvPicPr>
          <p:nvPr>
            <p:ph idx="1"/>
          </p:nvPr>
        </p:nvPicPr>
        <p:blipFill>
          <a:blip r:embed="rId1"/>
          <a:stretch>
            <a:fillRect/>
          </a:stretch>
        </p:blipFill>
        <p:spPr>
          <a:xfrm>
            <a:off x="2794635" y="1384935"/>
            <a:ext cx="6106160" cy="5232400"/>
          </a:xfrm>
          <a:prstGeom prst="rect">
            <a:avLst/>
          </a:prstGeom>
        </p:spPr>
      </p:pic>
      <p:pic>
        <p:nvPicPr>
          <p:cNvPr id="6" name="Picture 5"/>
          <p:cNvPicPr>
            <a:picLocks noChangeAspect="1"/>
          </p:cNvPicPr>
          <p:nvPr/>
        </p:nvPicPr>
        <p:blipFill>
          <a:blip r:embed="rId2"/>
          <a:stretch>
            <a:fillRect/>
          </a:stretch>
        </p:blipFill>
        <p:spPr>
          <a:xfrm>
            <a:off x="9353550" y="4458335"/>
            <a:ext cx="2838450" cy="2399665"/>
          </a:xfrm>
          <a:prstGeom prst="rect">
            <a:avLst/>
          </a:prstGeom>
        </p:spPr>
      </p:pic>
      <p:sp>
        <p:nvSpPr>
          <p:cNvPr id="11" name="Oval Callout 10"/>
          <p:cNvSpPr/>
          <p:nvPr/>
        </p:nvSpPr>
        <p:spPr>
          <a:xfrm>
            <a:off x="8900795" y="2892422"/>
            <a:ext cx="3291205" cy="1565916"/>
          </a:xfrm>
          <a:prstGeom prst="wedgeEllipseCallout">
            <a:avLst>
              <a:gd name="adj1" fmla="val 21179"/>
              <a:gd name="adj2" fmla="val 8008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en-US">
                <a:latin typeface="HYTangMeiRen 85W" panose="00020600040101010101" charset="-122"/>
                <a:ea typeface="HYTangMeiRen 85W" panose="00020600040101010101" charset="-122"/>
              </a:rPr>
              <a:t>glVertex3fv </a:t>
            </a:r>
            <a:r>
              <a:rPr lang="zh-CN" altLang="en-US">
                <a:latin typeface="HYTangMeiRen 85W" panose="00020600040101010101" charset="-122"/>
                <a:ea typeface="HYTangMeiRen 85W" panose="00020600040101010101" charset="-122"/>
              </a:rPr>
              <a:t>接受一个</a:t>
            </a:r>
            <a:r>
              <a:rPr lang="en-US" altLang="zh-CN">
                <a:latin typeface="HYTangMeiRen 85W" panose="00020600040101010101" charset="-122"/>
                <a:ea typeface="HYTangMeiRen 85W" panose="00020600040101010101" charset="-122"/>
              </a:rPr>
              <a:t> float * </a:t>
            </a:r>
            <a:r>
              <a:rPr lang="zh-CN" altLang="en-US">
                <a:latin typeface="HYTangMeiRen 85W" panose="00020600040101010101" charset="-122"/>
                <a:ea typeface="HYTangMeiRen 85W" panose="00020600040101010101" charset="-122"/>
              </a:rPr>
              <a:t>指针作为参数，会加载指针所指向的内存中连续的三个</a:t>
            </a:r>
            <a:r>
              <a:rPr lang="en-US" altLang="zh-CN">
                <a:latin typeface="HYTangMeiRen 85W" panose="00020600040101010101" charset="-122"/>
                <a:ea typeface="HYTangMeiRen 85W" panose="00020600040101010101" charset="-122"/>
              </a:rPr>
              <a:t> float</a:t>
            </a:r>
            <a:endParaRPr lang="en-US" altLang="zh-CN">
              <a:latin typeface="HYTangMeiRen 85W" panose="00020600040101010101" charset="-122"/>
              <a:ea typeface="HYTangMeiRen 85W" panose="00020600040101010101" charset="-122"/>
            </a:endParaRPr>
          </a:p>
        </p:txBody>
      </p:sp>
      <p:sp>
        <p:nvSpPr>
          <p:cNvPr id="12" name="Rounded Rectangle 11"/>
          <p:cNvSpPr/>
          <p:nvPr/>
        </p:nvSpPr>
        <p:spPr>
          <a:xfrm>
            <a:off x="4064000" y="4008755"/>
            <a:ext cx="3095625" cy="1223645"/>
          </a:xfrm>
          <a:prstGeom prst="roundRect">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par>
                          <p:cTn id="8" fill="hold">
                            <p:stCondLst>
                              <p:cond delay="500"/>
                            </p:stCondLst>
                            <p:childTnLst>
                              <p:par>
                                <p:cTn id="9" presetID="37" presetClass="entr" presetSubtype="0" fill="hold" nodeType="afterEffect">
                                  <p:stCondLst>
                                    <p:cond delay="9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900" decel="100000" fill="hold"/>
                                        <p:tgtEl>
                                          <p:spTgt spid="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5" fill="hold">
                            <p:stCondLst>
                              <p:cond delay="2400"/>
                            </p:stCondLst>
                            <p:childTnLst>
                              <p:par>
                                <p:cTn id="16" presetID="55" presetClass="entr" presetSubtype="0" fill="hold" grpId="0" nodeType="afterEffect">
                                  <p:stCondLst>
                                    <p:cond delay="4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ppt_w</p:attrName>
                                        </p:attrNameLst>
                                      </p:cBhvr>
                                      <p:tavLst>
                                        <p:tav tm="0">
                                          <p:val>
                                            <p:strVal val="#ppt_w*0.70"/>
                                          </p:val>
                                        </p:tav>
                                        <p:tav tm="100000">
                                          <p:val>
                                            <p:strVal val="#ppt_w"/>
                                          </p:val>
                                        </p:tav>
                                      </p:tavLst>
                                    </p:anim>
                                    <p:anim calcmode="lin" valueType="num">
                                      <p:cBhvr>
                                        <p:cTn id="19" dur="1000" fill="hold"/>
                                        <p:tgtEl>
                                          <p:spTgt spid="11"/>
                                        </p:tgtEl>
                                        <p:attrNameLst>
                                          <p:attrName>ppt_h</p:attrName>
                                        </p:attrNameLst>
                                      </p:cBhvr>
                                      <p:tavLst>
                                        <p:tav tm="0">
                                          <p:val>
                                            <p:strVal val="#ppt_h"/>
                                          </p:val>
                                        </p:tav>
                                        <p:tav tm="100000">
                                          <p:val>
                                            <p:strVal val="#ppt_h"/>
                                          </p:val>
                                        </p:tav>
                                      </p:tavLst>
                                    </p:anim>
                                    <p:animEffect transition="in" filter="fade">
                                      <p:cBhvr>
                                        <p:cTn id="2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请认真感悟</a:t>
            </a:r>
            <a:r>
              <a:rPr lang="en-US" altLang="zh-CN"/>
              <a:t> OBJ </a:t>
            </a:r>
            <a:r>
              <a:rPr lang="zh-CN" altLang="en-US"/>
              <a:t>模型的“索引大法好”</a:t>
            </a:r>
            <a:endParaRPr lang="zh-CN" altLang="en-US"/>
          </a:p>
        </p:txBody>
      </p:sp>
      <p:pic>
        <p:nvPicPr>
          <p:cNvPr id="6" name="Content Placeholder 3"/>
          <p:cNvPicPr>
            <a:picLocks noChangeAspect="1"/>
          </p:cNvPicPr>
          <p:nvPr/>
        </p:nvPicPr>
        <p:blipFill>
          <a:blip r:embed="rId1"/>
          <a:stretch>
            <a:fillRect/>
          </a:stretch>
        </p:blipFill>
        <p:spPr>
          <a:xfrm>
            <a:off x="3019425" y="1736090"/>
            <a:ext cx="6907530" cy="4399280"/>
          </a:xfrm>
          <a:prstGeom prst="rect">
            <a:avLst/>
          </a:prstGeom>
        </p:spPr>
      </p:pic>
      <p:sp>
        <p:nvSpPr>
          <p:cNvPr id="11" name="Oval Callout 10"/>
          <p:cNvSpPr/>
          <p:nvPr/>
        </p:nvSpPr>
        <p:spPr>
          <a:xfrm>
            <a:off x="1960880" y="1934600"/>
            <a:ext cx="1577975" cy="521825"/>
          </a:xfrm>
          <a:prstGeom prst="wedgeEllipseCallout">
            <a:avLst>
              <a:gd name="adj1" fmla="val 61545"/>
              <a:gd name="adj2" fmla="val 19272"/>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A</a:t>
            </a:r>
            <a:endParaRPr lang="en-US" altLang="zh-CN" sz="2400">
              <a:latin typeface="HYTangMeiRen 85W" panose="00020600040101010101" charset="-122"/>
              <a:ea typeface="HYTangMeiRen 85W" panose="00020600040101010101" charset="-122"/>
            </a:endParaRPr>
          </a:p>
        </p:txBody>
      </p:sp>
      <p:sp>
        <p:nvSpPr>
          <p:cNvPr id="7" name="Oval Callout 6"/>
          <p:cNvSpPr/>
          <p:nvPr/>
        </p:nvSpPr>
        <p:spPr>
          <a:xfrm>
            <a:off x="1960880" y="2343250"/>
            <a:ext cx="1577975" cy="521771"/>
          </a:xfrm>
          <a:prstGeom prst="wedgeEllipseCallout">
            <a:avLst>
              <a:gd name="adj1" fmla="val 61545"/>
              <a:gd name="adj2" fmla="val 1927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B</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1960880" y="2796640"/>
            <a:ext cx="1577975" cy="521771"/>
          </a:xfrm>
          <a:prstGeom prst="wedgeEllipseCallout">
            <a:avLst>
              <a:gd name="adj1" fmla="val 61545"/>
              <a:gd name="adj2" fmla="val 1927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C</a:t>
            </a:r>
            <a:endParaRPr lang="en-US" altLang="zh-CN" sz="2400">
              <a:latin typeface="HYTangMeiRen 85W" panose="00020600040101010101" charset="-122"/>
              <a:ea typeface="HYTangMeiRen 85W" panose="00020600040101010101" charset="-122"/>
            </a:endParaRPr>
          </a:p>
        </p:txBody>
      </p:sp>
      <p:sp>
        <p:nvSpPr>
          <p:cNvPr id="9" name="Oval Callout 8"/>
          <p:cNvSpPr/>
          <p:nvPr/>
        </p:nvSpPr>
        <p:spPr>
          <a:xfrm>
            <a:off x="1960245" y="3172918"/>
            <a:ext cx="1578610" cy="533755"/>
          </a:xfrm>
          <a:prstGeom prst="wedgeEllipseCallout">
            <a:avLst>
              <a:gd name="adj1" fmla="val 61545"/>
              <a:gd name="adj2" fmla="val 1927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顶点</a:t>
            </a:r>
            <a:r>
              <a:rPr lang="en-US" altLang="zh-CN" sz="2400">
                <a:latin typeface="HYTangMeiRen 85W" panose="00020600040101010101" charset="-122"/>
                <a:ea typeface="HYTangMeiRen 85W" panose="00020600040101010101" charset="-122"/>
              </a:rPr>
              <a:t>D</a:t>
            </a:r>
            <a:endParaRPr lang="en-US" altLang="zh-CN" sz="2400">
              <a:latin typeface="HYTangMeiRen 85W" panose="00020600040101010101" charset="-122"/>
              <a:ea typeface="HYTangMeiRen 85W" panose="00020600040101010101" charset="-122"/>
            </a:endParaRPr>
          </a:p>
        </p:txBody>
      </p:sp>
      <p:sp>
        <p:nvSpPr>
          <p:cNvPr id="10" name="Oval Callout 9"/>
          <p:cNvSpPr/>
          <p:nvPr/>
        </p:nvSpPr>
        <p:spPr>
          <a:xfrm>
            <a:off x="1221105" y="4725869"/>
            <a:ext cx="2252345" cy="522843"/>
          </a:xfrm>
          <a:prstGeom prst="wedgeEllipseCallout">
            <a:avLst>
              <a:gd name="adj1" fmla="val 61559"/>
              <a:gd name="adj2" fmla="val 2755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ABC</a:t>
            </a:r>
            <a:endParaRPr lang="en-US" altLang="zh-CN" sz="2400">
              <a:latin typeface="HYTangMeiRen 85W" panose="00020600040101010101" charset="-122"/>
              <a:ea typeface="HYTangMeiRen 85W" panose="00020600040101010101" charset="-122"/>
            </a:endParaRPr>
          </a:p>
        </p:txBody>
      </p:sp>
      <p:sp>
        <p:nvSpPr>
          <p:cNvPr id="12" name="Oval Callout 11"/>
          <p:cNvSpPr/>
          <p:nvPr/>
        </p:nvSpPr>
        <p:spPr>
          <a:xfrm>
            <a:off x="1221740" y="5271954"/>
            <a:ext cx="2251710" cy="522873"/>
          </a:xfrm>
          <a:prstGeom prst="wedgeEllipseCallout">
            <a:avLst>
              <a:gd name="adj1" fmla="val 62972"/>
              <a:gd name="adj2" fmla="val -350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三角形</a:t>
            </a:r>
            <a:r>
              <a:rPr lang="en-US" altLang="zh-CN" sz="2400">
                <a:latin typeface="HYTangMeiRen 85W" panose="00020600040101010101" charset="-122"/>
                <a:ea typeface="HYTangMeiRen 85W" panose="00020600040101010101" charset="-122"/>
              </a:rPr>
              <a:t>ACD</a:t>
            </a:r>
            <a:endParaRPr lang="en-US" altLang="zh-CN" sz="2400">
              <a:latin typeface="HYTangMeiRen 85W" panose="00020600040101010101" charset="-122"/>
              <a:ea typeface="HYTangMeiRen 85W" panose="00020600040101010101" charset="-122"/>
            </a:endParaRPr>
          </a:p>
        </p:txBody>
      </p:sp>
      <p:sp>
        <p:nvSpPr>
          <p:cNvPr id="13" name="Oval Callout 12"/>
          <p:cNvSpPr/>
          <p:nvPr/>
        </p:nvSpPr>
        <p:spPr>
          <a:xfrm>
            <a:off x="5852795" y="5096475"/>
            <a:ext cx="6120130" cy="1743780"/>
          </a:xfrm>
          <a:prstGeom prst="wedgeEllipseCallout">
            <a:avLst>
              <a:gd name="adj1" fmla="val -31987"/>
              <a:gd name="adj2" fmla="val -5947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“不是保留顶点本身而是保留顶点的索引”</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保留了索引，就维持住了网格的拓扑结构，不同面的相邻顶点之间就不是一盘散沙，而是紧密连接在一起</a:t>
            </a:r>
            <a:endParaRPr lang="en-US" altLang="zh-CN" sz="2000">
              <a:latin typeface="HYTangMeiRen 85W" panose="00020600040101010101" charset="-122"/>
              <a:ea typeface="HYTangMeiRen 85W" panose="00020600040101010101" charset="-122"/>
            </a:endParaRPr>
          </a:p>
        </p:txBody>
      </p:sp>
      <p:pic>
        <p:nvPicPr>
          <p:cNvPr id="14" name="Content Placeholder 13"/>
          <p:cNvPicPr>
            <a:picLocks noChangeAspect="1"/>
          </p:cNvPicPr>
          <p:nvPr>
            <p:ph sz="half" idx="2"/>
          </p:nvPr>
        </p:nvPicPr>
        <p:blipFill>
          <a:blip r:embed="rId2"/>
          <a:stretch>
            <a:fillRect/>
          </a:stretch>
        </p:blipFill>
        <p:spPr>
          <a:xfrm>
            <a:off x="208280" y="2796540"/>
            <a:ext cx="1437005" cy="1497965"/>
          </a:xfrm>
          <a:prstGeom prst="rect">
            <a:avLst/>
          </a:prstGeom>
        </p:spPr>
      </p:pic>
      <p:pic>
        <p:nvPicPr>
          <p:cNvPr id="15" name="Content Placeholder 6"/>
          <p:cNvPicPr>
            <a:picLocks noChangeAspect="1"/>
          </p:cNvPicPr>
          <p:nvPr/>
        </p:nvPicPr>
        <p:blipFill>
          <a:blip r:embed="rId3"/>
          <a:stretch>
            <a:fillRect/>
          </a:stretch>
        </p:blipFill>
        <p:spPr>
          <a:xfrm>
            <a:off x="10595610" y="2796540"/>
            <a:ext cx="1432560" cy="1497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400"/>
                            </p:stCondLst>
                            <p:childTnLst>
                              <p:par>
                                <p:cTn id="11" presetID="55" presetClass="entr" presetSubtype="0" fill="hold" grpId="0" nodeType="afterEffect">
                                  <p:stCondLst>
                                    <p:cond delay="4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2800"/>
                            </p:stCondLst>
                            <p:childTnLst>
                              <p:par>
                                <p:cTn id="17" presetID="55" presetClass="entr" presetSubtype="0" fill="hold" grpId="0" nodeType="afterEffect">
                                  <p:stCondLst>
                                    <p:cond delay="40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strVal val="#ppt_w*0.70"/>
                                          </p:val>
                                        </p:tav>
                                        <p:tav tm="100000">
                                          <p:val>
                                            <p:strVal val="#ppt_w"/>
                                          </p:val>
                                        </p:tav>
                                      </p:tavLst>
                                    </p:anim>
                                    <p:anim calcmode="lin" valueType="num">
                                      <p:cBhvr>
                                        <p:cTn id="20" dur="1000" fill="hold"/>
                                        <p:tgtEl>
                                          <p:spTgt spid="8"/>
                                        </p:tgtEl>
                                        <p:attrNameLst>
                                          <p:attrName>ppt_h</p:attrName>
                                        </p:attrNameLst>
                                      </p:cBhvr>
                                      <p:tavLst>
                                        <p:tav tm="0">
                                          <p:val>
                                            <p:strVal val="#ppt_h"/>
                                          </p:val>
                                        </p:tav>
                                        <p:tav tm="100000">
                                          <p:val>
                                            <p:strVal val="#ppt_h"/>
                                          </p:val>
                                        </p:tav>
                                      </p:tavLst>
                                    </p:anim>
                                    <p:animEffect transition="in" filter="fade">
                                      <p:cBhvr>
                                        <p:cTn id="21" dur="1000"/>
                                        <p:tgtEl>
                                          <p:spTgt spid="8"/>
                                        </p:tgtEl>
                                      </p:cBhvr>
                                    </p:animEffect>
                                  </p:childTnLst>
                                </p:cTn>
                              </p:par>
                            </p:childTnLst>
                          </p:cTn>
                        </p:par>
                        <p:par>
                          <p:cTn id="22" fill="hold">
                            <p:stCondLst>
                              <p:cond delay="4200"/>
                            </p:stCondLst>
                            <p:childTnLst>
                              <p:par>
                                <p:cTn id="23" presetID="55" presetClass="entr" presetSubtype="0" fill="hold" grpId="0" nodeType="afterEffect">
                                  <p:stCondLst>
                                    <p:cond delay="40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par>
                          <p:cTn id="28" fill="hold">
                            <p:stCondLst>
                              <p:cond delay="5600"/>
                            </p:stCondLst>
                            <p:childTnLst>
                              <p:par>
                                <p:cTn id="29" presetID="55" presetClass="entr" presetSubtype="0" fill="hold" grpId="0" nodeType="afterEffect">
                                  <p:stCondLst>
                                    <p:cond delay="40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strVal val="#ppt_w*0.70"/>
                                          </p:val>
                                        </p:tav>
                                        <p:tav tm="100000">
                                          <p:val>
                                            <p:strVal val="#ppt_w"/>
                                          </p:val>
                                        </p:tav>
                                      </p:tavLst>
                                    </p:anim>
                                    <p:anim calcmode="lin" valueType="num">
                                      <p:cBhvr>
                                        <p:cTn id="32" dur="1000" fill="hold"/>
                                        <p:tgtEl>
                                          <p:spTgt spid="10"/>
                                        </p:tgtEl>
                                        <p:attrNameLst>
                                          <p:attrName>ppt_h</p:attrName>
                                        </p:attrNameLst>
                                      </p:cBhvr>
                                      <p:tavLst>
                                        <p:tav tm="0">
                                          <p:val>
                                            <p:strVal val="#ppt_h"/>
                                          </p:val>
                                        </p:tav>
                                        <p:tav tm="100000">
                                          <p:val>
                                            <p:strVal val="#ppt_h"/>
                                          </p:val>
                                        </p:tav>
                                      </p:tavLst>
                                    </p:anim>
                                    <p:animEffect transition="in" filter="fade">
                                      <p:cBhvr>
                                        <p:cTn id="33" dur="1000"/>
                                        <p:tgtEl>
                                          <p:spTgt spid="10"/>
                                        </p:tgtEl>
                                      </p:cBhvr>
                                    </p:animEffect>
                                  </p:childTnLst>
                                </p:cTn>
                              </p:par>
                            </p:childTnLst>
                          </p:cTn>
                        </p:par>
                        <p:par>
                          <p:cTn id="34" fill="hold">
                            <p:stCondLst>
                              <p:cond delay="7000"/>
                            </p:stCondLst>
                            <p:childTnLst>
                              <p:par>
                                <p:cTn id="35" presetID="55" presetClass="entr" presetSubtype="0" fill="hold" grpId="0" nodeType="afterEffect">
                                  <p:stCondLst>
                                    <p:cond delay="400"/>
                                  </p:stCondLst>
                                  <p:childTnLst>
                                    <p:set>
                                      <p:cBhvr>
                                        <p:cTn id="36" dur="1" fill="hold">
                                          <p:stCondLst>
                                            <p:cond delay="0"/>
                                          </p:stCondLst>
                                        </p:cTn>
                                        <p:tgtEl>
                                          <p:spTgt spid="12"/>
                                        </p:tgtEl>
                                        <p:attrNameLst>
                                          <p:attrName>style.visibility</p:attrName>
                                        </p:attrNameLst>
                                      </p:cBhvr>
                                      <p:to>
                                        <p:strVal val="visible"/>
                                      </p:to>
                                    </p:set>
                                    <p:anim calcmode="lin" valueType="num">
                                      <p:cBhvr>
                                        <p:cTn id="37" dur="1000" fill="hold"/>
                                        <p:tgtEl>
                                          <p:spTgt spid="12"/>
                                        </p:tgtEl>
                                        <p:attrNameLst>
                                          <p:attrName>ppt_w</p:attrName>
                                        </p:attrNameLst>
                                      </p:cBhvr>
                                      <p:tavLst>
                                        <p:tav tm="0">
                                          <p:val>
                                            <p:strVal val="#ppt_w*0.70"/>
                                          </p:val>
                                        </p:tav>
                                        <p:tav tm="100000">
                                          <p:val>
                                            <p:strVal val="#ppt_w"/>
                                          </p:val>
                                        </p:tav>
                                      </p:tavLst>
                                    </p:anim>
                                    <p:anim calcmode="lin" valueType="num">
                                      <p:cBhvr>
                                        <p:cTn id="38" dur="1000" fill="hold"/>
                                        <p:tgtEl>
                                          <p:spTgt spid="12"/>
                                        </p:tgtEl>
                                        <p:attrNameLst>
                                          <p:attrName>ppt_h</p:attrName>
                                        </p:attrNameLst>
                                      </p:cBhvr>
                                      <p:tavLst>
                                        <p:tav tm="0">
                                          <p:val>
                                            <p:strVal val="#ppt_h"/>
                                          </p:val>
                                        </p:tav>
                                        <p:tav tm="100000">
                                          <p:val>
                                            <p:strVal val="#ppt_h"/>
                                          </p:val>
                                        </p:tav>
                                      </p:tavLst>
                                    </p:anim>
                                    <p:animEffect transition="in" filter="fade">
                                      <p:cBhvr>
                                        <p:cTn id="39" dur="1000"/>
                                        <p:tgtEl>
                                          <p:spTgt spid="12"/>
                                        </p:tgtEl>
                                      </p:cBhvr>
                                    </p:animEffect>
                                  </p:childTnLst>
                                </p:cTn>
                              </p:par>
                            </p:childTnLst>
                          </p:cTn>
                        </p:par>
                        <p:par>
                          <p:cTn id="40" fill="hold">
                            <p:stCondLst>
                              <p:cond delay="8400"/>
                            </p:stCondLst>
                            <p:childTnLst>
                              <p:par>
                                <p:cTn id="41" presetID="55" presetClass="entr" presetSubtype="0" fill="hold" grpId="0" nodeType="afterEffect">
                                  <p:stCondLst>
                                    <p:cond delay="4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1000" fill="hold"/>
                                        <p:tgtEl>
                                          <p:spTgt spid="13"/>
                                        </p:tgtEl>
                                        <p:attrNameLst>
                                          <p:attrName>ppt_w</p:attrName>
                                        </p:attrNameLst>
                                      </p:cBhvr>
                                      <p:tavLst>
                                        <p:tav tm="0">
                                          <p:val>
                                            <p:strVal val="#ppt_w*0.70"/>
                                          </p:val>
                                        </p:tav>
                                        <p:tav tm="100000">
                                          <p:val>
                                            <p:strVal val="#ppt_w"/>
                                          </p:val>
                                        </p:tav>
                                      </p:tavLst>
                                    </p:anim>
                                    <p:anim calcmode="lin" valueType="num">
                                      <p:cBhvr>
                                        <p:cTn id="44" dur="1000" fill="hold"/>
                                        <p:tgtEl>
                                          <p:spTgt spid="13"/>
                                        </p:tgtEl>
                                        <p:attrNameLst>
                                          <p:attrName>ppt_h</p:attrName>
                                        </p:attrNameLst>
                                      </p:cBhvr>
                                      <p:tavLst>
                                        <p:tav tm="0">
                                          <p:val>
                                            <p:strVal val="#ppt_h"/>
                                          </p:val>
                                        </p:tav>
                                        <p:tav tm="100000">
                                          <p:val>
                                            <p:strVal val="#ppt_h"/>
                                          </p:val>
                                        </p:tav>
                                      </p:tavLst>
                                    </p:anim>
                                    <p:animEffect transition="in" filter="fade">
                                      <p:cBhvr>
                                        <p:cTn id="4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7" grpId="0" bldLvl="0" animBg="1"/>
      <p:bldP spid="8" grpId="0" bldLvl="0" animBg="1"/>
      <p:bldP spid="9" grpId="0" bldLvl="0" animBg="1"/>
      <p:bldP spid="10" grpId="0" bldLvl="0" animBg="1"/>
      <p:bldP spid="12" grpId="0" bldLvl="0" animBg="1"/>
      <p:bldP spid="13"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OIP-C"/>
          <p:cNvPicPr>
            <a:picLocks noChangeAspect="1"/>
          </p:cNvPicPr>
          <p:nvPr/>
        </p:nvPicPr>
        <p:blipFill>
          <a:blip r:embed="rId1"/>
          <a:stretch>
            <a:fillRect/>
          </a:stretch>
        </p:blipFill>
        <p:spPr>
          <a:xfrm>
            <a:off x="7363460" y="33020"/>
            <a:ext cx="4828540" cy="6824980"/>
          </a:xfrm>
          <a:prstGeom prst="rect">
            <a:avLst/>
          </a:prstGeom>
        </p:spPr>
      </p:pic>
      <p:sp>
        <p:nvSpPr>
          <p:cNvPr id="6" name="Oval Callout 5"/>
          <p:cNvSpPr/>
          <p:nvPr/>
        </p:nvSpPr>
        <p:spPr>
          <a:xfrm>
            <a:off x="6492875" y="448009"/>
            <a:ext cx="2565400" cy="1044543"/>
          </a:xfrm>
          <a:prstGeom prst="wedgeEllipseCallout">
            <a:avLst>
              <a:gd name="adj1" fmla="val 51732"/>
              <a:gd name="adj2" fmla="val 64833"/>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我负责监督你的鞋习！</a:t>
            </a:r>
            <a:endParaRPr lang="en-US" altLang="zh-CN" sz="2400">
              <a:latin typeface="HYTangMeiRen 85W" panose="00020600040101010101" charset="-122"/>
              <a:ea typeface="HYTangMeiRen 85W" panose="00020600040101010101" charset="-122"/>
            </a:endParaRPr>
          </a:p>
        </p:txBody>
      </p:sp>
      <p:pic>
        <p:nvPicPr>
          <p:cNvPr id="2" name="Picture 1"/>
          <p:cNvPicPr>
            <a:picLocks noChangeAspect="1"/>
          </p:cNvPicPr>
          <p:nvPr/>
        </p:nvPicPr>
        <p:blipFill>
          <a:blip r:embed="rId2"/>
          <a:stretch>
            <a:fillRect/>
          </a:stretch>
        </p:blipFill>
        <p:spPr>
          <a:xfrm>
            <a:off x="172085" y="1492885"/>
            <a:ext cx="6776720" cy="4570730"/>
          </a:xfrm>
          <a:prstGeom prst="rect">
            <a:avLst/>
          </a:prstGeom>
        </p:spPr>
      </p:pic>
      <p:sp>
        <p:nvSpPr>
          <p:cNvPr id="3" name="Text Box 2"/>
          <p:cNvSpPr txBox="1"/>
          <p:nvPr/>
        </p:nvSpPr>
        <p:spPr>
          <a:xfrm>
            <a:off x="1310640" y="3130550"/>
            <a:ext cx="937260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第二章：</a:t>
            </a:r>
            <a:r>
              <a:rPr lang="en-US" altLang="zh-CN" sz="4000">
                <a:latin typeface="HYXuanSong 75S" panose="00020600040101010101" charset="-122"/>
                <a:ea typeface="HYXuanSong 75S" panose="00020600040101010101" charset="-122"/>
              </a:rPr>
              <a:t>OBJ </a:t>
            </a:r>
            <a:r>
              <a:rPr lang="zh-CN" altLang="en-US" sz="4000">
                <a:latin typeface="HYXuanSong 75S" panose="00020600040101010101" charset="-122"/>
                <a:ea typeface="HYXuanSong 75S" panose="00020600040101010101" charset="-122"/>
              </a:rPr>
              <a:t>格式三维模型的加载与绘制</a:t>
            </a:r>
            <a:endParaRPr lang="zh-CN" altLang="en-US"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3" presetClass="entr" presetSubtype="16" fill="hold" grpId="0" nodeType="afterEffect">
                                  <p:stCondLst>
                                    <p:cond delay="1000"/>
                                  </p:stCondLst>
                                  <p:childTnLst>
                                    <p:set>
                                      <p:cBhvr>
                                        <p:cTn id="12" dur="1000"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1677305602766"/>
          <p:cNvPicPr>
            <a:picLocks noChangeAspect="1"/>
          </p:cNvPicPr>
          <p:nvPr/>
        </p:nvPicPr>
        <p:blipFill>
          <a:blip r:embed="rId1"/>
          <a:stretch>
            <a:fillRect/>
          </a:stretch>
        </p:blipFill>
        <p:spPr>
          <a:xfrm>
            <a:off x="7353300" y="0"/>
            <a:ext cx="4838700" cy="6858000"/>
          </a:xfrm>
          <a:prstGeom prst="rect">
            <a:avLst/>
          </a:prstGeom>
        </p:spPr>
      </p:pic>
      <p:sp>
        <p:nvSpPr>
          <p:cNvPr id="2" name="Title 1"/>
          <p:cNvSpPr>
            <a:spLocks noGrp="1"/>
          </p:cNvSpPr>
          <p:nvPr>
            <p:ph type="title"/>
          </p:nvPr>
        </p:nvSpPr>
        <p:spPr/>
        <p:txBody>
          <a:bodyPr/>
          <a:p>
            <a:r>
              <a:rPr lang="en-US"/>
              <a:t>OBJ </a:t>
            </a:r>
            <a:r>
              <a:rPr lang="zh-CN" altLang="en-US"/>
              <a:t>是一种基于纯文本的</a:t>
            </a:r>
            <a:r>
              <a:rPr lang="en-US" altLang="zh-CN"/>
              <a:t> 3D </a:t>
            </a:r>
            <a:r>
              <a:rPr lang="zh-CN" altLang="en-US"/>
              <a:t>模型存储格式</a:t>
            </a:r>
            <a:endParaRPr lang="zh-CN" altLang="en-US"/>
          </a:p>
        </p:txBody>
      </p:sp>
      <p:sp>
        <p:nvSpPr>
          <p:cNvPr id="3" name="Content Placeholder 2"/>
          <p:cNvSpPr>
            <a:spLocks noGrp="1"/>
          </p:cNvSpPr>
          <p:nvPr>
            <p:ph idx="1"/>
          </p:nvPr>
        </p:nvSpPr>
        <p:spPr>
          <a:xfrm>
            <a:off x="647700" y="1825625"/>
            <a:ext cx="5717540" cy="4351655"/>
          </a:xfrm>
        </p:spPr>
        <p:txBody>
          <a:bodyPr/>
          <a:p>
            <a:r>
              <a:rPr lang="en-US"/>
              <a:t>OBJ是一种基于纯文本的3D模型存储格式，用于存储3D模型的点、面、法线等数据。它的优点是它是一种可读性好的格式，可以直接被文本编辑器打开和编辑，也被</a:t>
            </a:r>
            <a:r>
              <a:rPr lang="zh-CN" altLang="en-US"/>
              <a:t>多种</a:t>
            </a:r>
            <a:r>
              <a:rPr lang="en-US"/>
              <a:t>3D软件</a:t>
            </a:r>
            <a:r>
              <a:rPr lang="zh-CN" altLang="en-US"/>
              <a:t>所支持</a:t>
            </a:r>
            <a:r>
              <a:rPr lang="en-US"/>
              <a:t>读取和写入。OBJ格式还支持</a:t>
            </a:r>
            <a:r>
              <a:rPr lang="zh-CN" altLang="en-US"/>
              <a:t>引用外部</a:t>
            </a:r>
            <a:r>
              <a:rPr lang="en-US" altLang="zh-CN"/>
              <a:t>MTL</a:t>
            </a:r>
            <a:r>
              <a:rPr lang="zh-CN" altLang="en-US"/>
              <a:t>文件，从而支持</a:t>
            </a:r>
            <a:r>
              <a:rPr lang="en-US"/>
              <a:t>多种材质和纹理映射</a:t>
            </a:r>
            <a:r>
              <a:rPr lang="zh-CN" altLang="en-US"/>
              <a:t>。他的</a:t>
            </a:r>
            <a:r>
              <a:rPr lang="en-US"/>
              <a:t>文件</a:t>
            </a:r>
            <a:r>
              <a:rPr lang="zh-CN" altLang="en-US"/>
              <a:t>格式</a:t>
            </a:r>
            <a:r>
              <a:rPr lang="en-US"/>
              <a:t>相对</a:t>
            </a:r>
            <a:r>
              <a:rPr lang="zh-CN" altLang="en-US"/>
              <a:t>简单</a:t>
            </a:r>
            <a:r>
              <a:rPr lang="en-US"/>
              <a:t>，容易</a:t>
            </a:r>
            <a:r>
              <a:rPr lang="zh-CN" altLang="en-US"/>
              <a:t>读取</a:t>
            </a:r>
            <a:r>
              <a:rPr lang="en-US"/>
              <a:t>和</a:t>
            </a:r>
            <a:r>
              <a:rPr lang="zh-CN" altLang="en-US"/>
              <a:t>导出，即使是</a:t>
            </a:r>
            <a:r>
              <a:rPr lang="en-US" altLang="zh-CN"/>
              <a:t> C </a:t>
            </a:r>
            <a:r>
              <a:rPr lang="zh-CN" altLang="en-US"/>
              <a:t>语言初学者也很容易写出他的读取器和导出器</a:t>
            </a:r>
            <a:r>
              <a:rPr lang="en-US"/>
              <a:t>。</a:t>
            </a:r>
            <a:endParaRPr lang="en-US"/>
          </a:p>
          <a:p>
            <a:r>
              <a:rPr lang="en-US"/>
              <a:t>然而，OBJ格式的缺点是它不适合存储复杂的3D数据，因为纯文本格式不能以最小化的方式表示这些数据，这使得OBJ格式不适合存储需要高精度和</a:t>
            </a:r>
            <a:r>
              <a:rPr lang="zh-CN" altLang="en-US"/>
              <a:t>超</a:t>
            </a:r>
            <a:r>
              <a:rPr lang="en-US"/>
              <a:t>高</a:t>
            </a:r>
            <a:r>
              <a:rPr lang="zh-CN" altLang="en-US"/>
              <a:t>面数</a:t>
            </a:r>
            <a:r>
              <a:rPr lang="en-US"/>
              <a:t>的3D模型。此外，OBJ格式对于大型3D模型</a:t>
            </a:r>
            <a:r>
              <a:rPr lang="zh-CN" altLang="en-US"/>
              <a:t>的存储</a:t>
            </a:r>
            <a:r>
              <a:rPr lang="en-US"/>
              <a:t>也会变得非常慢</a:t>
            </a:r>
            <a:r>
              <a:rPr lang="zh-CN" altLang="en-US"/>
              <a:t>和低效</a:t>
            </a:r>
            <a:r>
              <a:rPr lang="en-US"/>
              <a:t>，因为它需要读取和写入大量的文本数据。</a:t>
            </a:r>
            <a:endParaRPr lang="en-US"/>
          </a:p>
        </p:txBody>
      </p:sp>
      <p:sp>
        <p:nvSpPr>
          <p:cNvPr id="9" name="Oval Callout 8"/>
          <p:cNvSpPr/>
          <p:nvPr/>
        </p:nvSpPr>
        <p:spPr>
          <a:xfrm>
            <a:off x="6116320" y="2569723"/>
            <a:ext cx="3407410" cy="1566154"/>
          </a:xfrm>
          <a:prstGeom prst="wedgeEllipseCallout">
            <a:avLst>
              <a:gd name="adj1" fmla="val 30749"/>
              <a:gd name="adj2" fmla="val -68440"/>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文本格式哦？用</a:t>
            </a:r>
            <a:r>
              <a:rPr lang="en-US" altLang="zh-CN" sz="2400">
                <a:latin typeface="HYTangMeiRen 85W" panose="00020600040101010101" charset="-122"/>
                <a:ea typeface="HYTangMeiRen 85W" panose="00020600040101010101" charset="-122"/>
              </a:rPr>
              <a:t>notepad</a:t>
            </a:r>
            <a:r>
              <a:rPr lang="zh-CN" altLang="en-US" sz="2400">
                <a:latin typeface="HYTangMeiRen 85W" panose="00020600040101010101" charset="-122"/>
                <a:ea typeface="HYTangMeiRen 85W" panose="00020600040101010101" charset="-122"/>
              </a:rPr>
              <a:t>编辑起来</a:t>
            </a:r>
            <a:r>
              <a:rPr lang="zh-CN" sz="2400">
                <a:latin typeface="HYTangMeiRen 85W" panose="00020600040101010101" charset="-122"/>
                <a:ea typeface="HYTangMeiRen 85W" panose="00020600040101010101" charset="-122"/>
              </a:rPr>
              <a:t>很方便呢</a:t>
            </a:r>
            <a:endParaRPr 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58495" y="0"/>
            <a:ext cx="10515600" cy="1325563"/>
          </a:xfrm>
        </p:spPr>
        <p:txBody>
          <a:bodyPr/>
          <a:p>
            <a:r>
              <a:rPr lang="zh-CN" altLang="en-US">
                <a:sym typeface="+mn-ea"/>
              </a:rPr>
              <a:t>认识</a:t>
            </a:r>
            <a:r>
              <a:rPr lang="en-US" altLang="zh-CN">
                <a:sym typeface="+mn-ea"/>
              </a:rPr>
              <a:t> OBJ </a:t>
            </a:r>
            <a:r>
              <a:rPr lang="zh-CN" altLang="en-US">
                <a:sym typeface="+mn-ea"/>
              </a:rPr>
              <a:t>文件格式：顶点数据</a:t>
            </a:r>
            <a:endParaRPr lang="en-US"/>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5628640" y="2749789"/>
            <a:ext cx="3591560" cy="1044731"/>
          </a:xfrm>
          <a:prstGeom prst="wedgeEllipseCallout">
            <a:avLst>
              <a:gd name="adj1" fmla="val 48727"/>
              <a:gd name="adj2" fmla="val -536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我们都要好好听小彭老师上课哦！</a:t>
            </a:r>
            <a:endParaRPr lang="zh-CN" altLang="en-US" sz="2400">
              <a:latin typeface="HYTangMeiRen 85W" panose="00020600040101010101" charset="-122"/>
              <a:ea typeface="HYTangMeiRen 85W" panose="00020600040101010101" charset="-122"/>
            </a:endParaRPr>
          </a:p>
        </p:txBody>
      </p:sp>
      <mc:AlternateContent xmlns:mc="http://schemas.openxmlformats.org/markup-compatibility/2006" xmlns:p14="http://schemas.microsoft.com/office/powerpoint/2010/main">
        <mc:Choice Requires="p14">
          <p:contentPart r:id="rId2" p14:bwMode="auto">
            <p14:nvContentPartPr>
              <p14:cNvPr id="22" name="Ink 21"/>
              <p14:cNvContentPartPr/>
              <p14:nvPr/>
            </p14:nvContentPartPr>
            <p14:xfrm>
              <a:off x="5368290" y="3794125"/>
              <a:ext cx="44450" cy="317500"/>
            </p14:xfrm>
          </p:contentPart>
        </mc:Choice>
        <mc:Fallback xmlns="">
          <p:pic>
            <p:nvPicPr>
              <p:cNvPr id="22" name="Ink 21"/>
            </p:nvPicPr>
            <p:blipFill>
              <a:blip r:embed="rId3"/>
            </p:blipFill>
            <p:spPr>
              <a:xfrm>
                <a:off x="5368290" y="3794125"/>
                <a:ext cx="44450" cy="3175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3" name="Ink 22"/>
              <p14:cNvContentPartPr/>
              <p14:nvPr/>
            </p14:nvContentPartPr>
            <p14:xfrm>
              <a:off x="5330190" y="4271010"/>
              <a:ext cx="298450" cy="209550"/>
            </p14:xfrm>
          </p:contentPart>
        </mc:Choice>
        <mc:Fallback xmlns="">
          <p:pic>
            <p:nvPicPr>
              <p:cNvPr id="23" name="Ink 22"/>
            </p:nvPicPr>
            <p:blipFill>
              <a:blip r:embed="rId5"/>
            </p:blipFill>
            <p:spPr>
              <a:xfrm>
                <a:off x="5330190" y="4271010"/>
                <a:ext cx="298450" cy="2095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24" name="Ink 23"/>
              <p14:cNvContentPartPr/>
              <p14:nvPr/>
            </p14:nvContentPartPr>
            <p14:xfrm>
              <a:off x="5368290" y="4639310"/>
              <a:ext cx="171450" cy="299085"/>
            </p14:xfrm>
          </p:contentPart>
        </mc:Choice>
        <mc:Fallback xmlns="">
          <p:pic>
            <p:nvPicPr>
              <p:cNvPr id="24" name="Ink 23"/>
            </p:nvPicPr>
            <p:blipFill>
              <a:blip r:embed="rId7"/>
            </p:blipFill>
            <p:spPr>
              <a:xfrm>
                <a:off x="5368290" y="4639310"/>
                <a:ext cx="171450" cy="299085"/>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25" name="Ink 24"/>
              <p14:cNvContentPartPr/>
              <p14:nvPr/>
            </p14:nvContentPartPr>
            <p14:xfrm>
              <a:off x="5355590" y="5059045"/>
              <a:ext cx="184150" cy="228600"/>
            </p14:xfrm>
          </p:contentPart>
        </mc:Choice>
        <mc:Fallback xmlns="">
          <p:pic>
            <p:nvPicPr>
              <p:cNvPr id="25" name="Ink 24"/>
            </p:nvPicPr>
            <p:blipFill>
              <a:blip r:embed="rId9"/>
            </p:blipFill>
            <p:spPr>
              <a:xfrm>
                <a:off x="5355590" y="5059045"/>
                <a:ext cx="184150" cy="22860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26" name="Ink 25"/>
              <p14:cNvContentPartPr/>
              <p14:nvPr/>
            </p14:nvContentPartPr>
            <p14:xfrm>
              <a:off x="5457190" y="5141595"/>
              <a:ext cx="57150" cy="247650"/>
            </p14:xfrm>
          </p:contentPart>
        </mc:Choice>
        <mc:Fallback xmlns="">
          <p:pic>
            <p:nvPicPr>
              <p:cNvPr id="26" name="Ink 25"/>
            </p:nvPicPr>
            <p:blipFill>
              <a:blip r:embed="rId11"/>
            </p:blipFill>
            <p:spPr>
              <a:xfrm>
                <a:off x="5457190" y="5141595"/>
                <a:ext cx="57150" cy="24765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27" name="Ink 26"/>
              <p14:cNvContentPartPr/>
              <p14:nvPr/>
            </p14:nvContentPartPr>
            <p14:xfrm>
              <a:off x="5374640" y="5465445"/>
              <a:ext cx="184150" cy="222885"/>
            </p14:xfrm>
          </p:contentPart>
        </mc:Choice>
        <mc:Fallback xmlns="">
          <p:pic>
            <p:nvPicPr>
              <p:cNvPr id="27" name="Ink 26"/>
            </p:nvPicPr>
            <p:blipFill>
              <a:blip r:embed="rId13"/>
            </p:blipFill>
            <p:spPr>
              <a:xfrm>
                <a:off x="5374640" y="5465445"/>
                <a:ext cx="184150" cy="222885"/>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28" name="Ink 27"/>
              <p14:cNvContentPartPr/>
              <p14:nvPr/>
            </p14:nvContentPartPr>
            <p14:xfrm>
              <a:off x="5444490" y="5504180"/>
              <a:ext cx="158750" cy="12700"/>
            </p14:xfrm>
          </p:contentPart>
        </mc:Choice>
        <mc:Fallback xmlns="">
          <p:pic>
            <p:nvPicPr>
              <p:cNvPr id="28" name="Ink 27"/>
            </p:nvPicPr>
            <p:blipFill>
              <a:blip r:embed="rId15"/>
            </p:blipFill>
            <p:spPr>
              <a:xfrm>
                <a:off x="5444490" y="5504180"/>
                <a:ext cx="158750" cy="127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9" name="Ink 28"/>
              <p14:cNvContentPartPr/>
              <p14:nvPr/>
            </p14:nvContentPartPr>
            <p14:xfrm>
              <a:off x="5425440" y="5720080"/>
              <a:ext cx="190500" cy="234950"/>
            </p14:xfrm>
          </p:contentPart>
        </mc:Choice>
        <mc:Fallback xmlns="">
          <p:pic>
            <p:nvPicPr>
              <p:cNvPr id="29" name="Ink 28"/>
            </p:nvPicPr>
            <p:blipFill>
              <a:blip r:embed="rId17"/>
            </p:blipFill>
            <p:spPr>
              <a:xfrm>
                <a:off x="5425440" y="5720080"/>
                <a:ext cx="190500" cy="23495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30" name="Ink 29"/>
              <p14:cNvContentPartPr/>
              <p14:nvPr/>
            </p14:nvContentPartPr>
            <p14:xfrm>
              <a:off x="5412740" y="6126480"/>
              <a:ext cx="146050" cy="197485"/>
            </p14:xfrm>
          </p:contentPart>
        </mc:Choice>
        <mc:Fallback xmlns="">
          <p:pic>
            <p:nvPicPr>
              <p:cNvPr id="30" name="Ink 29"/>
            </p:nvPicPr>
            <p:blipFill>
              <a:blip r:embed="rId19"/>
            </p:blipFill>
            <p:spPr>
              <a:xfrm>
                <a:off x="5412740" y="6126480"/>
                <a:ext cx="146050" cy="197485"/>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31" name="Ink 30"/>
              <p14:cNvContentPartPr/>
              <p14:nvPr/>
            </p14:nvContentPartPr>
            <p14:xfrm>
              <a:off x="5419090" y="6450965"/>
              <a:ext cx="152400" cy="285750"/>
            </p14:xfrm>
          </p:contentPart>
        </mc:Choice>
        <mc:Fallback xmlns="">
          <p:pic>
            <p:nvPicPr>
              <p:cNvPr id="31" name="Ink 30"/>
            </p:nvPicPr>
            <p:blipFill>
              <a:blip r:embed="rId21"/>
            </p:blipFill>
            <p:spPr>
              <a:xfrm>
                <a:off x="5419090" y="6450965"/>
                <a:ext cx="152400" cy="285750"/>
              </a:xfrm>
              <a:prstGeom prst="rect"/>
            </p:spPr>
          </p:pic>
        </mc:Fallback>
      </mc:AlternateContent>
      <p:sp>
        <p:nvSpPr>
          <p:cNvPr id="4" name="Content Placeholder 3"/>
          <p:cNvSpPr/>
          <p:nvPr>
            <p:ph idx="1"/>
          </p:nvPr>
        </p:nvSpPr>
        <p:spPr>
          <a:xfrm>
            <a:off x="495935" y="1113790"/>
            <a:ext cx="7654290" cy="4351655"/>
          </a:xfrm>
        </p:spPr>
        <p:txBody>
          <a:bodyPr/>
          <a:p>
            <a:r>
              <a:rPr lang="zh-CN" altLang="en-US"/>
              <a:t>OBJ 文件包含很多行，每一行都包含一个</a:t>
            </a:r>
            <a:r>
              <a:rPr lang="zh-CN" altLang="en-US" b="1"/>
              <a:t>指令</a:t>
            </a:r>
            <a:r>
              <a:rPr lang="zh-CN" altLang="en-US"/>
              <a:t>。指令由英文字母开始，后面跟着几个数字或字符串作为数据，典型的是</a:t>
            </a:r>
            <a:r>
              <a:rPr lang="en-US" altLang="zh-CN"/>
              <a:t> </a:t>
            </a:r>
            <a:r>
              <a:rPr lang="en-US" altLang="zh-CN" b="1"/>
              <a:t>v </a:t>
            </a:r>
            <a:r>
              <a:rPr lang="zh-CN" altLang="en-US" b="1"/>
              <a:t>指令</a:t>
            </a:r>
            <a:r>
              <a:rPr lang="zh-CN" altLang="en-US"/>
              <a:t>，他代表一个顶点，后面跟着的数据是用空格分割的</a:t>
            </a:r>
            <a:r>
              <a:rPr lang="zh-CN" altLang="en-US" b="1"/>
              <a:t>三个浮点数</a:t>
            </a:r>
            <a:r>
              <a:rPr lang="zh-CN" altLang="en-US"/>
              <a:t>，分别代表着顶点的</a:t>
            </a:r>
            <a:r>
              <a:rPr lang="en-US" altLang="zh-CN"/>
              <a:t> </a:t>
            </a:r>
            <a:r>
              <a:rPr lang="en-US" altLang="zh-CN" b="1"/>
              <a:t>x</a:t>
            </a:r>
            <a:r>
              <a:rPr lang="zh-CN" altLang="en-US" b="1"/>
              <a:t>、</a:t>
            </a:r>
            <a:r>
              <a:rPr lang="en-US" altLang="zh-CN" b="1"/>
              <a:t>y</a:t>
            </a:r>
            <a:r>
              <a:rPr lang="zh-CN" altLang="en-US" b="1"/>
              <a:t>、</a:t>
            </a:r>
            <a:r>
              <a:rPr lang="en-US" altLang="zh-CN" b="1"/>
              <a:t>z </a:t>
            </a:r>
            <a:r>
              <a:rPr lang="zh-CN" altLang="en-US" b="1"/>
              <a:t>坐标</a:t>
            </a:r>
            <a:r>
              <a:rPr lang="zh-CN" altLang="en-US"/>
              <a:t>。此外还有</a:t>
            </a:r>
            <a:r>
              <a:rPr lang="en-US" altLang="zh-CN"/>
              <a:t> o </a:t>
            </a:r>
            <a:r>
              <a:rPr lang="zh-CN" altLang="en-US"/>
              <a:t>指令用于指定当前对象名称，以</a:t>
            </a:r>
            <a:r>
              <a:rPr lang="en-US" altLang="zh-CN"/>
              <a:t> # </a:t>
            </a:r>
            <a:r>
              <a:rPr lang="zh-CN" altLang="en-US"/>
              <a:t>开头行的是可选的注释，注释不会被读取和解析。</a:t>
            </a:r>
            <a:endParaRPr lang="zh-CN" altLang="en-US"/>
          </a:p>
        </p:txBody>
      </p:sp>
      <p:pic>
        <p:nvPicPr>
          <p:cNvPr id="8" name="Content Placeholder 3"/>
          <p:cNvPicPr>
            <a:picLocks noChangeAspect="1"/>
          </p:cNvPicPr>
          <p:nvPr/>
        </p:nvPicPr>
        <p:blipFill>
          <a:blip r:embed="rId22"/>
          <a:srcRect b="39157"/>
          <a:stretch>
            <a:fillRect/>
          </a:stretch>
        </p:blipFill>
        <p:spPr>
          <a:xfrm>
            <a:off x="0" y="2651125"/>
            <a:ext cx="5348605" cy="4206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1285875" y="1157605"/>
            <a:ext cx="7961630" cy="5700395"/>
          </a:xfrm>
          <a:prstGeom prst="rect">
            <a:avLst/>
          </a:prstGeom>
        </p:spPr>
      </p:pic>
      <p:pic>
        <p:nvPicPr>
          <p:cNvPr id="6" name="Picture 5"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11" name="Oval Callout 10"/>
          <p:cNvSpPr/>
          <p:nvPr/>
        </p:nvSpPr>
        <p:spPr>
          <a:xfrm>
            <a:off x="6271260" y="2649590"/>
            <a:ext cx="4667885" cy="1044471"/>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感觉好户砸</a:t>
            </a:r>
            <a:r>
              <a:rPr lang="en-US" altLang="zh-CN" sz="2400">
                <a:latin typeface="HYTangMeiRen 85W" panose="00020600040101010101" charset="-122"/>
                <a:ea typeface="HYTangMeiRen 85W" panose="00020600040101010101" charset="-122"/>
              </a:rPr>
              <a:t>...</a:t>
            </a:r>
            <a:r>
              <a:rPr lang="zh-CN" sz="2400">
                <a:latin typeface="HYTangMeiRen 85W" panose="00020600040101010101" charset="-122"/>
                <a:ea typeface="HYTangMeiRen 85W" panose="00020600040101010101" charset="-122"/>
              </a:rPr>
              <a:t>小彭老师能逐行解释给我们听吗？</a:t>
            </a:r>
            <a:endParaRPr lang="zh-CN"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advClick="0" advTm="0"/>
    </mc:Choice>
    <mc:Fallback>
      <p:transition spd="med"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500"/>
                                  </p:stCondLst>
                                  <p:childTnLst>
                                    <p:animMotion origin="layout" path="M 0 0 L -0.105781 0 " pathEditMode="relative" rAng="0" ptsTypes="">
                                      <p:cBhvr>
                                        <p:cTn id="6" dur="1000" fill="hold"/>
                                        <p:tgtEl>
                                          <p:spTgt spid="5"/>
                                        </p:tgtEl>
                                        <p:attrNameLst>
                                          <p:attrName>ppt_x</p:attrName>
                                          <p:attrName>ppt_y</p:attrName>
                                        </p:attrNameLst>
                                      </p:cBhvr>
                                      <p:rCtr x="-54" y="0"/>
                                    </p:animMotion>
                                  </p:childTnLst>
                                </p:cTn>
                              </p:par>
                              <p:par>
                                <p:cTn id="7" presetID="37" presetClass="entr" presetSubtype="0" fill="hold" nodeType="withEffect">
                                  <p:stCondLst>
                                    <p:cond delay="30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900" decel="100000" fill="hold"/>
                                        <p:tgtEl>
                                          <p:spTgt spid="6"/>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10" presetClass="exit" presetSubtype="0" fill="hold" nodeType="afterEffect">
                                  <p:stCondLst>
                                    <p:cond delay="300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1" nodeType="withEffect">
                                  <p:stCondLst>
                                    <p:cond delay="30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从</a:t>
            </a:r>
            <a:r>
              <a:rPr lang="en-US" altLang="zh-CN"/>
              <a:t> </a:t>
            </a:r>
            <a:r>
              <a:rPr lang="en-US"/>
              <a:t>OBJ </a:t>
            </a:r>
            <a:r>
              <a:rPr lang="zh-CN" altLang="en-US"/>
              <a:t>文件中加载所有模型顶点</a:t>
            </a:r>
            <a:endParaRPr lang="zh-CN" altLang="en-US"/>
          </a:p>
        </p:txBody>
      </p:sp>
      <p:pic>
        <p:nvPicPr>
          <p:cNvPr id="5" name="Content Placeholder 4"/>
          <p:cNvPicPr>
            <a:picLocks noChangeAspect="1"/>
          </p:cNvPicPr>
          <p:nvPr>
            <p:ph idx="1"/>
          </p:nvPr>
        </p:nvPicPr>
        <p:blipFill>
          <a:blip r:embed="rId1"/>
          <a:stretch>
            <a:fillRect/>
          </a:stretch>
        </p:blipFill>
        <p:spPr>
          <a:xfrm>
            <a:off x="0" y="1157605"/>
            <a:ext cx="7961630" cy="5700395"/>
          </a:xfrm>
          <a:prstGeom prst="rect">
            <a:avLst/>
          </a:prstGeom>
        </p:spPr>
      </p:pic>
      <p:sp>
        <p:nvSpPr>
          <p:cNvPr id="3" name="Text Box 2"/>
          <p:cNvSpPr txBox="1"/>
          <p:nvPr/>
        </p:nvSpPr>
        <p:spPr>
          <a:xfrm>
            <a:off x="8982710" y="224536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0.01 0.03 0.04"</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82710" y="282448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86475" y="282448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86475" y="224536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82710" y="340360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86475" y="340360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0.01 0.03 0.04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86475" y="3982720"/>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0.03 0.04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0.04</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82710" y="3982720"/>
            <a:ext cx="32092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86475" y="4561840"/>
            <a:ext cx="6105525" cy="459740"/>
            <a:chOff x="9585" y="7184"/>
            <a:chExt cx="9615" cy="724"/>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vertex.x</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86475" y="5140960"/>
            <a:ext cx="6105525" cy="460375"/>
            <a:chOff x="9585" y="7184"/>
            <a:chExt cx="9615"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vertex.y</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0.03</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86475" y="5720080"/>
            <a:ext cx="6105525" cy="460375"/>
            <a:chOff x="9585" y="7184"/>
            <a:chExt cx="9615"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vertex.z</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054"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0.04</a:t>
              </a:r>
              <a:endParaRPr lang="en-US" sz="2400">
                <a:latin typeface="HYTangMeiRen 45W" panose="00020600040101010101" charset="-122"/>
                <a:ea typeface="HYTangMeiRen 45W" panose="00020600040101010101" charset="-122"/>
              </a:endParaRPr>
            </a:p>
          </p:txBody>
        </p:sp>
      </p:grpSp>
      <p:sp>
        <p:nvSpPr>
          <p:cNvPr id="13" name="Oval Callout 12"/>
          <p:cNvSpPr/>
          <p:nvPr/>
        </p:nvSpPr>
        <p:spPr>
          <a:xfrm>
            <a:off x="6204585" y="972589"/>
            <a:ext cx="5425440" cy="1044401"/>
          </a:xfrm>
          <a:prstGeom prst="wedgeEllipseCallout">
            <a:avLst>
              <a:gd name="adj1" fmla="val -10510"/>
              <a:gd name="adj2" fmla="val 12762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substr(0, 2) </a:t>
            </a:r>
            <a:r>
              <a:rPr lang="zh-CN" altLang="en-US" sz="2400">
                <a:latin typeface="HYTangMeiRen 85W" panose="00020600040101010101" charset="-122"/>
                <a:ea typeface="HYTangMeiRen 85W" panose="00020600040101010101" charset="-122"/>
              </a:rPr>
              <a:t>获取前两个字符，判断确认为</a:t>
            </a:r>
            <a:r>
              <a:rPr lang="en-US" altLang="zh-CN" sz="2400">
                <a:latin typeface="HYTangMeiRen 85W" panose="00020600040101010101" charset="-122"/>
                <a:ea typeface="HYTangMeiRen 85W" panose="00020600040101010101" charset="-122"/>
              </a:rPr>
              <a:t> v </a:t>
            </a:r>
            <a:r>
              <a:rPr lang="zh-CN" altLang="en-US" sz="2400">
                <a:latin typeface="HYTangMeiRen 85W" panose="00020600040101010101" charset="-122"/>
                <a:ea typeface="HYTangMeiRen 85W" panose="00020600040101010101" charset="-122"/>
              </a:rPr>
              <a:t>指令后</a:t>
            </a:r>
            <a:endParaRPr lang="zh-CN" altLang="en-US" sz="2400">
              <a:latin typeface="HYTangMeiRen 85W" panose="00020600040101010101" charset="-122"/>
              <a:ea typeface="HYTangMeiRen 85W" panose="00020600040101010101" charset="-122"/>
            </a:endParaRPr>
          </a:p>
        </p:txBody>
      </p:sp>
      <p:sp>
        <p:nvSpPr>
          <p:cNvPr id="27" name="Oval Callout 26"/>
          <p:cNvSpPr/>
          <p:nvPr/>
        </p:nvSpPr>
        <p:spPr>
          <a:xfrm>
            <a:off x="4940300" y="4337856"/>
            <a:ext cx="5425440" cy="2088806"/>
          </a:xfrm>
          <a:prstGeom prst="wedgeEllipseCallout">
            <a:avLst>
              <a:gd name="adj1" fmla="val 24894"/>
              <a:gd name="adj2" fmla="val -744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用</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substr(2) </a:t>
            </a:r>
            <a:r>
              <a:rPr lang="zh-CN" altLang="en-US" sz="2400">
                <a:latin typeface="HYTangMeiRen 85W" panose="00020600040101010101" charset="-122"/>
                <a:ea typeface="HYTangMeiRen 85W" panose="00020600040101010101" charset="-122"/>
              </a:rPr>
              <a:t>获取剩余部分，也就是数据部分的字符串。放入</a:t>
            </a:r>
            <a:r>
              <a:rPr lang="en-US" altLang="zh-CN" sz="2400">
                <a:latin typeface="HYTangMeiRen 85W" panose="00020600040101010101" charset="-122"/>
                <a:ea typeface="HYTangMeiRen 85W" panose="00020600040101010101" charset="-122"/>
              </a:rPr>
              <a:t> istringstream</a:t>
            </a:r>
            <a:r>
              <a:rPr lang="zh-CN" altLang="en-US" sz="2400">
                <a:latin typeface="HYTangMeiRen 85W" panose="00020600040101010101" charset="-122"/>
                <a:ea typeface="HYTangMeiRen 85W" panose="00020600040101010101" charset="-122"/>
              </a:rPr>
              <a:t>，以便用</a:t>
            </a:r>
            <a:r>
              <a:rPr lang="en-US" altLang="zh-CN" sz="2400">
                <a:latin typeface="HYTangMeiRen 85W" panose="00020600040101010101" charset="-122"/>
                <a:ea typeface="HYTangMeiRen 85W" panose="00020600040101010101" charset="-122"/>
              </a:rPr>
              <a:t> &gt;&gt; </a:t>
            </a:r>
            <a:r>
              <a:rPr lang="zh-CN" altLang="en-US" sz="2400">
                <a:latin typeface="HYTangMeiRen 85W" panose="00020600040101010101" charset="-122"/>
                <a:ea typeface="HYTangMeiRen 85W" panose="00020600040101010101" charset="-122"/>
              </a:rPr>
              <a:t>读取浮点数值</a:t>
            </a:r>
            <a:endParaRPr lang="zh-CN" altLang="en-US" sz="24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strVal val="#ppt_w*0.70"/>
                                          </p:val>
                                        </p:tav>
                                        <p:tav tm="100000">
                                          <p:val>
                                            <p:strVal val="#ppt_w"/>
                                          </p:val>
                                        </p:tav>
                                      </p:tavLst>
                                    </p:anim>
                                    <p:anim calcmode="lin" valueType="num">
                                      <p:cBhvr>
                                        <p:cTn id="8" dur="1000" fill="hold"/>
                                        <p:tgtEl>
                                          <p:spTgt spid="13"/>
                                        </p:tgtEl>
                                        <p:attrNameLst>
                                          <p:attrName>ppt_h</p:attrName>
                                        </p:attrNameLst>
                                      </p:cBhvr>
                                      <p:tavLst>
                                        <p:tav tm="0">
                                          <p:val>
                                            <p:strVal val="#ppt_h"/>
                                          </p:val>
                                        </p:tav>
                                        <p:tav tm="100000">
                                          <p:val>
                                            <p:strVal val="#ppt_h"/>
                                          </p:val>
                                        </p:tav>
                                      </p:tavLst>
                                    </p:anim>
                                    <p:animEffect transition="in" filter="fade">
                                      <p:cBhvr>
                                        <p:cTn id="9" dur="1000"/>
                                        <p:tgtEl>
                                          <p:spTgt spid="13"/>
                                        </p:tgtEl>
                                      </p:cBhvr>
                                    </p:animEffect>
                                  </p:childTnLst>
                                </p:cTn>
                              </p:par>
                            </p:childTnLst>
                          </p:cTn>
                        </p:par>
                        <p:par>
                          <p:cTn id="10" fill="hold">
                            <p:stCondLst>
                              <p:cond delay="1400"/>
                            </p:stCondLst>
                            <p:childTnLst>
                              <p:par>
                                <p:cTn id="11" presetID="55" presetClass="entr" presetSubtype="0" fill="hold" grpId="0" nodeType="afterEffect">
                                  <p:stCondLst>
                                    <p:cond delay="100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strVal val="#ppt_w*0.70"/>
                                          </p:val>
                                        </p:tav>
                                        <p:tav tm="100000">
                                          <p:val>
                                            <p:strVal val="#ppt_w"/>
                                          </p:val>
                                        </p:tav>
                                      </p:tavLst>
                                    </p:anim>
                                    <p:anim calcmode="lin" valueType="num">
                                      <p:cBhvr>
                                        <p:cTn id="14" dur="1000" fill="hold"/>
                                        <p:tgtEl>
                                          <p:spTgt spid="27"/>
                                        </p:tgtEl>
                                        <p:attrNameLst>
                                          <p:attrName>ppt_h</p:attrName>
                                        </p:attrNameLst>
                                      </p:cBhvr>
                                      <p:tavLst>
                                        <p:tav tm="0">
                                          <p:val>
                                            <p:strVal val="#ppt_h"/>
                                          </p:val>
                                        </p:tav>
                                        <p:tav tm="100000">
                                          <p:val>
                                            <p:strVal val="#ppt_h"/>
                                          </p:val>
                                        </p:tav>
                                      </p:tavLst>
                                    </p:anim>
                                    <p:animEffect transition="in" filter="fade">
                                      <p:cBhvr>
                                        <p:cTn id="15" dur="10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xit" presetSubtype="0" fill="hold" grpId="0" nodeType="afterEffect">
                                  <p:stCondLst>
                                    <p:cond delay="0"/>
                                  </p:stCondLst>
                                  <p:childTnLst>
                                    <p:animEffect transition="out" filter="fad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1500"/>
                            </p:stCondLst>
                            <p:childTnLst>
                              <p:par>
                                <p:cTn id="36" presetID="10" presetClass="exit" presetSubtype="0" fill="hold" grpId="1" nodeType="afterEffect">
                                  <p:stCondLst>
                                    <p:cond delay="1500"/>
                                  </p:stCondLst>
                                  <p:childTnLst>
                                    <p:animEffect transition="out" filter="fade">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par>
                          <p:cTn id="46" fill="hold">
                            <p:stCondLst>
                              <p:cond delay="4000"/>
                            </p:stCondLst>
                            <p:childTnLst>
                              <p:par>
                                <p:cTn id="47" presetID="10" presetClass="exit" presetSubtype="0" fill="hold" grpId="1" nodeType="afterEffect">
                                  <p:stCondLst>
                                    <p:cond delay="1500"/>
                                  </p:stCondLst>
                                  <p:childTnLst>
                                    <p:animEffect transition="out" filter="fad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childTnLst>
                          </p:cTn>
                        </p:par>
                        <p:par>
                          <p:cTn id="50" fill="hold">
                            <p:stCondLst>
                              <p:cond delay="6000"/>
                            </p:stCondLst>
                            <p:childTnLst>
                              <p:par>
                                <p:cTn id="51" presetID="10" presetClass="entr" presetSubtype="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3" grpId="0" bldLvl="0" animBg="1"/>
      <p:bldP spid="27" grpId="0" bldLvl="0" animBg="1"/>
      <p:bldP spid="27" grpId="1" bldLvl="0" animBg="1"/>
      <p:bldP spid="13" grpId="1"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在</a:t>
            </a:r>
            <a:r>
              <a:rPr lang="en-US" altLang="zh-CN"/>
              <a:t> Blender </a:t>
            </a:r>
            <a:r>
              <a:rPr lang="zh-CN" altLang="en-US"/>
              <a:t>中创建一个猴子模型，并导出为</a:t>
            </a:r>
            <a:r>
              <a:rPr lang="en-US" altLang="zh-CN"/>
              <a:t> OBJ </a:t>
            </a:r>
            <a:r>
              <a:rPr lang="zh-CN" altLang="en-US"/>
              <a:t>格式</a:t>
            </a:r>
            <a:endParaRPr lang="zh-CN" altLang="en-US"/>
          </a:p>
        </p:txBody>
      </p:sp>
      <p:pic>
        <p:nvPicPr>
          <p:cNvPr id="4" name="Content Placeholder 3"/>
          <p:cNvPicPr>
            <a:picLocks noChangeAspect="1"/>
          </p:cNvPicPr>
          <p:nvPr>
            <p:ph idx="1"/>
          </p:nvPr>
        </p:nvPicPr>
        <p:blipFill>
          <a:blip r:embed="rId1"/>
          <a:stretch>
            <a:fillRect/>
          </a:stretch>
        </p:blipFill>
        <p:spPr>
          <a:xfrm>
            <a:off x="979170" y="1879600"/>
            <a:ext cx="5092065" cy="4351655"/>
          </a:xfrm>
          <a:prstGeom prst="rect">
            <a:avLst/>
          </a:prstGeom>
        </p:spPr>
      </p:pic>
      <p:pic>
        <p:nvPicPr>
          <p:cNvPr id="5" name="Picture 4"/>
          <p:cNvPicPr>
            <a:picLocks noChangeAspect="1"/>
          </p:cNvPicPr>
          <p:nvPr/>
        </p:nvPicPr>
        <p:blipFill>
          <a:blip r:embed="rId2"/>
          <a:stretch>
            <a:fillRect/>
          </a:stretch>
        </p:blipFill>
        <p:spPr>
          <a:xfrm>
            <a:off x="7719695" y="1350010"/>
            <a:ext cx="4053840" cy="5410200"/>
          </a:xfrm>
          <a:prstGeom prst="rect">
            <a:avLst/>
          </a:prstGeom>
        </p:spPr>
      </p:pic>
      <p:sp>
        <p:nvSpPr>
          <p:cNvPr id="27" name="Oval Callout 26"/>
          <p:cNvSpPr/>
          <p:nvPr/>
        </p:nvSpPr>
        <p:spPr>
          <a:xfrm>
            <a:off x="2723515" y="5527151"/>
            <a:ext cx="4695825" cy="703993"/>
          </a:xfrm>
          <a:prstGeom prst="wedgeEllipseCallout">
            <a:avLst>
              <a:gd name="adj1" fmla="val -16166"/>
              <a:gd name="adj2" fmla="val -940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已经在课程项目源码中自带：</a:t>
            </a:r>
            <a:r>
              <a:rPr sz="1600">
                <a:latin typeface="HYTangMeiRen 85W" panose="00020600040101010101" charset="-122"/>
                <a:ea typeface="HYTangMeiRen 85W" panose="00020600040101010101" charset="-122"/>
              </a:rPr>
              <a:t>opengltutor/assets/</a:t>
            </a:r>
            <a:r>
              <a:rPr lang="en-US" sz="1600">
                <a:latin typeface="HYTangMeiRen 85W" panose="00020600040101010101" charset="-122"/>
                <a:ea typeface="HYTangMeiRen 85W" panose="00020600040101010101" charset="-122"/>
              </a:rPr>
              <a:t>monkey.obj</a:t>
            </a:r>
            <a:endParaRPr 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strVal val="#ppt_w*0.70"/>
                                          </p:val>
                                        </p:tav>
                                        <p:tav tm="100000">
                                          <p:val>
                                            <p:strVal val="#ppt_w"/>
                                          </p:val>
                                        </p:tav>
                                      </p:tavLst>
                                    </p:anim>
                                    <p:anim calcmode="lin" valueType="num">
                                      <p:cBhvr>
                                        <p:cTn id="8" dur="1000" fill="hold"/>
                                        <p:tgtEl>
                                          <p:spTgt spid="27"/>
                                        </p:tgtEl>
                                        <p:attrNameLst>
                                          <p:attrName>ppt_h</p:attrName>
                                        </p:attrNameLst>
                                      </p:cBhvr>
                                      <p:tavLst>
                                        <p:tav tm="0">
                                          <p:val>
                                            <p:strVal val="#ppt_h"/>
                                          </p:val>
                                        </p:tav>
                                        <p:tav tm="100000">
                                          <p:val>
                                            <p:strVal val="#ppt_h"/>
                                          </p:val>
                                        </p:tav>
                                      </p:tavLst>
                                    </p:anim>
                                    <p:animEffect transition="in" filter="fade">
                                      <p:cBhvr>
                                        <p:cTn id="9" dur="1000"/>
                                        <p:tgtEl>
                                          <p:spTgt spid="27"/>
                                        </p:tgtEl>
                                      </p:cBhvr>
                                    </p:animEffect>
                                  </p:childTnLst>
                                </p:cTn>
                              </p:par>
                              <p:par>
                                <p:cTn id="10" presetID="10" presetClass="exit" presetSubtype="0" fill="hold" grpId="1" nodeType="withEffect">
                                  <p:stCondLst>
                                    <p:cond delay="0"/>
                                  </p:stCondLst>
                                  <p:childTnLst>
                                    <p:animEffect transition="out" filter="fade">
                                      <p:cBhvr>
                                        <p:cTn id="11" dur="500"/>
                                        <p:tgtEl>
                                          <p:spTgt spid="27"/>
                                        </p:tgtEl>
                                      </p:cBhvr>
                                    </p:animEffect>
                                    <p:set>
                                      <p:cBhvr>
                                        <p:cTn id="1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7" grpId="1"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课程简介</a:t>
            </a:r>
            <a:endParaRPr lang="en-US"/>
          </a:p>
        </p:txBody>
      </p:sp>
      <p:sp>
        <p:nvSpPr>
          <p:cNvPr id="3" name="Content Placeholder 2"/>
          <p:cNvSpPr>
            <a:spLocks noGrp="1"/>
          </p:cNvSpPr>
          <p:nvPr>
            <p:ph idx="1"/>
          </p:nvPr>
        </p:nvSpPr>
        <p:spPr>
          <a:xfrm>
            <a:off x="587375" y="1825625"/>
            <a:ext cx="10744200" cy="4730115"/>
          </a:xfrm>
        </p:spPr>
        <p:txBody>
          <a:bodyPr>
            <a:noAutofit/>
          </a:bodyPr>
          <a:p>
            <a:r>
              <a:rPr lang="zh-CN" altLang="en-US" sz="2100">
                <a:sym typeface="+mn-ea"/>
              </a:rPr>
              <a:t>目标：打造一款基于</a:t>
            </a:r>
            <a:r>
              <a:rPr lang="en-US" altLang="zh-CN" sz="2100">
                <a:sym typeface="+mn-ea"/>
              </a:rPr>
              <a:t> </a:t>
            </a:r>
            <a:r>
              <a:rPr lang="en-US" sz="2100">
                <a:sym typeface="+mn-ea"/>
              </a:rPr>
              <a:t>OpenGL </a:t>
            </a:r>
            <a:r>
              <a:rPr lang="zh-CN" altLang="en-US" sz="2100">
                <a:sym typeface="+mn-ea"/>
              </a:rPr>
              <a:t>的</a:t>
            </a:r>
            <a:r>
              <a:rPr lang="en-US" altLang="zh-CN" sz="2100">
                <a:sym typeface="+mn-ea"/>
              </a:rPr>
              <a:t> 3D </a:t>
            </a:r>
            <a:r>
              <a:rPr lang="zh-CN" altLang="en-US" sz="2100">
                <a:sym typeface="+mn-ea"/>
              </a:rPr>
              <a:t>游戏引擎，开发出爆款开源游戏。</a:t>
            </a:r>
            <a:endParaRPr lang="zh-CN" altLang="en-US" sz="2100">
              <a:sym typeface="+mn-ea"/>
            </a:endParaRPr>
          </a:p>
          <a:p>
            <a:r>
              <a:rPr lang="zh-CN" altLang="en-US" sz="2100">
                <a:sym typeface="+mn-ea"/>
              </a:rPr>
              <a:t>面向人群：有一定编程基础，学过</a:t>
            </a:r>
            <a:r>
              <a:rPr lang="en-US" altLang="zh-CN" sz="2100">
                <a:sym typeface="+mn-ea"/>
              </a:rPr>
              <a:t> C </a:t>
            </a:r>
            <a:r>
              <a:rPr lang="zh-CN" altLang="en-US" sz="2100">
                <a:sym typeface="+mn-ea"/>
              </a:rPr>
              <a:t>语言，想入门计算机图形学，</a:t>
            </a:r>
            <a:r>
              <a:rPr lang="en-US" altLang="zh-CN" sz="2100">
                <a:sym typeface="+mn-ea"/>
              </a:rPr>
              <a:t>OpenGL </a:t>
            </a:r>
            <a:r>
              <a:rPr lang="zh-CN" altLang="en-US" sz="2100">
                <a:sym typeface="+mn-ea"/>
              </a:rPr>
              <a:t>的初学者。</a:t>
            </a:r>
            <a:endParaRPr lang="zh-CN" altLang="en-US" sz="2100">
              <a:sym typeface="+mn-ea"/>
            </a:endParaRPr>
          </a:p>
          <a:p>
            <a:r>
              <a:rPr lang="zh-CN" altLang="en-US" sz="2100">
                <a:sym typeface="+mn-ea"/>
              </a:rPr>
              <a:t>能学到的东西：现代</a:t>
            </a:r>
            <a:r>
              <a:rPr lang="en-US" altLang="zh-CN" sz="2100">
                <a:sym typeface="+mn-ea"/>
              </a:rPr>
              <a:t> OpenGL API </a:t>
            </a:r>
            <a:r>
              <a:rPr lang="zh-CN" altLang="en-US" sz="2100">
                <a:sym typeface="+mn-ea"/>
              </a:rPr>
              <a:t>的使用，线性代数与矢量微积分，图形管线的原理，</a:t>
            </a:r>
            <a:r>
              <a:rPr lang="en-US" altLang="zh-CN" sz="2100">
                <a:sym typeface="+mn-ea"/>
              </a:rPr>
              <a:t>GLSL </a:t>
            </a:r>
            <a:r>
              <a:rPr lang="zh-CN" altLang="en-US" sz="2100">
                <a:sym typeface="+mn-ea"/>
              </a:rPr>
              <a:t>着色器语言，迪士尼</a:t>
            </a:r>
            <a:r>
              <a:rPr lang="en-US" altLang="zh-CN" sz="2100">
                <a:sym typeface="+mn-ea"/>
              </a:rPr>
              <a:t> BRDF</a:t>
            </a:r>
            <a:r>
              <a:rPr lang="zh-CN" altLang="en-US" sz="2100">
                <a:sym typeface="+mn-ea"/>
              </a:rPr>
              <a:t>、</a:t>
            </a:r>
            <a:r>
              <a:rPr lang="en-US" altLang="zh-CN" sz="2100">
                <a:sym typeface="+mn-ea"/>
              </a:rPr>
              <a:t>TAA</a:t>
            </a:r>
            <a:r>
              <a:rPr lang="zh-CN" altLang="en-US" sz="2100">
                <a:sym typeface="+mn-ea"/>
              </a:rPr>
              <a:t>、</a:t>
            </a:r>
            <a:r>
              <a:rPr lang="en-US" altLang="zh-CN" sz="2100">
                <a:sym typeface="+mn-ea"/>
              </a:rPr>
              <a:t>IBL</a:t>
            </a:r>
            <a:r>
              <a:rPr lang="zh-CN" altLang="en-US" sz="2100">
                <a:sym typeface="+mn-ea"/>
              </a:rPr>
              <a:t>、全局光照等现代渲染技术，游戏引擎的</a:t>
            </a:r>
            <a:r>
              <a:rPr lang="en-US" altLang="zh-CN" sz="2100">
                <a:sym typeface="+mn-ea"/>
              </a:rPr>
              <a:t> ECS </a:t>
            </a:r>
            <a:r>
              <a:rPr lang="zh-CN" altLang="en-US" sz="2100">
                <a:sym typeface="+mn-ea"/>
              </a:rPr>
              <a:t>架构，现代</a:t>
            </a:r>
            <a:r>
              <a:rPr lang="en-US" altLang="zh-CN" sz="2100">
                <a:sym typeface="+mn-ea"/>
              </a:rPr>
              <a:t> C++ </a:t>
            </a:r>
            <a:r>
              <a:rPr lang="zh-CN" altLang="en-US" sz="2100">
                <a:sym typeface="+mn-ea"/>
              </a:rPr>
              <a:t>设计模式，软件工程最佳实践，</a:t>
            </a:r>
            <a:r>
              <a:rPr lang="zh-CN" altLang="en-US" sz="2100">
                <a:sym typeface="+mn-ea"/>
              </a:rPr>
              <a:t>软件</a:t>
            </a:r>
            <a:r>
              <a:rPr lang="zh-CN" altLang="en-US" sz="2100">
                <a:sym typeface="+mn-ea"/>
              </a:rPr>
              <a:t>跨平台，部署与发布，多线程性能优化等。</a:t>
            </a:r>
            <a:endParaRPr lang="zh-CN" altLang="en-US" sz="2100"/>
          </a:p>
          <a:p>
            <a:r>
              <a:rPr lang="zh-CN" altLang="en-US" sz="2100">
                <a:sym typeface="+mn-ea"/>
              </a:rPr>
              <a:t>授课方式：</a:t>
            </a:r>
            <a:r>
              <a:rPr lang="en-US" altLang="zh-CN" sz="2100">
                <a:sym typeface="+mn-ea"/>
              </a:rPr>
              <a:t>B </a:t>
            </a:r>
            <a:r>
              <a:rPr lang="zh-CN" altLang="en-US" sz="2100">
                <a:sym typeface="+mn-ea"/>
              </a:rPr>
              <a:t>站每周六下午</a:t>
            </a:r>
            <a:r>
              <a:rPr lang="en-US" altLang="zh-CN" sz="2100">
                <a:sym typeface="+mn-ea"/>
              </a:rPr>
              <a:t> 2 </a:t>
            </a:r>
            <a:r>
              <a:rPr lang="zh-CN" altLang="en-US" sz="2100">
                <a:sym typeface="+mn-ea"/>
              </a:rPr>
              <a:t>点开始直播，共计</a:t>
            </a:r>
            <a:r>
              <a:rPr lang="en-US" altLang="zh-CN" sz="2100">
                <a:sym typeface="+mn-ea"/>
              </a:rPr>
              <a:t> 14 </a:t>
            </a:r>
            <a:r>
              <a:rPr lang="zh-CN" altLang="en-US" sz="2100">
                <a:sym typeface="+mn-ea"/>
              </a:rPr>
              <a:t>课，每课约</a:t>
            </a:r>
            <a:r>
              <a:rPr lang="en-US" altLang="zh-CN" sz="2100">
                <a:sym typeface="+mn-ea"/>
              </a:rPr>
              <a:t> 1 </a:t>
            </a:r>
            <a:r>
              <a:rPr lang="zh-CN" altLang="en-US" sz="2100">
                <a:sym typeface="+mn-ea"/>
              </a:rPr>
              <a:t>到</a:t>
            </a:r>
            <a:r>
              <a:rPr lang="en-US" altLang="zh-CN" sz="2100">
                <a:sym typeface="+mn-ea"/>
              </a:rPr>
              <a:t> 2 </a:t>
            </a:r>
            <a:r>
              <a:rPr lang="zh-CN" altLang="en-US" sz="2100">
                <a:sym typeface="+mn-ea"/>
              </a:rPr>
              <a:t>小时。</a:t>
            </a:r>
            <a:endParaRPr lang="zh-CN" altLang="en-US" sz="2100">
              <a:sym typeface="+mn-ea"/>
            </a:endParaRPr>
          </a:p>
          <a:p>
            <a:r>
              <a:rPr lang="zh-CN" altLang="en-US" sz="2100">
                <a:sym typeface="+mn-ea"/>
              </a:rPr>
              <a:t>（不论开课还是取消都会至少提前一天动态中通知）</a:t>
            </a:r>
            <a:endParaRPr lang="zh-CN" altLang="en-US" sz="2100">
              <a:sym typeface="+mn-ea"/>
            </a:endParaRPr>
          </a:p>
          <a:p>
            <a:r>
              <a:rPr lang="zh-CN" altLang="en-US" sz="2100">
                <a:sym typeface="+mn-ea"/>
              </a:rPr>
              <a:t>课件和案例代码下载：</a:t>
            </a:r>
            <a:r>
              <a:rPr lang="en-US" altLang="zh-CN" sz="2100">
                <a:sym typeface="+mn-ea"/>
              </a:rPr>
              <a:t>https://github.com/parallel101/opengltutor</a:t>
            </a:r>
            <a:endParaRPr lang="en-US" altLang="zh-CN" sz="2100">
              <a:sym typeface="+mn-ea"/>
            </a:endParaRPr>
          </a:p>
          <a:p>
            <a:r>
              <a:rPr lang="zh-CN" altLang="en-US" sz="2100">
                <a:sym typeface="+mn-ea"/>
              </a:rPr>
              <a:t>国内高速镜像下载：</a:t>
            </a:r>
            <a:r>
              <a:rPr lang="en-US" altLang="zh-CN" sz="2100">
                <a:sym typeface="+mn-ea"/>
              </a:rPr>
              <a:t>https://gitee.com/archibate/opengltutor</a:t>
            </a:r>
            <a:endParaRPr lang="en-US" altLang="zh-CN" sz="2100">
              <a:sym typeface="+mn-ea"/>
            </a:endParaRPr>
          </a:p>
          <a:p>
            <a:r>
              <a:rPr lang="zh-CN" altLang="en-US" sz="2100">
                <a:sym typeface="+mn-ea"/>
              </a:rPr>
              <a:t>直播间：https://live.bilibili.com/14248205</a:t>
            </a:r>
            <a:endParaRPr lang="zh-CN" altLang="en-US" sz="2100">
              <a:sym typeface="+mn-ea"/>
            </a:endParaRPr>
          </a:p>
          <a:p>
            <a:r>
              <a:rPr lang="zh-CN" altLang="en-US" sz="2100">
                <a:sym typeface="+mn-ea"/>
              </a:rPr>
              <a:t>课程录播：</a:t>
            </a:r>
            <a:r>
              <a:rPr lang="en-US" sz="2100">
                <a:sym typeface="+mn-ea"/>
              </a:rPr>
              <a:t>https://space.bilibili.com/263032155/channel/collectiondetail?sid=53025</a:t>
            </a:r>
            <a:endParaRPr lang="en-US" sz="2100">
              <a:sym typeface="+mn-ea"/>
            </a:endParaRPr>
          </a:p>
        </p:txBody>
      </p:sp>
      <p:pic>
        <p:nvPicPr>
          <p:cNvPr id="4" name="Picture 3"/>
          <p:cNvPicPr>
            <a:picLocks noChangeAspect="1"/>
          </p:cNvPicPr>
          <p:nvPr/>
        </p:nvPicPr>
        <p:blipFill>
          <a:blip r:embed="rId1"/>
          <a:stretch>
            <a:fillRect/>
          </a:stretch>
        </p:blipFill>
        <p:spPr>
          <a:xfrm>
            <a:off x="3896995" y="391795"/>
            <a:ext cx="1192530" cy="1192530"/>
          </a:xfrm>
          <a:prstGeom prst="rect">
            <a:avLst/>
          </a:prstGeom>
        </p:spPr>
      </p:pic>
      <p:pic>
        <p:nvPicPr>
          <p:cNvPr id="8" name="Picture 7"/>
          <p:cNvPicPr>
            <a:picLocks noChangeAspect="1"/>
          </p:cNvPicPr>
          <p:nvPr/>
        </p:nvPicPr>
        <p:blipFill>
          <a:blip r:embed="rId2"/>
          <a:stretch>
            <a:fillRect/>
          </a:stretch>
        </p:blipFill>
        <p:spPr>
          <a:xfrm>
            <a:off x="6906895" y="131445"/>
            <a:ext cx="3808730" cy="1580515"/>
          </a:xfrm>
          <a:prstGeom prst="rect">
            <a:avLst/>
          </a:prstGeom>
        </p:spPr>
      </p:pic>
      <p:pic>
        <p:nvPicPr>
          <p:cNvPr id="9" name="Picture 8" descr="heartlogoR-C"/>
          <p:cNvPicPr>
            <a:picLocks noChangeAspect="1"/>
          </p:cNvPicPr>
          <p:nvPr/>
        </p:nvPicPr>
        <p:blipFill>
          <a:blip r:embed="rId3"/>
          <a:stretch>
            <a:fillRect/>
          </a:stretch>
        </p:blipFill>
        <p:spPr>
          <a:xfrm>
            <a:off x="5547995" y="533400"/>
            <a:ext cx="900430" cy="9099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成功从</a:t>
            </a:r>
            <a:r>
              <a:rPr lang="en-US" altLang="zh-CN">
                <a:sym typeface="+mn-ea"/>
              </a:rPr>
              <a:t> </a:t>
            </a:r>
            <a:r>
              <a:rPr lang="en-US">
                <a:sym typeface="+mn-ea"/>
              </a:rPr>
              <a:t>OBJ </a:t>
            </a:r>
            <a:r>
              <a:rPr lang="zh-CN" altLang="en-US">
                <a:sym typeface="+mn-ea"/>
              </a:rPr>
              <a:t>文件中加载出所有模型顶点</a:t>
            </a:r>
            <a:endParaRPr lang="en-US"/>
          </a:p>
        </p:txBody>
      </p:sp>
      <p:pic>
        <p:nvPicPr>
          <p:cNvPr id="4" name="Content Placeholder 3"/>
          <p:cNvPicPr>
            <a:picLocks noChangeAspect="1"/>
          </p:cNvPicPr>
          <p:nvPr>
            <p:ph idx="1"/>
          </p:nvPr>
        </p:nvPicPr>
        <p:blipFill>
          <a:blip r:embed="rId1"/>
          <a:stretch>
            <a:fillRect/>
          </a:stretch>
        </p:blipFill>
        <p:spPr>
          <a:xfrm>
            <a:off x="1036955" y="1105535"/>
            <a:ext cx="5510530" cy="5752465"/>
          </a:xfrm>
          <a:prstGeom prst="rect">
            <a:avLst/>
          </a:prstGeom>
        </p:spPr>
      </p:pic>
      <p:pic>
        <p:nvPicPr>
          <p:cNvPr id="5" name="Picture 4" descr="1612525834186"/>
          <p:cNvPicPr>
            <a:picLocks noChangeAspect="1"/>
          </p:cNvPicPr>
          <p:nvPr/>
        </p:nvPicPr>
        <p:blipFill>
          <a:blip r:embed="rId2"/>
          <a:stretch>
            <a:fillRect/>
          </a:stretch>
        </p:blipFill>
        <p:spPr>
          <a:xfrm>
            <a:off x="7280275" y="0"/>
            <a:ext cx="4911725" cy="6858000"/>
          </a:xfrm>
          <a:prstGeom prst="rect">
            <a:avLst/>
          </a:prstGeom>
        </p:spPr>
      </p:pic>
      <p:sp>
        <p:nvSpPr>
          <p:cNvPr id="9" name="Oval Callout 8"/>
          <p:cNvSpPr/>
          <p:nvPr/>
        </p:nvSpPr>
        <p:spPr>
          <a:xfrm>
            <a:off x="5930265" y="941250"/>
            <a:ext cx="3244850" cy="1566184"/>
          </a:xfrm>
          <a:prstGeom prst="wedgeEllipseCallout">
            <a:avLst>
              <a:gd name="adj1" fmla="val 46927"/>
              <a:gd name="adj2" fmla="val 45704"/>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现在是顶点，接下来加载面片还要再接再厉哦！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认识</a:t>
            </a:r>
            <a:r>
              <a:rPr lang="en-US" altLang="zh-CN">
                <a:sym typeface="+mn-ea"/>
              </a:rPr>
              <a:t> OBJ </a:t>
            </a:r>
            <a:r>
              <a:rPr lang="zh-CN" altLang="en-US">
                <a:sym typeface="+mn-ea"/>
              </a:rPr>
              <a:t>文件格式：面数据</a:t>
            </a:r>
            <a:endParaRPr lang="en-US"/>
          </a:p>
        </p:txBody>
      </p:sp>
      <p:pic>
        <p:nvPicPr>
          <p:cNvPr id="7" name="Content Placeholder 3"/>
          <p:cNvPicPr>
            <a:picLocks noChangeAspect="1"/>
          </p:cNvPicPr>
          <p:nvPr>
            <p:ph idx="1"/>
          </p:nvPr>
        </p:nvPicPr>
        <p:blipFill>
          <a:blip r:embed="rId1"/>
          <a:stretch>
            <a:fillRect/>
          </a:stretch>
        </p:blipFill>
        <p:spPr>
          <a:xfrm>
            <a:off x="0" y="1414145"/>
            <a:ext cx="4211955" cy="544385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9" name="Oval Callout 8"/>
          <p:cNvSpPr/>
          <p:nvPr/>
        </p:nvSpPr>
        <p:spPr>
          <a:xfrm>
            <a:off x="5833110" y="1136741"/>
            <a:ext cx="2769235" cy="1044393"/>
          </a:xfrm>
          <a:prstGeom prst="wedgeEllipseCallout">
            <a:avLst>
              <a:gd name="adj1" fmla="val 63507"/>
              <a:gd name="adj2" fmla="val 3608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小彭老师面片，增好吃鸭！</a:t>
            </a:r>
            <a:endParaRPr lang="zh-CN" altLang="en-US" sz="2400">
              <a:latin typeface="HYTangMeiRen 85W" panose="00020600040101010101" charset="-122"/>
              <a:ea typeface="HYTangMeiRen 85W" panose="00020600040101010101" charset="-122"/>
            </a:endParaRPr>
          </a:p>
        </p:txBody>
      </p:sp>
      <p:sp>
        <p:nvSpPr>
          <p:cNvPr id="10" name="Oval Callout 9"/>
          <p:cNvSpPr/>
          <p:nvPr/>
        </p:nvSpPr>
        <p:spPr>
          <a:xfrm>
            <a:off x="2275205" y="1357489"/>
            <a:ext cx="3121660" cy="444782"/>
          </a:xfrm>
          <a:prstGeom prst="wedgeEllipseCallout">
            <a:avLst>
              <a:gd name="adj1" fmla="val -17860"/>
              <a:gd name="adj2" fmla="val 1472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我是第一个顶点！</a:t>
            </a:r>
            <a:endParaRPr lang="zh-CN" altLang="en-US" sz="2000">
              <a:latin typeface="HYTangMeiRen 85W" panose="00020600040101010101" charset="-122"/>
              <a:ea typeface="HYTangMeiRen 85W" panose="00020600040101010101" charset="-122"/>
            </a:endParaRPr>
          </a:p>
        </p:txBody>
      </p:sp>
      <p:sp>
        <p:nvSpPr>
          <p:cNvPr id="11" name="Oval Callout 10"/>
          <p:cNvSpPr/>
          <p:nvPr/>
        </p:nvSpPr>
        <p:spPr>
          <a:xfrm>
            <a:off x="4063365" y="2859264"/>
            <a:ext cx="3121660" cy="444782"/>
          </a:xfrm>
          <a:prstGeom prst="wedgeEllipseCallout">
            <a:avLst>
              <a:gd name="adj1" fmla="val -57796"/>
              <a:gd name="adj2" fmla="val -5834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我是第二个顶点！</a:t>
            </a:r>
            <a:endParaRPr lang="zh-CN" altLang="en-US" sz="2000">
              <a:latin typeface="HYTangMeiRen 85W" panose="00020600040101010101" charset="-122"/>
              <a:ea typeface="HYTangMeiRen 85W" panose="00020600040101010101" charset="-122"/>
            </a:endParaRPr>
          </a:p>
        </p:txBody>
      </p:sp>
      <p:sp>
        <p:nvSpPr>
          <p:cNvPr id="12" name="Oval Callout 11"/>
          <p:cNvSpPr/>
          <p:nvPr/>
        </p:nvSpPr>
        <p:spPr>
          <a:xfrm>
            <a:off x="1849120" y="4825598"/>
            <a:ext cx="3983990" cy="1305728"/>
          </a:xfrm>
          <a:prstGeom prst="wedgeEllipseCallout">
            <a:avLst>
              <a:gd name="adj1" fmla="val -63962"/>
              <a:gd name="adj2" fmla="val -2273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我是第一个四边形面！我由第</a:t>
            </a:r>
            <a:r>
              <a:rPr lang="en-US" altLang="zh-CN" sz="2000">
                <a:latin typeface="HYTangMeiRen 85W" panose="00020600040101010101" charset="-122"/>
                <a:ea typeface="HYTangMeiRen 85W" panose="00020600040101010101" charset="-122"/>
              </a:rPr>
              <a:t> 1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5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7 </a:t>
            </a:r>
            <a:r>
              <a:rPr lang="zh-CN" altLang="en-US" sz="2000">
                <a:latin typeface="HYTangMeiRen 85W" panose="00020600040101010101" charset="-122"/>
                <a:ea typeface="HYTangMeiRen 85W" panose="00020600040101010101" charset="-122"/>
              </a:rPr>
              <a:t>个、第</a:t>
            </a:r>
            <a:r>
              <a:rPr lang="en-US" altLang="zh-CN" sz="2000">
                <a:latin typeface="HYTangMeiRen 85W" panose="00020600040101010101" charset="-122"/>
                <a:ea typeface="HYTangMeiRen 85W" panose="00020600040101010101" charset="-122"/>
              </a:rPr>
              <a:t> 3 </a:t>
            </a:r>
            <a:r>
              <a:rPr lang="zh-CN" altLang="en-US" sz="2000">
                <a:latin typeface="HYTangMeiRen 85W" panose="00020600040101010101" charset="-122"/>
                <a:ea typeface="HYTangMeiRen 85W" panose="00020600040101010101" charset="-122"/>
              </a:rPr>
              <a:t>个顶点组成！</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strVal val="#ppt_w*0.70"/>
                                          </p:val>
                                        </p:tav>
                                        <p:tav tm="100000">
                                          <p:val>
                                            <p:strVal val="#ppt_w"/>
                                          </p:val>
                                        </p:tav>
                                      </p:tavLst>
                                    </p:anim>
                                    <p:anim calcmode="lin" valueType="num">
                                      <p:cBhvr>
                                        <p:cTn id="14" dur="1000" fill="hold"/>
                                        <p:tgtEl>
                                          <p:spTgt spid="10"/>
                                        </p:tgtEl>
                                        <p:attrNameLst>
                                          <p:attrName>ppt_h</p:attrName>
                                        </p:attrNameLst>
                                      </p:cBhvr>
                                      <p:tavLst>
                                        <p:tav tm="0">
                                          <p:val>
                                            <p:strVal val="#ppt_h"/>
                                          </p:val>
                                        </p:tav>
                                        <p:tav tm="100000">
                                          <p:val>
                                            <p:strVal val="#ppt_h"/>
                                          </p:val>
                                        </p:tav>
                                      </p:tavLst>
                                    </p:anim>
                                    <p:animEffect transition="in" filter="fade">
                                      <p:cBhvr>
                                        <p:cTn id="15" dur="1000"/>
                                        <p:tgtEl>
                                          <p:spTgt spid="10"/>
                                        </p:tgtEl>
                                      </p:cBhvr>
                                    </p:animEffect>
                                  </p:childTnLst>
                                </p:cTn>
                              </p:par>
                            </p:childTnLst>
                          </p:cTn>
                        </p:par>
                        <p:par>
                          <p:cTn id="16" fill="hold">
                            <p:stCondLst>
                              <p:cond delay="3000"/>
                            </p:stCondLst>
                            <p:childTnLst>
                              <p:par>
                                <p:cTn id="17" presetID="55" presetClass="entr" presetSubtype="0" fill="hold" grpId="0" nodeType="afterEffect">
                                  <p:stCondLst>
                                    <p:cond delay="50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strVal val="#ppt_w*0.70"/>
                                          </p:val>
                                        </p:tav>
                                        <p:tav tm="100000">
                                          <p:val>
                                            <p:strVal val="#ppt_w"/>
                                          </p:val>
                                        </p:tav>
                                      </p:tavLst>
                                    </p:anim>
                                    <p:anim calcmode="lin" valueType="num">
                                      <p:cBhvr>
                                        <p:cTn id="20" dur="1000" fill="hold"/>
                                        <p:tgtEl>
                                          <p:spTgt spid="11"/>
                                        </p:tgtEl>
                                        <p:attrNameLst>
                                          <p:attrName>ppt_h</p:attrName>
                                        </p:attrNameLst>
                                      </p:cBhvr>
                                      <p:tavLst>
                                        <p:tav tm="0">
                                          <p:val>
                                            <p:strVal val="#ppt_h"/>
                                          </p:val>
                                        </p:tav>
                                        <p:tav tm="100000">
                                          <p:val>
                                            <p:strVal val="#ppt_h"/>
                                          </p:val>
                                        </p:tav>
                                      </p:tavLst>
                                    </p:anim>
                                    <p:animEffect transition="in" filter="fade">
                                      <p:cBhvr>
                                        <p:cTn id="21" dur="1000"/>
                                        <p:tgtEl>
                                          <p:spTgt spid="11"/>
                                        </p:tgtEl>
                                      </p:cBhvr>
                                    </p:animEffect>
                                  </p:childTnLst>
                                </p:cTn>
                              </p:par>
                            </p:childTnLst>
                          </p:cTn>
                        </p:par>
                        <p:par>
                          <p:cTn id="22" fill="hold">
                            <p:stCondLst>
                              <p:cond delay="4500"/>
                            </p:stCondLst>
                            <p:childTnLst>
                              <p:par>
                                <p:cTn id="23" presetID="55" presetClass="entr" presetSubtype="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strVal val="#ppt_w*0.70"/>
                                          </p:val>
                                        </p:tav>
                                        <p:tav tm="100000">
                                          <p:val>
                                            <p:strVal val="#ppt_w"/>
                                          </p:val>
                                        </p:tav>
                                      </p:tavLst>
                                    </p:anim>
                                    <p:anim calcmode="lin" valueType="num">
                                      <p:cBhvr>
                                        <p:cTn id="26" dur="1000" fill="hold"/>
                                        <p:tgtEl>
                                          <p:spTgt spid="12"/>
                                        </p:tgtEl>
                                        <p:attrNameLst>
                                          <p:attrName>ppt_h</p:attrName>
                                        </p:attrNameLst>
                                      </p:cBhvr>
                                      <p:tavLst>
                                        <p:tav tm="0">
                                          <p:val>
                                            <p:strVal val="#ppt_h"/>
                                          </p:val>
                                        </p:tav>
                                        <p:tav tm="100000">
                                          <p:val>
                                            <p:strVal val="#ppt_h"/>
                                          </p:val>
                                        </p:tav>
                                      </p:tavLst>
                                    </p:anim>
                                    <p:animEffect transition="in" filter="fade">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从</a:t>
            </a:r>
            <a:r>
              <a:rPr lang="en-US" altLang="zh-CN">
                <a:sym typeface="+mn-ea"/>
              </a:rPr>
              <a:t> OBJ </a:t>
            </a:r>
            <a:r>
              <a:rPr lang="zh-CN" altLang="en-US">
                <a:sym typeface="+mn-ea"/>
              </a:rPr>
              <a:t>文件格式，看多边形</a:t>
            </a:r>
            <a:r>
              <a:rPr lang="zh-CN">
                <a:sym typeface="+mn-ea"/>
              </a:rPr>
              <a:t>网格数据结构</a:t>
            </a:r>
            <a:endParaRPr lang="en-US"/>
          </a:p>
        </p:txBody>
      </p:sp>
      <p:sp>
        <p:nvSpPr>
          <p:cNvPr id="3" name="Content Placeholder 2"/>
          <p:cNvSpPr>
            <a:spLocks noGrp="1"/>
          </p:cNvSpPr>
          <p:nvPr>
            <p:ph idx="1"/>
          </p:nvPr>
        </p:nvSpPr>
        <p:spPr>
          <a:xfrm>
            <a:off x="647700" y="1825625"/>
            <a:ext cx="10515600" cy="4545965"/>
          </a:xfrm>
        </p:spPr>
        <p:txBody>
          <a:bodyPr/>
          <a:p>
            <a:r>
              <a:rPr lang="en-US"/>
              <a:t>vertices </a:t>
            </a:r>
            <a:r>
              <a:rPr lang="zh-CN" altLang="en-US"/>
              <a:t>是</a:t>
            </a:r>
            <a:r>
              <a:rPr lang="en-US" altLang="zh-CN"/>
              <a:t> vector&lt;array&lt;float, 3&gt;&gt;</a:t>
            </a:r>
            <a:r>
              <a:rPr lang="zh-CN" altLang="en-US"/>
              <a:t>，每个顶点有三个</a:t>
            </a:r>
            <a:r>
              <a:rPr lang="en-US" altLang="zh-CN"/>
              <a:t> float</a:t>
            </a:r>
            <a:r>
              <a:rPr lang="zh-CN" altLang="en-US"/>
              <a:t>，分别为</a:t>
            </a:r>
            <a:r>
              <a:rPr lang="en-US" altLang="zh-CN"/>
              <a:t> x, y, z </a:t>
            </a:r>
            <a:r>
              <a:rPr lang="zh-CN" altLang="en-US"/>
              <a:t>表示顶点坐标。</a:t>
            </a:r>
            <a:endParaRPr lang="zh-CN" altLang="en-US"/>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sz="2200">
                <a:latin typeface="HYXuanSong 75S" panose="00020600040101010101" charset="-122"/>
                <a:ea typeface="HYXuanSong 75S" panose="00020600040101010101" charset="-122"/>
              </a:rPr>
              <a:t>v 1.000000 1.000000 1.000000</a:t>
            </a:r>
            <a:endParaRPr lang="en-US" sz="2200">
              <a:latin typeface="HYXuanSong 75S" panose="00020600040101010101" charset="-122"/>
              <a:ea typeface="HYXuanSong 75S" panose="00020600040101010101" charset="-122"/>
            </a:endParaRPr>
          </a:p>
          <a:p>
            <a:r>
              <a:rPr lang="en-US"/>
              <a:t>faces </a:t>
            </a:r>
            <a:r>
              <a:rPr lang="zh-CN" altLang="en-US"/>
              <a:t>是</a:t>
            </a:r>
            <a:r>
              <a:rPr lang="en-US" altLang="zh-CN"/>
              <a:t> vector&lt;vector&lt;int&gt;&gt;</a:t>
            </a:r>
            <a:r>
              <a:rPr lang="zh-CN" altLang="en-US"/>
              <a:t>，每个</a:t>
            </a:r>
            <a:r>
              <a:rPr lang="en-US" altLang="zh-CN"/>
              <a:t> n </a:t>
            </a:r>
            <a:r>
              <a:rPr lang="zh-CN" altLang="en-US"/>
              <a:t>边形面，由</a:t>
            </a:r>
            <a:r>
              <a:rPr lang="en-US" altLang="zh-CN"/>
              <a:t> n </a:t>
            </a:r>
            <a:r>
              <a:rPr lang="zh-CN" altLang="en-US"/>
              <a:t>个顶点的下标（</a:t>
            </a:r>
            <a:r>
              <a:rPr lang="en-US" altLang="zh-CN"/>
              <a:t>int</a:t>
            </a:r>
            <a:r>
              <a:rPr lang="zh-CN" altLang="en-US"/>
              <a:t>）构成。</a:t>
            </a:r>
            <a:endParaRPr lang="zh-CN" altLang="en-US"/>
          </a:p>
          <a:p>
            <a:r>
              <a:rPr lang="en-US" altLang="zh-CN" sz="2200">
                <a:latin typeface="HYXuanSong 75S" panose="00020600040101010101" charset="-122"/>
                <a:ea typeface="HYXuanSong 75S" panose="00020600040101010101" charset="-122"/>
                <a:cs typeface="HYXuanSong 75S" panose="00020600040101010101" charset="-122"/>
              </a:rPr>
              <a:t>f 1 2 3 4        // </a:t>
            </a:r>
            <a:r>
              <a:rPr lang="zh-CN" altLang="en-US" sz="2200">
                <a:latin typeface="HYXuanSong 75S" panose="00020600040101010101" charset="-122"/>
                <a:ea typeface="HYXuanSong 75S" panose="00020600040101010101" charset="-122"/>
                <a:cs typeface="HYXuanSong 75S" panose="00020600040101010101" charset="-122"/>
              </a:rPr>
              <a:t>由</a:t>
            </a:r>
            <a:r>
              <a:rPr lang="en-US" altLang="zh-CN" sz="2200">
                <a:latin typeface="HYXuanSong 75S" panose="00020600040101010101" charset="-122"/>
                <a:ea typeface="HYXuanSong 75S" panose="00020600040101010101" charset="-122"/>
                <a:cs typeface="HYXuanSong 75S" panose="00020600040101010101" charset="-122"/>
              </a:rPr>
              <a:t> 1</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2</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3</a:t>
            </a:r>
            <a:r>
              <a:rPr lang="zh-CN" altLang="en-US" sz="2200">
                <a:latin typeface="HYXuanSong 75S" panose="00020600040101010101" charset="-122"/>
                <a:ea typeface="HYXuanSong 75S" panose="00020600040101010101" charset="-122"/>
                <a:cs typeface="HYXuanSong 75S" panose="00020600040101010101" charset="-122"/>
              </a:rPr>
              <a:t>、</a:t>
            </a:r>
            <a:r>
              <a:rPr lang="en-US" altLang="zh-CN" sz="2200">
                <a:latin typeface="HYXuanSong 75S" panose="00020600040101010101" charset="-122"/>
                <a:ea typeface="HYXuanSong 75S" panose="00020600040101010101" charset="-122"/>
                <a:cs typeface="HYXuanSong 75S" panose="00020600040101010101" charset="-122"/>
              </a:rPr>
              <a:t>4 </a:t>
            </a:r>
            <a:r>
              <a:rPr lang="zh-CN" altLang="en-US" sz="2200">
                <a:latin typeface="HYXuanSong 75S" panose="00020600040101010101" charset="-122"/>
                <a:ea typeface="HYXuanSong 75S" panose="00020600040101010101" charset="-122"/>
                <a:cs typeface="HYXuanSong 75S" panose="00020600040101010101" charset="-122"/>
              </a:rPr>
              <a:t>号顶点构成一个四边形面</a:t>
            </a:r>
            <a:endParaRPr lang="zh-CN" altLang="en-US" sz="2200">
              <a:latin typeface="HYXuanSong 75S" panose="00020600040101010101" charset="-122"/>
              <a:ea typeface="HYXuanSong 75S" panose="00020600040101010101" charset="-122"/>
              <a:cs typeface="HYXuanSong 75S" panose="00020600040101010101" charset="-122"/>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2 3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2</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4           //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3</a:t>
            </a:r>
            <a:r>
              <a:rPr lang="zh-CN" altLang="en-US" sz="2200">
                <a:latin typeface="HYXuanSong 75S" panose="00020600040101010101" charset="-122"/>
                <a:ea typeface="HYXuanSong 75S" panose="00020600040101010101" charset="-122"/>
                <a:cs typeface="HYXuanSong 75S" panose="00020600040101010101" charset="-122"/>
                <a:sym typeface="+mn-ea"/>
              </a:rPr>
              <a:t>、</a:t>
            </a:r>
            <a:r>
              <a:rPr lang="en-US" altLang="zh-CN" sz="2200">
                <a:latin typeface="HYXuanSong 75S" panose="00020600040101010101" charset="-122"/>
                <a:ea typeface="HYXuanSong 75S" panose="00020600040101010101" charset="-122"/>
                <a:cs typeface="HYXuanSong 75S" panose="00020600040101010101" charset="-122"/>
                <a:sym typeface="+mn-ea"/>
              </a:rPr>
              <a:t>4 </a:t>
            </a:r>
            <a:r>
              <a:rPr lang="zh-CN" altLang="en-US" sz="2200">
                <a:latin typeface="HYXuanSong 75S" panose="00020600040101010101" charset="-122"/>
                <a:ea typeface="HYXuanSong 75S" panose="00020600040101010101" charset="-122"/>
                <a:cs typeface="HYXuanSong 75S" panose="00020600040101010101" charset="-122"/>
                <a:sym typeface="+mn-ea"/>
              </a:rPr>
              <a:t>号顶点构成一个三角形面</a:t>
            </a:r>
            <a:endParaRPr lang="zh-CN" altLang="en-US" sz="2200">
              <a:latin typeface="HYXuanSong 75S" panose="00020600040101010101" charset="-122"/>
              <a:ea typeface="HYXuanSong 75S" panose="00020600040101010101" charset="-122"/>
              <a:cs typeface="HYXuanSong 75S" panose="00020600040101010101" charset="-122"/>
              <a:sym typeface="+mn-ea"/>
            </a:endParaRPr>
          </a:p>
          <a:p>
            <a:r>
              <a:rPr lang="en-US" altLang="zh-CN" sz="2200">
                <a:latin typeface="HYXuanSong 75S" panose="00020600040101010101" charset="-122"/>
                <a:ea typeface="HYXuanSong 75S" panose="00020600040101010101" charset="-122"/>
                <a:cs typeface="HYXuanSong 75S" panose="00020600040101010101" charset="-122"/>
                <a:sym typeface="+mn-ea"/>
              </a:rPr>
              <a:t>f 1 3              //</a:t>
            </a:r>
            <a:r>
              <a:rPr lang="en-US" altLang="zh-CN" sz="2200">
                <a:latin typeface="HYXuanSong 75S" panose="00020600040101010101" charset="-122"/>
                <a:ea typeface="HYXuanSong 75S" panose="00020600040101010101" charset="-122"/>
                <a:cs typeface="HYXuanSong 75S" panose="00020600040101010101" charset="-122"/>
                <a:sym typeface="+mn-ea"/>
              </a:rPr>
              <a:t> </a:t>
            </a:r>
            <a:r>
              <a:rPr lang="zh-CN" altLang="en-US" sz="2200">
                <a:latin typeface="HYXuanSong 75S" panose="00020600040101010101" charset="-122"/>
                <a:ea typeface="HYXuanSong 75S" panose="00020600040101010101" charset="-122"/>
                <a:cs typeface="HYXuanSong 75S" panose="00020600040101010101" charset="-122"/>
                <a:sym typeface="+mn-ea"/>
              </a:rPr>
              <a:t>由</a:t>
            </a:r>
            <a:r>
              <a:rPr lang="en-US" altLang="zh-CN" sz="2200">
                <a:latin typeface="HYXuanSong 75S" panose="00020600040101010101" charset="-122"/>
                <a:ea typeface="HYXuanSong 75S" panose="00020600040101010101" charset="-122"/>
                <a:cs typeface="HYXuanSong 75S" panose="00020600040101010101" charset="-122"/>
                <a:sym typeface="+mn-ea"/>
              </a:rPr>
              <a:t> 1 </a:t>
            </a:r>
            <a:r>
              <a:rPr lang="zh-CN" altLang="en-US" sz="2200">
                <a:latin typeface="HYXuanSong 75S" panose="00020600040101010101" charset="-122"/>
                <a:ea typeface="HYXuanSong 75S" panose="00020600040101010101" charset="-122"/>
                <a:cs typeface="HYXuanSong 75S" panose="00020600040101010101" charset="-122"/>
                <a:sym typeface="+mn-ea"/>
              </a:rPr>
              <a:t>号和</a:t>
            </a:r>
            <a:r>
              <a:rPr lang="en-US" altLang="zh-CN" sz="2200">
                <a:latin typeface="HYXuanSong 75S" panose="00020600040101010101" charset="-122"/>
                <a:ea typeface="HYXuanSong 75S" panose="00020600040101010101" charset="-122"/>
                <a:cs typeface="HYXuanSong 75S" panose="00020600040101010101" charset="-122"/>
                <a:sym typeface="+mn-ea"/>
              </a:rPr>
              <a:t> 3 </a:t>
            </a:r>
            <a:r>
              <a:rPr lang="zh-CN" altLang="en-US" sz="2200">
                <a:latin typeface="HYXuanSong 75S" panose="00020600040101010101" charset="-122"/>
                <a:ea typeface="HYXuanSong 75S" panose="00020600040101010101" charset="-122"/>
                <a:cs typeface="HYXuanSong 75S" panose="00020600040101010101" charset="-122"/>
                <a:sym typeface="+mn-ea"/>
              </a:rPr>
              <a:t>号顶点连成一条线段</a:t>
            </a:r>
            <a:endParaRPr lang="zh-CN" altLang="en-US" sz="2200">
              <a:latin typeface="HYXuanSong 75S" panose="00020600040101010101" charset="-122"/>
              <a:ea typeface="HYXuanSong 75S" panose="00020600040101010101" charset="-122"/>
              <a:cs typeface="HYXuanSong 75S" panose="00020600040101010101" charset="-122"/>
            </a:endParaRPr>
          </a:p>
        </p:txBody>
      </p:sp>
      <p:sp>
        <p:nvSpPr>
          <p:cNvPr id="4" name="Rectangles 3"/>
          <p:cNvSpPr/>
          <p:nvPr/>
        </p:nvSpPr>
        <p:spPr>
          <a:xfrm>
            <a:off x="8051800" y="4336415"/>
            <a:ext cx="422910" cy="4051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5" name="Right Triangle 4"/>
          <p:cNvSpPr/>
          <p:nvPr/>
        </p:nvSpPr>
        <p:spPr>
          <a:xfrm>
            <a:off x="7609205" y="4730750"/>
            <a:ext cx="442595"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6" name="Right Triangle 5"/>
          <p:cNvSpPr/>
          <p:nvPr/>
        </p:nvSpPr>
        <p:spPr>
          <a:xfrm rot="10800000">
            <a:off x="7609205" y="5241290"/>
            <a:ext cx="441960" cy="423545"/>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cxnSp>
        <p:nvCxnSpPr>
          <p:cNvPr id="7" name="Straight Connector 6"/>
          <p:cNvCxnSpPr/>
          <p:nvPr/>
        </p:nvCxnSpPr>
        <p:spPr>
          <a:xfrm>
            <a:off x="7113270" y="5600065"/>
            <a:ext cx="441960" cy="423545"/>
          </a:xfrm>
          <a:prstGeom prst="line">
            <a:avLst/>
          </a:prstGeom>
        </p:spPr>
        <p:style>
          <a:lnRef idx="3">
            <a:schemeClr val="accent6"/>
          </a:lnRef>
          <a:fillRef idx="0">
            <a:schemeClr val="accent6"/>
          </a:fillRef>
          <a:effectRef idx="2">
            <a:schemeClr val="accent6"/>
          </a:effectRef>
          <a:fontRef idx="minor">
            <a:schemeClr val="tx1"/>
          </a:fontRef>
        </p:style>
      </p:cxnSp>
      <p:grpSp>
        <p:nvGrpSpPr>
          <p:cNvPr id="13" name="Group 12"/>
          <p:cNvGrpSpPr/>
          <p:nvPr/>
        </p:nvGrpSpPr>
        <p:grpSpPr>
          <a:xfrm>
            <a:off x="5857875" y="2595880"/>
            <a:ext cx="1083310" cy="886460"/>
            <a:chOff x="9377" y="4079"/>
            <a:chExt cx="1161" cy="950"/>
          </a:xfrm>
        </p:grpSpPr>
        <mc:AlternateContent xmlns:mc="http://schemas.openxmlformats.org/markup-compatibility/2006" xmlns:p14="http://schemas.microsoft.com/office/powerpoint/2010/main">
          <mc:Choice Requires="p14">
            <p:contentPart r:id="rId1" p14:bwMode="auto">
              <p14:nvContentPartPr>
                <p14:cNvPr id="8" name="Ink 7"/>
                <p14:cNvContentPartPr/>
                <p14:nvPr/>
              </p14:nvContentPartPr>
              <p14:xfrm>
                <a:off x="9497" y="4099"/>
                <a:ext cx="20" cy="160"/>
              </p14:xfrm>
            </p:contentPart>
          </mc:Choice>
          <mc:Fallback xmlns="">
            <p:pic>
              <p:nvPicPr>
                <p:cNvPr id="8" name="Ink 7"/>
              </p:nvPicPr>
              <p:blipFill>
                <a:blip r:embed="rId2"/>
              </p:blipFill>
              <p:spPr>
                <a:xfrm>
                  <a:off x="9497" y="4099"/>
                  <a:ext cx="20" cy="16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9377" y="4799"/>
                <a:ext cx="180" cy="160"/>
              </p14:xfrm>
            </p:contentPart>
          </mc:Choice>
          <mc:Fallback xmlns="">
            <p:pic>
              <p:nvPicPr>
                <p:cNvPr id="9" name="Ink 8"/>
              </p:nvPicPr>
              <p:blipFill>
                <a:blip r:embed="rId4"/>
              </p:blipFill>
              <p:spPr>
                <a:xfrm>
                  <a:off x="9377" y="4799"/>
                  <a:ext cx="180" cy="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10388" y="4819"/>
                <a:ext cx="130" cy="211"/>
              </p14:xfrm>
            </p:contentPart>
          </mc:Choice>
          <mc:Fallback xmlns="">
            <p:pic>
              <p:nvPicPr>
                <p:cNvPr id="10" name="Ink 9"/>
              </p:nvPicPr>
              <p:blipFill>
                <a:blip r:embed="rId6"/>
              </p:blipFill>
              <p:spPr>
                <a:xfrm>
                  <a:off x="10388" y="4819"/>
                  <a:ext cx="130" cy="21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10378" y="4079"/>
                <a:ext cx="160" cy="150"/>
              </p14:xfrm>
            </p:contentPart>
          </mc:Choice>
          <mc:Fallback xmlns="">
            <p:pic>
              <p:nvPicPr>
                <p:cNvPr id="11" name="Ink 10"/>
              </p:nvPicPr>
              <p:blipFill>
                <a:blip r:embed="rId8"/>
              </p:blipFill>
              <p:spPr>
                <a:xfrm>
                  <a:off x="10378" y="4079"/>
                  <a:ext cx="160" cy="1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10508" y="4089"/>
                <a:ext cx="10" cy="190"/>
              </p14:xfrm>
            </p:contentPart>
          </mc:Choice>
          <mc:Fallback xmlns="">
            <p:pic>
              <p:nvPicPr>
                <p:cNvPr id="12" name="Ink 11"/>
              </p:nvPicPr>
              <p:blipFill>
                <a:blip r:embed="rId10"/>
              </p:blipFill>
              <p:spPr>
                <a:xfrm>
                  <a:off x="10508" y="4089"/>
                  <a:ext cx="10" cy="19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14" name="Ink 13"/>
              <p14:cNvContentPartPr/>
              <p14:nvPr/>
            </p14:nvContentPartPr>
            <p14:xfrm>
              <a:off x="6118225" y="2700655"/>
              <a:ext cx="514350" cy="527685"/>
            </p14:xfrm>
          </p:contentPart>
        </mc:Choice>
        <mc:Fallback xmlns="">
          <p:pic>
            <p:nvPicPr>
              <p:cNvPr id="14" name="Ink 13"/>
            </p:nvPicPr>
            <p:blipFill>
              <a:blip r:embed="rId12"/>
            </p:blipFill>
            <p:spPr>
              <a:xfrm>
                <a:off x="6118225" y="2700655"/>
                <a:ext cx="514350" cy="52768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0" name="Ink 19"/>
              <p14:cNvContentPartPr/>
              <p14:nvPr/>
            </p14:nvContentPartPr>
            <p14:xfrm>
              <a:off x="1003300" y="5147945"/>
              <a:ext cx="845185" cy="25400"/>
            </p14:xfrm>
          </p:contentPart>
        </mc:Choice>
        <mc:Fallback xmlns="">
          <p:pic>
            <p:nvPicPr>
              <p:cNvPr id="20" name="Ink 19"/>
            </p:nvPicPr>
            <p:blipFill>
              <a:blip r:embed="rId14"/>
            </p:blipFill>
            <p:spPr>
              <a:xfrm>
                <a:off x="1003300" y="5147945"/>
                <a:ext cx="845185" cy="254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1" name="Ink 20"/>
              <p14:cNvContentPartPr/>
              <p14:nvPr/>
            </p14:nvContentPartPr>
            <p14:xfrm>
              <a:off x="6066790" y="2618105"/>
              <a:ext cx="648335" cy="711835"/>
            </p14:xfrm>
          </p:contentPart>
        </mc:Choice>
        <mc:Fallback xmlns="">
          <p:pic>
            <p:nvPicPr>
              <p:cNvPr id="21" name="Ink 20"/>
            </p:nvPicPr>
            <p:blipFill>
              <a:blip r:embed="rId16"/>
            </p:blipFill>
            <p:spPr>
              <a:xfrm>
                <a:off x="6066790" y="2618105"/>
                <a:ext cx="648335" cy="71183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2" name="Ink 21"/>
              <p14:cNvContentPartPr/>
              <p14:nvPr/>
            </p14:nvContentPartPr>
            <p14:xfrm>
              <a:off x="984250" y="4671060"/>
              <a:ext cx="1067435" cy="50800"/>
            </p14:xfrm>
          </p:contentPart>
        </mc:Choice>
        <mc:Fallback xmlns="">
          <p:pic>
            <p:nvPicPr>
              <p:cNvPr id="22" name="Ink 21"/>
            </p:nvPicPr>
            <p:blipFill>
              <a:blip r:embed="rId18"/>
            </p:blipFill>
            <p:spPr>
              <a:xfrm>
                <a:off x="984250" y="4671060"/>
                <a:ext cx="1067435" cy="508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3" name="Ink 22"/>
              <p14:cNvContentPartPr/>
              <p14:nvPr/>
            </p14:nvContentPartPr>
            <p14:xfrm>
              <a:off x="1009650" y="5548630"/>
              <a:ext cx="768985" cy="6350"/>
            </p14:xfrm>
          </p:contentPart>
        </mc:Choice>
        <mc:Fallback xmlns="">
          <p:pic>
            <p:nvPicPr>
              <p:cNvPr id="23" name="Ink 22"/>
            </p:nvPicPr>
            <p:blipFill>
              <a:blip r:embed="rId20"/>
            </p:blipFill>
            <p:spPr>
              <a:xfrm>
                <a:off x="1009650" y="5548630"/>
                <a:ext cx="768985" cy="63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4" name="Ink 23"/>
              <p14:cNvContentPartPr/>
              <p14:nvPr/>
            </p14:nvContentPartPr>
            <p14:xfrm>
              <a:off x="6175375" y="2637155"/>
              <a:ext cx="476250" cy="495935"/>
            </p14:xfrm>
          </p:contentPart>
        </mc:Choice>
        <mc:Fallback xmlns="">
          <p:pic>
            <p:nvPicPr>
              <p:cNvPr id="24" name="Ink 23"/>
            </p:nvPicPr>
            <p:blipFill>
              <a:blip r:embed="rId22"/>
            </p:blipFill>
            <p:spPr>
              <a:xfrm>
                <a:off x="6175375" y="2637155"/>
                <a:ext cx="476250" cy="49593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5" name="Ink 24"/>
              <p14:cNvContentPartPr/>
              <p14:nvPr/>
            </p14:nvContentPartPr>
            <p14:xfrm>
              <a:off x="1016000" y="5974080"/>
              <a:ext cx="553085" cy="31750"/>
            </p14:xfrm>
          </p:contentPart>
        </mc:Choice>
        <mc:Fallback xmlns="">
          <p:pic>
            <p:nvPicPr>
              <p:cNvPr id="25" name="Ink 24"/>
            </p:nvPicPr>
            <p:blipFill>
              <a:blip r:embed="rId24"/>
            </p:blipFill>
            <p:spPr>
              <a:xfrm>
                <a:off x="1016000" y="5974080"/>
                <a:ext cx="553085" cy="317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6" name="Ink 25"/>
              <p14:cNvContentPartPr/>
              <p14:nvPr/>
            </p14:nvContentPartPr>
            <p14:xfrm>
              <a:off x="6207125" y="2675255"/>
              <a:ext cx="374650" cy="464185"/>
            </p14:xfrm>
          </p:contentPart>
        </mc:Choice>
        <mc:Fallback xmlns="">
          <p:pic>
            <p:nvPicPr>
              <p:cNvPr id="26" name="Ink 25"/>
            </p:nvPicPr>
            <p:blipFill>
              <a:blip r:embed="rId26"/>
            </p:blipFill>
            <p:spPr>
              <a:xfrm>
                <a:off x="6207125" y="2675255"/>
                <a:ext cx="374650" cy="464185"/>
              </a:xfrm>
              <a:prstGeom prst="rect"/>
            </p:spPr>
          </p:pic>
        </mc:Fallback>
      </mc:AlternateContent>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6" descr="avatararchibate-20640597"/>
          <p:cNvPicPr>
            <a:picLocks noChangeAspect="1"/>
          </p:cNvPicPr>
          <p:nvPr/>
        </p:nvPicPr>
        <p:blipFill>
          <a:blip r:embed="rId1"/>
          <a:stretch>
            <a:fillRect/>
          </a:stretch>
        </p:blipFill>
        <p:spPr>
          <a:xfrm>
            <a:off x="9346565" y="4012565"/>
            <a:ext cx="2845435" cy="2845435"/>
          </a:xfrm>
          <a:prstGeom prst="rect">
            <a:avLst/>
          </a:prstGeom>
        </p:spPr>
      </p:pic>
      <p:sp>
        <p:nvSpPr>
          <p:cNvPr id="2" name="Title 1"/>
          <p:cNvSpPr>
            <a:spLocks noGrp="1"/>
          </p:cNvSpPr>
          <p:nvPr>
            <p:ph type="title"/>
          </p:nvPr>
        </p:nvSpPr>
        <p:spPr/>
        <p:txBody>
          <a:bodyPr/>
          <a:p>
            <a:r>
              <a:rPr lang="zh-CN"/>
              <a:t>认识三角形网格数据结构</a:t>
            </a:r>
            <a:endParaRPr lang="zh-CN"/>
          </a:p>
        </p:txBody>
      </p:sp>
      <p:pic>
        <p:nvPicPr>
          <p:cNvPr id="6" name="Content Placeholder 5"/>
          <p:cNvPicPr>
            <a:picLocks noChangeAspect="1"/>
          </p:cNvPicPr>
          <p:nvPr>
            <p:ph idx="1"/>
          </p:nvPr>
        </p:nvPicPr>
        <p:blipFill>
          <a:blip r:embed="rId2"/>
          <a:stretch>
            <a:fillRect/>
          </a:stretch>
        </p:blipFill>
        <p:spPr>
          <a:xfrm>
            <a:off x="2301240" y="1727200"/>
            <a:ext cx="7208520" cy="4548505"/>
          </a:xfrm>
          <a:prstGeom prst="rect">
            <a:avLst/>
          </a:prstGeom>
        </p:spPr>
      </p:pic>
      <p:sp>
        <p:nvSpPr>
          <p:cNvPr id="11" name="Oval Callout 10"/>
          <p:cNvSpPr/>
          <p:nvPr/>
        </p:nvSpPr>
        <p:spPr>
          <a:xfrm>
            <a:off x="7087235" y="2827457"/>
            <a:ext cx="4699000" cy="1048147"/>
          </a:xfrm>
          <a:prstGeom prst="wedgeEllipseCallout">
            <a:avLst>
              <a:gd name="adj1" fmla="val 16905"/>
              <a:gd name="adj2" fmla="val 99828"/>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Vertex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x</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y</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 </a:t>
            </a:r>
            <a:r>
              <a:rPr lang="zh-CN" altLang="en-US" sz="2400">
                <a:latin typeface="HYTangMeiRen 85W" panose="00020600040101010101" charset="-122"/>
                <a:ea typeface="HYTangMeiRen 85W" panose="00020600040101010101" charset="-122"/>
              </a:rPr>
              <a:t>是顶点在三维空间中的坐标</a:t>
            </a:r>
            <a:endParaRPr lang="zh-CN" altLang="en-US" sz="2400">
              <a:latin typeface="HYTangMeiRen 85W" panose="00020600040101010101" charset="-122"/>
              <a:ea typeface="HYTangMeiRen 85W" panose="00020600040101010101" charset="-122"/>
            </a:endParaRPr>
          </a:p>
        </p:txBody>
      </p:sp>
      <p:sp>
        <p:nvSpPr>
          <p:cNvPr id="3" name="Oval Callout 2"/>
          <p:cNvSpPr/>
          <p:nvPr/>
        </p:nvSpPr>
        <p:spPr>
          <a:xfrm>
            <a:off x="4523740" y="4361266"/>
            <a:ext cx="5165090" cy="1044403"/>
          </a:xfrm>
          <a:prstGeom prst="wedgeEllipseCallout">
            <a:avLst>
              <a:gd name="adj1" fmla="val 50417"/>
              <a:gd name="adj2" fmla="val 5250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而</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Face </a:t>
            </a:r>
            <a:r>
              <a:rPr lang="zh-CN" altLang="en-US" sz="2400">
                <a:latin typeface="HYTangMeiRen 85W" panose="00020600040101010101" charset="-122"/>
                <a:ea typeface="HYTangMeiRen 85W" panose="00020600040101010101" charset="-122"/>
              </a:rPr>
              <a:t>的</a:t>
            </a:r>
            <a:r>
              <a:rPr lang="en-US" altLang="zh-CN" sz="2400">
                <a:latin typeface="HYTangMeiRen 85W" panose="00020600040101010101" charset="-122"/>
                <a:ea typeface="HYTangMeiRen 85W" panose="00020600040101010101" charset="-122"/>
              </a:rPr>
              <a:t> a</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b</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c </a:t>
            </a:r>
            <a:r>
              <a:rPr lang="zh-CN" altLang="en-US" sz="2400">
                <a:latin typeface="HYTangMeiRen 85W" panose="00020600040101010101" charset="-122"/>
                <a:ea typeface="HYTangMeiRen 85W" panose="00020600040101010101" charset="-122"/>
              </a:rPr>
              <a:t>则是三角形三个顶点的编号</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2526 -0.0012037 " pathEditMode="relative" rAng="0" ptsTypes="">
                                      <p:cBhvr>
                                        <p:cTn id="12" dur="500" fill="hold"/>
                                        <p:tgtEl>
                                          <p:spTgt spid="6"/>
                                        </p:tgtEl>
                                        <p:attrNameLst>
                                          <p:attrName>ppt_x</p:attrName>
                                          <p:attrName>ppt_y</p:attrName>
                                        </p:attrNameLst>
                                      </p:cBhvr>
                                      <p:rCtr x="-74" y="-1"/>
                                    </p:animMotion>
                                  </p:childTnLst>
                                </p:cTn>
                              </p:par>
                            </p:childTnLst>
                          </p:cTn>
                        </p:par>
                        <p:par>
                          <p:cTn id="13" fill="hold">
                            <p:stCondLst>
                              <p:cond delay="1500"/>
                            </p:stCondLst>
                            <p:childTnLst>
                              <p:par>
                                <p:cTn id="14" presetID="55" presetClass="entr" presetSubtype="0" fill="hold" grpId="0" nodeType="after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p:cTn id="16" dur="1000" fill="hold"/>
                                        <p:tgtEl>
                                          <p:spTgt spid="11"/>
                                        </p:tgtEl>
                                        <p:attrNameLst>
                                          <p:attrName>ppt_w</p:attrName>
                                        </p:attrNameLst>
                                      </p:cBhvr>
                                      <p:tavLst>
                                        <p:tav tm="0">
                                          <p:val>
                                            <p:strVal val="#ppt_w*0.70"/>
                                          </p:val>
                                        </p:tav>
                                        <p:tav tm="100000">
                                          <p:val>
                                            <p:strVal val="#ppt_w"/>
                                          </p:val>
                                        </p:tav>
                                      </p:tavLst>
                                    </p:anim>
                                    <p:anim calcmode="lin" valueType="num">
                                      <p:cBhvr>
                                        <p:cTn id="17" dur="1000" fill="hold"/>
                                        <p:tgtEl>
                                          <p:spTgt spid="11"/>
                                        </p:tgtEl>
                                        <p:attrNameLst>
                                          <p:attrName>ppt_h</p:attrName>
                                        </p:attrNameLst>
                                      </p:cBhvr>
                                      <p:tavLst>
                                        <p:tav tm="0">
                                          <p:val>
                                            <p:strVal val="#ppt_h"/>
                                          </p:val>
                                        </p:tav>
                                        <p:tav tm="100000">
                                          <p:val>
                                            <p:strVal val="#ppt_h"/>
                                          </p:val>
                                        </p:tav>
                                      </p:tavLst>
                                    </p:anim>
                                    <p:animEffect transition="in" filter="fade">
                                      <p:cBhvr>
                                        <p:cTn id="18" dur="1000"/>
                                        <p:tgtEl>
                                          <p:spTgt spid="11"/>
                                        </p:tgtEl>
                                      </p:cBhvr>
                                    </p:animEffect>
                                  </p:childTnLst>
                                </p:cTn>
                              </p:par>
                            </p:childTnLst>
                          </p:cTn>
                        </p:par>
                        <p:par>
                          <p:cTn id="19" fill="hold">
                            <p:stCondLst>
                              <p:cond delay="2900"/>
                            </p:stCondLst>
                            <p:childTnLst>
                              <p:par>
                                <p:cTn id="20" presetID="55" presetClass="entr" presetSubtype="0" fill="hold" grpId="0" nodeType="afterEffect">
                                  <p:stCondLst>
                                    <p:cond delay="90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ppt_w</p:attrName>
                                        </p:attrNameLst>
                                      </p:cBhvr>
                                      <p:tavLst>
                                        <p:tav tm="0">
                                          <p:val>
                                            <p:strVal val="#ppt_w*0.70"/>
                                          </p:val>
                                        </p:tav>
                                        <p:tav tm="100000">
                                          <p:val>
                                            <p:strVal val="#ppt_w"/>
                                          </p:val>
                                        </p:tav>
                                      </p:tavLst>
                                    </p:anim>
                                    <p:anim calcmode="lin" valueType="num">
                                      <p:cBhvr>
                                        <p:cTn id="23" dur="1000" fill="hold"/>
                                        <p:tgtEl>
                                          <p:spTgt spid="3"/>
                                        </p:tgtEl>
                                        <p:attrNameLst>
                                          <p:attrName>ppt_h</p:attrName>
                                        </p:attrNameLst>
                                      </p:cBhvr>
                                      <p:tavLst>
                                        <p:tav tm="0">
                                          <p:val>
                                            <p:strVal val="#ppt_h"/>
                                          </p:val>
                                        </p:tav>
                                        <p:tav tm="100000">
                                          <p:val>
                                            <p:strVal val="#ppt_h"/>
                                          </p:val>
                                        </p:tav>
                                      </p:tavLst>
                                    </p:anim>
                                    <p:animEffect transition="in" filter="fade">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7305602766"/>
          <p:cNvPicPr>
            <a:picLocks noChangeAspect="1"/>
          </p:cNvPicPr>
          <p:nvPr/>
        </p:nvPicPr>
        <p:blipFill>
          <a:blip r:embed="rId1"/>
          <a:stretch>
            <a:fillRect/>
          </a:stretch>
        </p:blipFill>
        <p:spPr>
          <a:xfrm>
            <a:off x="7353300" y="0"/>
            <a:ext cx="4838700" cy="6858000"/>
          </a:xfrm>
          <a:prstGeom prst="rect">
            <a:avLst/>
          </a:prstGeom>
        </p:spPr>
      </p:pic>
      <p:sp>
        <p:nvSpPr>
          <p:cNvPr id="9" name="Oval Callout 8"/>
          <p:cNvSpPr/>
          <p:nvPr/>
        </p:nvSpPr>
        <p:spPr>
          <a:xfrm>
            <a:off x="5674360" y="2276988"/>
            <a:ext cx="3407410" cy="1566154"/>
          </a:xfrm>
          <a:prstGeom prst="wedgeEllipseCallout">
            <a:avLst>
              <a:gd name="adj1" fmla="val 37439"/>
              <a:gd name="adj2" fmla="val -59442"/>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嗯</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这节课的话</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暂时不用去考虑法线和纹理哦</a:t>
            </a:r>
            <a:endParaRPr lang="zh-CN" altLang="en-US" sz="2400">
              <a:latin typeface="HYTangMeiRen 85W" panose="00020600040101010101" charset="-122"/>
              <a:ea typeface="HYTangMeiRen 85W" panose="00020600040101010101" charset="-122"/>
            </a:endParaRPr>
          </a:p>
        </p:txBody>
      </p:sp>
      <p:sp>
        <p:nvSpPr>
          <p:cNvPr id="2" name="Title 1"/>
          <p:cNvSpPr>
            <a:spLocks noGrp="1"/>
          </p:cNvSpPr>
          <p:nvPr>
            <p:ph type="title"/>
          </p:nvPr>
        </p:nvSpPr>
        <p:spPr/>
        <p:txBody>
          <a:bodyPr/>
          <a:p>
            <a:r>
              <a:rPr lang="en-US"/>
              <a:t>OBJ </a:t>
            </a:r>
            <a:r>
              <a:rPr lang="zh-CN" altLang="en-US"/>
              <a:t>格式有时候还会包含法线（</a:t>
            </a:r>
            <a:r>
              <a:rPr lang="en-US" altLang="zh-CN"/>
              <a:t>vn</a:t>
            </a:r>
            <a:r>
              <a:rPr lang="zh-CN" altLang="en-US"/>
              <a:t>）和纹理坐标（</a:t>
            </a:r>
            <a:r>
              <a:rPr lang="en-US" altLang="zh-CN"/>
              <a:t>vt</a:t>
            </a:r>
            <a:r>
              <a:rPr lang="zh-CN" altLang="en-US"/>
              <a:t>）</a:t>
            </a:r>
            <a:endParaRPr lang="zh-CN" altLang="en-US"/>
          </a:p>
        </p:txBody>
      </p:sp>
      <p:pic>
        <p:nvPicPr>
          <p:cNvPr id="4" name="Content Placeholder 3"/>
          <p:cNvPicPr>
            <a:picLocks noChangeAspect="1"/>
          </p:cNvPicPr>
          <p:nvPr>
            <p:ph idx="1"/>
          </p:nvPr>
        </p:nvPicPr>
        <p:blipFill>
          <a:blip r:embed="rId2"/>
          <a:stretch>
            <a:fillRect/>
          </a:stretch>
        </p:blipFill>
        <p:spPr>
          <a:xfrm>
            <a:off x="3719195" y="1390650"/>
            <a:ext cx="1963420" cy="5467350"/>
          </a:xfrm>
          <a:prstGeom prst="rect">
            <a:avLst/>
          </a:prstGeom>
        </p:spPr>
      </p:pic>
      <p:sp>
        <p:nvSpPr>
          <p:cNvPr id="3" name="Oval Callout 2"/>
          <p:cNvSpPr/>
          <p:nvPr/>
        </p:nvSpPr>
        <p:spPr>
          <a:xfrm>
            <a:off x="0" y="3712636"/>
            <a:ext cx="4490720" cy="2611538"/>
          </a:xfrm>
          <a:prstGeom prst="wedgeEllipseCallout">
            <a:avLst>
              <a:gd name="adj1" fmla="val 39408"/>
              <a:gd name="adj2" fmla="val 4930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虽说我们不去解析</a:t>
            </a:r>
            <a:r>
              <a:rPr lang="en-US" altLang="zh-CN" sz="2000">
                <a:latin typeface="HYTangMeiRen 85W" panose="00020600040101010101" charset="-122"/>
                <a:ea typeface="HYTangMeiRen 85W" panose="00020600040101010101" charset="-122"/>
              </a:rPr>
              <a:t> vn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vt </a:t>
            </a:r>
            <a:r>
              <a:rPr lang="zh-CN" altLang="en-US" sz="2000">
                <a:latin typeface="HYTangMeiRen 85W" panose="00020600040101010101" charset="-122"/>
                <a:ea typeface="HYTangMeiRen 85W" panose="00020600040101010101" charset="-122"/>
              </a:rPr>
              <a:t>就可以</a:t>
            </a:r>
            <a:r>
              <a:rPr lang="en-US" altLang="zh-CN" sz="2000">
                <a:latin typeface="HYTangMeiRen 85W" panose="00020600040101010101" charset="-122"/>
                <a:ea typeface="HYTangMeiRen 85W" panose="00020600040101010101" charset="-122"/>
              </a:rPr>
              <a:t>...</a:t>
            </a:r>
            <a:r>
              <a:rPr lang="zh-CN" altLang="en-US" sz="2000">
                <a:latin typeface="HYTangMeiRen 85W" panose="00020600040101010101" charset="-122"/>
                <a:ea typeface="HYTangMeiRen 85W" panose="00020600040101010101" charset="-122"/>
              </a:rPr>
              <a:t>但可恶的是</a:t>
            </a:r>
            <a:r>
              <a:rPr lang="en-US" altLang="zh-CN" sz="2000">
                <a:latin typeface="HYTangMeiRen 85W" panose="00020600040101010101" charset="-122"/>
                <a:ea typeface="HYTangMeiRen 85W" panose="00020600040101010101" charset="-122"/>
              </a:rPr>
              <a:t> f </a:t>
            </a:r>
            <a:r>
              <a:rPr lang="zh-CN" altLang="en-US" sz="2000">
                <a:latin typeface="HYTangMeiRen 85W" panose="00020600040101010101" charset="-122"/>
                <a:ea typeface="HYTangMeiRen 85W" panose="00020600040101010101" charset="-122"/>
              </a:rPr>
              <a:t>指令会因此产生变化：原本只有一个整数（</a:t>
            </a:r>
            <a:r>
              <a:rPr lang="en-US" altLang="zh-CN" sz="2000">
                <a:latin typeface="HYTangMeiRen 85W" panose="00020600040101010101" charset="-122"/>
                <a:ea typeface="HYTangMeiRen 85W" panose="00020600040101010101" charset="-122"/>
              </a:rPr>
              <a:t>v </a:t>
            </a:r>
            <a:r>
              <a:rPr lang="zh-CN" altLang="en-US" sz="2000">
                <a:latin typeface="HYTangMeiRen 85W" panose="00020600040101010101" charset="-122"/>
                <a:ea typeface="HYTangMeiRen 85W" panose="00020600040101010101" charset="-122"/>
              </a:rPr>
              <a:t>编号），会变成由斜杠分割的三个整数（分别为</a:t>
            </a:r>
            <a:r>
              <a:rPr lang="en-US" altLang="zh-CN" sz="2000">
                <a:latin typeface="HYTangMeiRen 85W" panose="00020600040101010101" charset="-122"/>
                <a:ea typeface="HYTangMeiRen 85W" panose="00020600040101010101" charset="-122"/>
              </a:rPr>
              <a:t> v</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vn</a:t>
            </a:r>
            <a:r>
              <a:rPr lang="zh-CN" altLang="en-US" sz="2000">
                <a:latin typeface="HYTangMeiRen 85W" panose="00020600040101010101" charset="-122"/>
                <a:ea typeface="HYTangMeiRen 85W" panose="00020600040101010101" charset="-122"/>
              </a:rPr>
              <a:t>、</a:t>
            </a:r>
            <a:r>
              <a:rPr lang="en-US" altLang="zh-CN" sz="2000">
                <a:latin typeface="HYTangMeiRen 85W" panose="00020600040101010101" charset="-122"/>
                <a:ea typeface="HYTangMeiRen 85W" panose="00020600040101010101" charset="-122"/>
              </a:rPr>
              <a:t>vt </a:t>
            </a:r>
            <a:r>
              <a:rPr lang="zh-CN" altLang="en-US" sz="2000">
                <a:latin typeface="HYTangMeiRen 85W" panose="00020600040101010101" charset="-122"/>
                <a:ea typeface="HYTangMeiRen 85W" panose="00020600040101010101" charset="-122"/>
              </a:rPr>
              <a:t>的编号）</a:t>
            </a:r>
            <a:endParaRPr lang="zh-CN" altLang="en-US" sz="2000">
              <a:latin typeface="HYTangMeiRen 85W" panose="00020600040101010101" charset="-122"/>
              <a:ea typeface="HYTangMeiRen 85W" panose="00020600040101010101" charset="-122"/>
            </a:endParaRPr>
          </a:p>
        </p:txBody>
      </p:sp>
      <p:sp>
        <p:nvSpPr>
          <p:cNvPr id="6" name="Oval Callout 5"/>
          <p:cNvSpPr/>
          <p:nvPr/>
        </p:nvSpPr>
        <p:spPr>
          <a:xfrm>
            <a:off x="5674360" y="5052059"/>
            <a:ext cx="5163185" cy="1343028"/>
          </a:xfrm>
          <a:prstGeom prst="wedgeEllipseCallout">
            <a:avLst>
              <a:gd name="adj1" fmla="val -57214"/>
              <a:gd name="adj2" fmla="val 3091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由于我们只想要</a:t>
            </a:r>
            <a:r>
              <a:rPr lang="en-US" altLang="zh-CN" sz="2000">
                <a:latin typeface="HYTangMeiRen 85W" panose="00020600040101010101" charset="-122"/>
                <a:ea typeface="HYTangMeiRen 85W" panose="00020600040101010101" charset="-122"/>
              </a:rPr>
              <a:t> v </a:t>
            </a:r>
            <a:r>
              <a:rPr lang="zh-CN" altLang="en-US" sz="2000">
                <a:latin typeface="HYTangMeiRen 85W" panose="00020600040101010101" charset="-122"/>
                <a:ea typeface="HYTangMeiRen 85W" panose="00020600040101010101" charset="-122"/>
              </a:rPr>
              <a:t>的部分，只需要斜杠分割的第一个数就行，</a:t>
            </a:r>
            <a:r>
              <a:rPr lang="zh-CN" sz="2000">
                <a:latin typeface="HYTangMeiRen 85W" panose="00020600040101010101" charset="-122"/>
                <a:ea typeface="HYTangMeiRen 85W" panose="00020600040101010101" charset="-122"/>
              </a:rPr>
              <a:t>例如</a:t>
            </a:r>
            <a:r>
              <a:rPr lang="en-US" altLang="zh-CN" sz="2000">
                <a:latin typeface="HYTangMeiRen 85W" panose="00020600040101010101" charset="-122"/>
                <a:ea typeface="HYTangMeiRen 85W" panose="00020600040101010101" charset="-122"/>
              </a:rPr>
              <a:t> 6/7/4 </a:t>
            </a:r>
            <a:r>
              <a:rPr lang="zh-CN" altLang="en-US" sz="2000">
                <a:latin typeface="HYTangMeiRen 85W" panose="00020600040101010101" charset="-122"/>
                <a:ea typeface="HYTangMeiRen 85W" panose="00020600040101010101" charset="-122"/>
              </a:rPr>
              <a:t>我们只需要其中的</a:t>
            </a:r>
            <a:r>
              <a:rPr lang="en-US" altLang="zh-CN" sz="2000">
                <a:latin typeface="HYTangMeiRen 85W" panose="00020600040101010101" charset="-122"/>
                <a:ea typeface="HYTangMeiRen 85W" panose="00020600040101010101" charset="-122"/>
              </a:rPr>
              <a:t> 6</a:t>
            </a:r>
            <a:endParaRPr lang="en-US" alt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4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2400"/>
                            </p:stCondLst>
                            <p:childTnLst>
                              <p:par>
                                <p:cTn id="11" presetID="27" presetClass="entr" presetSubtype="0" fill="hold" grpId="0" nodeType="afterEffect">
                                  <p:stCondLst>
                                    <p:cond delay="1400"/>
                                  </p:stCondLst>
                                  <p:iterate type="lt">
                                    <p:tmPct val="50000"/>
                                  </p:iterate>
                                  <p:childTnLst>
                                    <p:set>
                                      <p:cBhvr>
                                        <p:cTn id="12" dur="200" fill="hold">
                                          <p:stCondLst>
                                            <p:cond delay="0"/>
                                          </p:stCondLst>
                                        </p:cTn>
                                        <p:tgtEl>
                                          <p:spTgt spid="3"/>
                                        </p:tgtEl>
                                        <p:attrNameLst>
                                          <p:attrName>style.visibility</p:attrName>
                                        </p:attrNameLst>
                                      </p:cBhvr>
                                      <p:to>
                                        <p:strVal val="visible"/>
                                      </p:to>
                                    </p:set>
                                    <p:anim calcmode="discrete" valueType="clr">
                                      <p:cBhvr override="childStyle">
                                        <p:cTn id="13" dur="200"/>
                                        <p:tgtEl>
                                          <p:spTgt spid="3"/>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3"/>
                                        </p:tgtEl>
                                        <p:attrNameLst>
                                          <p:attrName>fillcolor</p:attrName>
                                        </p:attrNameLst>
                                      </p:cBhvr>
                                      <p:tavLst>
                                        <p:tav tm="0">
                                          <p:val>
                                            <p:clrVal>
                                              <a:schemeClr val="accent2"/>
                                            </p:clrVal>
                                          </p:val>
                                        </p:tav>
                                        <p:tav tm="50000">
                                          <p:val>
                                            <p:clrVal>
                                              <a:schemeClr val="hlink"/>
                                            </p:clrVal>
                                          </p:val>
                                        </p:tav>
                                      </p:tavLst>
                                    </p:anim>
                                    <p:set>
                                      <p:cBhvr>
                                        <p:cTn id="15" dur="200"/>
                                        <p:tgtEl>
                                          <p:spTgt spid="3"/>
                                        </p:tgtEl>
                                        <p:attrNameLst>
                                          <p:attrName>fill.type</p:attrName>
                                        </p:attrNameLst>
                                      </p:cBhvr>
                                      <p:to>
                                        <p:strVal val="solid"/>
                                      </p:to>
                                    </p:set>
                                  </p:childTnLst>
                                </p:cTn>
                              </p:par>
                            </p:childTnLst>
                          </p:cTn>
                        </p:par>
                        <p:par>
                          <p:cTn id="16" fill="hold">
                            <p:stCondLst>
                              <p:cond delay="12500"/>
                            </p:stCondLst>
                            <p:childTnLst>
                              <p:par>
                                <p:cTn id="17" presetID="27" presetClass="entr" presetSubtype="0" fill="hold" grpId="0" nodeType="afterEffect">
                                  <p:stCondLst>
                                    <p:cond delay="1400"/>
                                  </p:stCondLst>
                                  <p:iterate type="lt">
                                    <p:tmPct val="50000"/>
                                  </p:iterate>
                                  <p:childTnLst>
                                    <p:set>
                                      <p:cBhvr>
                                        <p:cTn id="18" dur="200" fill="hold">
                                          <p:stCondLst>
                                            <p:cond delay="0"/>
                                          </p:stCondLst>
                                        </p:cTn>
                                        <p:tgtEl>
                                          <p:spTgt spid="6"/>
                                        </p:tgtEl>
                                        <p:attrNameLst>
                                          <p:attrName>style.visibility</p:attrName>
                                        </p:attrNameLst>
                                      </p:cBhvr>
                                      <p:to>
                                        <p:strVal val="visible"/>
                                      </p:to>
                                    </p:set>
                                    <p:anim calcmode="discrete" valueType="clr">
                                      <p:cBhvr override="childStyle">
                                        <p:cTn id="19"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20" dur="200"/>
                                        <p:tgtEl>
                                          <p:spTgt spid="6"/>
                                        </p:tgtEl>
                                        <p:attrNameLst>
                                          <p:attrName>fillcolor</p:attrName>
                                        </p:attrNameLst>
                                      </p:cBhvr>
                                      <p:tavLst>
                                        <p:tav tm="0">
                                          <p:val>
                                            <p:clrVal>
                                              <a:schemeClr val="accent2"/>
                                            </p:clrVal>
                                          </p:val>
                                        </p:tav>
                                        <p:tav tm="50000">
                                          <p:val>
                                            <p:clrVal>
                                              <a:schemeClr val="hlink"/>
                                            </p:clrVal>
                                          </p:val>
                                        </p:tav>
                                      </p:tavLst>
                                    </p:anim>
                                    <p:set>
                                      <p:cBhvr>
                                        <p:cTn id="21"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bldLvl="0" animBg="1"/>
      <p:bldP spid="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pic>
        <p:nvPicPr>
          <p:cNvPr id="13" name="Picture 12" descr="Singer_1676609734"/>
          <p:cNvPicPr>
            <a:picLocks noChangeAspect="1"/>
          </p:cNvPicPr>
          <p:nvPr/>
        </p:nvPicPr>
        <p:blipFill>
          <a:blip r:embed="rId2"/>
          <a:stretch>
            <a:fillRect/>
          </a:stretch>
        </p:blipFill>
        <p:spPr>
          <a:xfrm>
            <a:off x="8877935" y="3543935"/>
            <a:ext cx="3314065" cy="3314065"/>
          </a:xfrm>
          <a:prstGeom prst="rect">
            <a:avLst/>
          </a:prstGeom>
        </p:spPr>
      </p:pic>
      <p:sp>
        <p:nvSpPr>
          <p:cNvPr id="23" name="Oval Callout 22"/>
          <p:cNvSpPr/>
          <p:nvPr/>
        </p:nvSpPr>
        <p:spPr>
          <a:xfrm>
            <a:off x="6337300" y="2388758"/>
            <a:ext cx="4601845" cy="1566134"/>
          </a:xfrm>
          <a:prstGeom prst="wedgeEllipseCallout">
            <a:avLst>
              <a:gd name="adj1" fmla="val 38129"/>
              <a:gd name="adj2" fmla="val 701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呜呜呜～这个也好户砸</a:t>
            </a:r>
            <a:r>
              <a:rPr lang="en-US" altLang="zh-CN" sz="2400">
                <a:latin typeface="HYTangMeiRen 85W" panose="00020600040101010101" charset="-122"/>
                <a:ea typeface="HYTangMeiRen 85W" panose="00020600040101010101" charset="-122"/>
              </a:rPr>
              <a:t>...</a:t>
            </a:r>
            <a:r>
              <a:rPr lang="zh-CN" altLang="en-US" sz="2400">
                <a:latin typeface="HYTangMeiRen 85W" panose="00020600040101010101" charset="-122"/>
                <a:ea typeface="HYTangMeiRen 85W" panose="00020600040101010101" charset="-122"/>
              </a:rPr>
              <a:t>那么解说的事</a:t>
            </a:r>
            <a:r>
              <a:rPr lang="zh-CN" sz="2400">
                <a:latin typeface="HYTangMeiRen 85W" panose="00020600040101010101" charset="-122"/>
                <a:ea typeface="HYTangMeiRen 85W" panose="00020600040101010101" charset="-122"/>
              </a:rPr>
              <a:t>小彭老师拜托辣！</a:t>
            </a:r>
            <a:endParaRPr lang="en-US" altLang="zh-CN" sz="2400">
              <a:latin typeface="HYTangMeiRen 85W" panose="00020600040101010101" charset="-122"/>
              <a:ea typeface="HYTangMeiRen 85W" panose="00020600040101010101" charset="-122"/>
            </a:endParaRPr>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3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900" decel="100000" fill="hold"/>
                                        <p:tgtEl>
                                          <p:spTgt spid="1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1300"/>
                            </p:stCondLst>
                            <p:childTnLst>
                              <p:par>
                                <p:cTn id="12" presetID="55" presetClass="entr" presetSubtype="0" fill="hold" grpId="0" nodeType="afterEffect">
                                  <p:stCondLst>
                                    <p:cond delay="400"/>
                                  </p:stCondLst>
                                  <p:childTnLst>
                                    <p:set>
                                      <p:cBhvr>
                                        <p:cTn id="13" dur="1" fill="hold">
                                          <p:stCondLst>
                                            <p:cond delay="0"/>
                                          </p:stCondLst>
                                        </p:cTn>
                                        <p:tgtEl>
                                          <p:spTgt spid="23"/>
                                        </p:tgtEl>
                                        <p:attrNameLst>
                                          <p:attrName>style.visibility</p:attrName>
                                        </p:attrNameLst>
                                      </p:cBhvr>
                                      <p:to>
                                        <p:strVal val="visible"/>
                                      </p:to>
                                    </p:set>
                                    <p:anim calcmode="lin" valueType="num">
                                      <p:cBhvr>
                                        <p:cTn id="14" dur="1000" fill="hold"/>
                                        <p:tgtEl>
                                          <p:spTgt spid="23"/>
                                        </p:tgtEl>
                                        <p:attrNameLst>
                                          <p:attrName>ppt_w</p:attrName>
                                        </p:attrNameLst>
                                      </p:cBhvr>
                                      <p:tavLst>
                                        <p:tav tm="0">
                                          <p:val>
                                            <p:strVal val="#ppt_w*0.70"/>
                                          </p:val>
                                        </p:tav>
                                        <p:tav tm="100000">
                                          <p:val>
                                            <p:strVal val="#ppt_w"/>
                                          </p:val>
                                        </p:tav>
                                      </p:tavLst>
                                    </p:anim>
                                    <p:anim calcmode="lin" valueType="num">
                                      <p:cBhvr>
                                        <p:cTn id="15" dur="1000" fill="hold"/>
                                        <p:tgtEl>
                                          <p:spTgt spid="23"/>
                                        </p:tgtEl>
                                        <p:attrNameLst>
                                          <p:attrName>ppt_h</p:attrName>
                                        </p:attrNameLst>
                                      </p:cBhvr>
                                      <p:tavLst>
                                        <p:tav tm="0">
                                          <p:val>
                                            <p:strVal val="#ppt_h"/>
                                          </p:val>
                                        </p:tav>
                                        <p:tav tm="100000">
                                          <p:val>
                                            <p:strVal val="#ppt_h"/>
                                          </p:val>
                                        </p:tav>
                                      </p:tavLst>
                                    </p:anim>
                                    <p:animEffect transition="in" filter="fade">
                                      <p:cBhvr>
                                        <p:cTn id="16" dur="1000"/>
                                        <p:tgtEl>
                                          <p:spTgt spid="23"/>
                                        </p:tgtEl>
                                      </p:cBhvr>
                                    </p:animEffect>
                                  </p:childTnLst>
                                </p:cTn>
                              </p:par>
                            </p:childTnLst>
                          </p:cTn>
                        </p:par>
                        <p:par>
                          <p:cTn id="17" fill="hold">
                            <p:stCondLst>
                              <p:cond delay="2700"/>
                            </p:stCondLst>
                            <p:childTnLst>
                              <p:par>
                                <p:cTn id="18" presetID="10" presetClass="exit" presetSubtype="0" fill="hold" nodeType="afterEffect">
                                  <p:stCondLst>
                                    <p:cond delay="300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grpId="1" nodeType="withEffect">
                                  <p:stCondLst>
                                    <p:cond delay="300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3" grpId="1"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12" name="Rectangles 11"/>
          <p:cNvSpPr/>
          <p:nvPr/>
        </p:nvSpPr>
        <p:spPr>
          <a:xfrm>
            <a:off x="0" y="3475990"/>
            <a:ext cx="7678420" cy="338264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 name="Title 1"/>
          <p:cNvSpPr>
            <a:spLocks noGrp="1"/>
          </p:cNvSpPr>
          <p:nvPr>
            <p:ph type="title"/>
          </p:nvPr>
        </p:nvSpPr>
        <p:spPr/>
        <p:txBody>
          <a:bodyPr/>
          <a:p>
            <a:r>
              <a:rPr lang="zh-CN" altLang="en-US">
                <a:sym typeface="+mn-ea"/>
              </a:rPr>
              <a:t>从</a:t>
            </a:r>
            <a:r>
              <a:rPr lang="en-US" altLang="zh-CN">
                <a:sym typeface="+mn-ea"/>
              </a:rPr>
              <a:t> </a:t>
            </a:r>
            <a:r>
              <a:rPr lang="en-US">
                <a:sym typeface="+mn-ea"/>
              </a:rPr>
              <a:t>OBJ </a:t>
            </a:r>
            <a:r>
              <a:rPr lang="zh-CN" altLang="en-US">
                <a:sym typeface="+mn-ea"/>
              </a:rPr>
              <a:t>格式中加载三角形面</a:t>
            </a:r>
            <a:endParaRPr lang="en-US" altLang="zh-CN">
              <a:sym typeface="+mn-ea"/>
            </a:endParaRPr>
          </a:p>
        </p:txBody>
      </p:sp>
      <p:sp>
        <p:nvSpPr>
          <p:cNvPr id="3" name="Text Box 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1/1/1 2/2/2 3/3/3"</a:t>
            </a:r>
            <a:endParaRPr lang="en-US" sz="2400">
              <a:latin typeface="HYTangMeiRen 45W" panose="00020600040101010101" charset="-122"/>
              <a:ea typeface="HYTangMeiRen 45W" panose="00020600040101010101" charset="-122"/>
            </a:endParaRPr>
          </a:p>
        </p:txBody>
      </p:sp>
      <p:sp>
        <p:nvSpPr>
          <p:cNvPr id="4" name="Text Box 3"/>
          <p:cNvSpPr txBox="1"/>
          <p:nvPr/>
        </p:nvSpPr>
        <p:spPr>
          <a:xfrm>
            <a:off x="8917940" y="293306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 "</a:t>
            </a:r>
            <a:endParaRPr lang="en-US" sz="2400">
              <a:latin typeface="HYTangMeiRen 45W" panose="00020600040101010101" charset="-122"/>
              <a:ea typeface="HYTangMeiRen 45W" panose="00020600040101010101" charset="-122"/>
            </a:endParaRPr>
          </a:p>
        </p:txBody>
      </p:sp>
      <p:sp>
        <p:nvSpPr>
          <p:cNvPr id="6" name="Text Box 5"/>
          <p:cNvSpPr txBox="1"/>
          <p:nvPr/>
        </p:nvSpPr>
        <p:spPr>
          <a:xfrm>
            <a:off x="6021705" y="293306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line.substr(0, 2)</a:t>
            </a:r>
            <a:endParaRPr lang="en-US" sz="2400">
              <a:latin typeface="HYTangMeiRen 45W" panose="00020600040101010101" charset="-122"/>
              <a:ea typeface="HYTangMeiRen 45W" panose="00020600040101010101" charset="-122"/>
            </a:endParaRPr>
          </a:p>
        </p:txBody>
      </p:sp>
      <p:sp>
        <p:nvSpPr>
          <p:cNvPr id="7" name="Text Box 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a:t>
            </a:r>
            <a:endParaRPr lang="en-US" sz="2400">
              <a:latin typeface="HYTangMeiRen 45W" panose="00020600040101010101" charset="-122"/>
              <a:ea typeface="HYTangMeiRen 45W" panose="00020600040101010101" charset="-122"/>
            </a:endParaRPr>
          </a:p>
        </p:txBody>
      </p:sp>
      <p:sp>
        <p:nvSpPr>
          <p:cNvPr id="8" name="Text Box 7"/>
          <p:cNvSpPr txBox="1"/>
          <p:nvPr/>
        </p:nvSpPr>
        <p:spPr>
          <a:xfrm>
            <a:off x="8917940" y="351218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9" name="Text Box 8"/>
          <p:cNvSpPr txBox="1"/>
          <p:nvPr/>
        </p:nvSpPr>
        <p:spPr>
          <a:xfrm>
            <a:off x="6021705" y="351218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line.substr(2)</a:t>
            </a:r>
            <a:endParaRPr lang="en-US" sz="2400">
              <a:latin typeface="HYTangMeiRen 45W" panose="00020600040101010101" charset="-122"/>
              <a:ea typeface="HYTangMeiRen 45W" panose="00020600040101010101" charset="-122"/>
            </a:endParaRPr>
          </a:p>
        </p:txBody>
      </p:sp>
      <p:sp>
        <p:nvSpPr>
          <p:cNvPr id="10" name="Text Box 9"/>
          <p:cNvSpPr txBox="1"/>
          <p:nvPr/>
        </p:nvSpPr>
        <p:spPr>
          <a:xfrm>
            <a:off x="8896350" y="409130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sym typeface="+mn-ea"/>
              </a:rPr>
              <a:t>"</a:t>
            </a:r>
            <a:r>
              <a:rPr lang="en-US" sz="2400">
                <a:latin typeface="HYTangMeiRen 45W" panose="00020600040101010101" charset="-122"/>
                <a:ea typeface="HYTangMeiRen 45W" panose="00020600040101010101" charset="-122"/>
                <a:sym typeface="+mn-ea"/>
              </a:rPr>
              <a:t>1/1/1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1" name="Text Box 10"/>
          <p:cNvSpPr txBox="1"/>
          <p:nvPr/>
        </p:nvSpPr>
        <p:spPr>
          <a:xfrm>
            <a:off x="6021705" y="409130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 s</a:t>
            </a:r>
            <a:endParaRPr lang="en-US" sz="2400">
              <a:latin typeface="HYTangMeiRen 45W" panose="00020600040101010101" charset="-122"/>
              <a:ea typeface="HYTangMeiRen 45W" panose="00020600040101010101" charset="-122"/>
            </a:endParaRPr>
          </a:p>
        </p:txBody>
      </p:sp>
      <p:sp>
        <p:nvSpPr>
          <p:cNvPr id="14" name="Text Box 13"/>
          <p:cNvSpPr txBox="1"/>
          <p:nvPr/>
        </p:nvSpPr>
        <p:spPr>
          <a:xfrm>
            <a:off x="8907145" y="4091305"/>
            <a:ext cx="328485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2/2/2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5" name="Text Box 14"/>
          <p:cNvSpPr txBox="1"/>
          <p:nvPr/>
        </p:nvSpPr>
        <p:spPr>
          <a:xfrm>
            <a:off x="8906510"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r>
              <a:rPr lang="en-US" sz="2400">
                <a:latin typeface="HYTangMeiRen 45W" panose="00020600040101010101" charset="-122"/>
                <a:ea typeface="HYTangMeiRen 45W" panose="00020600040101010101" charset="-122"/>
                <a:sym typeface="+mn-ea"/>
              </a:rPr>
              <a:t> 3/3/3</a:t>
            </a:r>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sp>
        <p:nvSpPr>
          <p:cNvPr id="16" name="Text Box 15"/>
          <p:cNvSpPr txBox="1"/>
          <p:nvPr/>
        </p:nvSpPr>
        <p:spPr>
          <a:xfrm>
            <a:off x="8907145" y="4091305"/>
            <a:ext cx="3285490"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a:t>
            </a:r>
            <a:endParaRPr lang="en-US" sz="2400">
              <a:latin typeface="HYTangMeiRen 45W" panose="00020600040101010101" charset="-122"/>
              <a:ea typeface="HYTangMeiRen 45W" panose="00020600040101010101" charset="-122"/>
            </a:endParaRPr>
          </a:p>
        </p:txBody>
      </p:sp>
      <p:grpSp>
        <p:nvGrpSpPr>
          <p:cNvPr id="19" name="Group 18"/>
          <p:cNvGrpSpPr/>
          <p:nvPr/>
        </p:nvGrpSpPr>
        <p:grpSpPr>
          <a:xfrm>
            <a:off x="6021705" y="4670425"/>
            <a:ext cx="6202680" cy="460375"/>
            <a:chOff x="9585" y="7184"/>
            <a:chExt cx="9768" cy="725"/>
          </a:xfrm>
        </p:grpSpPr>
        <p:sp>
          <p:nvSpPr>
            <p:cNvPr id="17" name="Text Box 16"/>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sa</a:t>
              </a:r>
              <a:endParaRPr lang="en-US" sz="2400">
                <a:latin typeface="HYTangMeiRen 45W" panose="00020600040101010101" charset="-122"/>
                <a:ea typeface="HYTangMeiRen 45W" panose="00020600040101010101" charset="-122"/>
              </a:endParaRPr>
            </a:p>
          </p:txBody>
        </p:sp>
        <p:sp>
          <p:nvSpPr>
            <p:cNvPr id="18" name="Text Box 17"/>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grpSp>
      <p:grpSp>
        <p:nvGrpSpPr>
          <p:cNvPr id="20" name="Group 19"/>
          <p:cNvGrpSpPr/>
          <p:nvPr/>
        </p:nvGrpSpPr>
        <p:grpSpPr>
          <a:xfrm>
            <a:off x="6021705" y="5249545"/>
            <a:ext cx="6202680" cy="460375"/>
            <a:chOff x="9585" y="7184"/>
            <a:chExt cx="9768" cy="725"/>
          </a:xfrm>
        </p:grpSpPr>
        <p:sp>
          <p:nvSpPr>
            <p:cNvPr id="21" name="Text Box 20"/>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sb</a:t>
              </a:r>
              <a:endParaRPr lang="en-US" sz="2400">
                <a:latin typeface="HYTangMeiRen 45W" panose="00020600040101010101" charset="-122"/>
                <a:ea typeface="HYTangMeiRen 45W" panose="00020600040101010101" charset="-122"/>
              </a:endParaRPr>
            </a:p>
          </p:txBody>
        </p:sp>
        <p:sp>
          <p:nvSpPr>
            <p:cNvPr id="22" name="Text Box 21"/>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grpSp>
      <p:grpSp>
        <p:nvGrpSpPr>
          <p:cNvPr id="24" name="Group 23"/>
          <p:cNvGrpSpPr/>
          <p:nvPr/>
        </p:nvGrpSpPr>
        <p:grpSpPr>
          <a:xfrm>
            <a:off x="6021705" y="5828665"/>
            <a:ext cx="6202680" cy="460375"/>
            <a:chOff x="9585" y="7184"/>
            <a:chExt cx="9768" cy="725"/>
          </a:xfrm>
        </p:grpSpPr>
        <p:sp>
          <p:nvSpPr>
            <p:cNvPr id="25" name="Text Box 24"/>
            <p:cNvSpPr txBox="1"/>
            <p:nvPr/>
          </p:nvSpPr>
          <p:spPr>
            <a:xfrm>
              <a:off x="9585" y="7184"/>
              <a:ext cx="4561" cy="72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sc</a:t>
              </a:r>
              <a:endParaRPr lang="en-US" sz="2400">
                <a:latin typeface="HYTangMeiRen 45W" panose="00020600040101010101" charset="-122"/>
                <a:ea typeface="HYTangMeiRen 45W" panose="00020600040101010101" charset="-122"/>
              </a:endParaRPr>
            </a:p>
          </p:txBody>
        </p:sp>
        <p:sp>
          <p:nvSpPr>
            <p:cNvPr id="26" name="Text Box 25"/>
            <p:cNvSpPr txBox="1"/>
            <p:nvPr/>
          </p:nvSpPr>
          <p:spPr>
            <a:xfrm>
              <a:off x="14146" y="7184"/>
              <a:ext cx="5207" cy="72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0"/>
                                        </p:tgtEl>
                                      </p:cBhvr>
                                    </p:animEffect>
                                    <p:set>
                                      <p:cBhvr>
                                        <p:cTn id="37" dur="1" fill="hold">
                                          <p:stCondLst>
                                            <p:cond delay="499"/>
                                          </p:stCondLst>
                                        </p:cTn>
                                        <p:tgtEl>
                                          <p:spTgt spid="1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1000"/>
                            </p:stCondLst>
                            <p:childTnLst>
                              <p:par>
                                <p:cTn id="46" presetID="10" presetClass="exit" presetSubtype="0" fill="hold" grpId="1" nodeType="afterEffect">
                                  <p:stCondLst>
                                    <p:cond delay="1500"/>
                                  </p:stCondLst>
                                  <p:childTnLst>
                                    <p:animEffect transition="out" filter="fade">
                                      <p:cBhvr>
                                        <p:cTn id="47" dur="500"/>
                                        <p:tgtEl>
                                          <p:spTgt spid="14"/>
                                        </p:tgtEl>
                                      </p:cBhvr>
                                    </p:animEffect>
                                    <p:set>
                                      <p:cBhvr>
                                        <p:cTn id="48" dur="1" fill="hold">
                                          <p:stCondLst>
                                            <p:cond delay="499"/>
                                          </p:stCondLst>
                                        </p:cTn>
                                        <p:tgtEl>
                                          <p:spTgt spid="14"/>
                                        </p:tgtEl>
                                        <p:attrNameLst>
                                          <p:attrName>style.visibility</p:attrName>
                                        </p:attrNameLst>
                                      </p:cBhvr>
                                      <p:to>
                                        <p:strVal val="hidden"/>
                                      </p:to>
                                    </p:se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par>
                          <p:cTn id="56" fill="hold">
                            <p:stCondLst>
                              <p:cond delay="3500"/>
                            </p:stCondLst>
                            <p:childTnLst>
                              <p:par>
                                <p:cTn id="57" presetID="10" presetClass="exit" presetSubtype="0" fill="hold" grpId="1" nodeType="afterEffect">
                                  <p:stCondLst>
                                    <p:cond delay="1500"/>
                                  </p:stCondLst>
                                  <p:childTnLst>
                                    <p:animEffect transition="out" filter="fade">
                                      <p:cBhvr>
                                        <p:cTn id="58" dur="500"/>
                                        <p:tgtEl>
                                          <p:spTgt spid="15"/>
                                        </p:tgtEl>
                                      </p:cBhvr>
                                    </p:animEffect>
                                    <p:set>
                                      <p:cBhvr>
                                        <p:cTn id="59" dur="1" fill="hold">
                                          <p:stCondLst>
                                            <p:cond delay="499"/>
                                          </p:stCondLst>
                                        </p:cTn>
                                        <p:tgtEl>
                                          <p:spTgt spid="15"/>
                                        </p:tgtEl>
                                        <p:attrNameLst>
                                          <p:attrName>style.visibility</p:attrName>
                                        </p:attrNameLst>
                                      </p:cBhvr>
                                      <p:to>
                                        <p:strVal val="hidden"/>
                                      </p:to>
                                    </p:se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12"/>
                                        </p:tgtEl>
                                      </p:cBhvr>
                                    </p:animEffect>
                                    <p:set>
                                      <p:cBhvr>
                                        <p:cTn id="71" dur="1" fill="hold">
                                          <p:stCondLst>
                                            <p:cond delay="499"/>
                                          </p:stCondLst>
                                        </p:cTn>
                                        <p:tgtEl>
                                          <p:spTgt spid="12"/>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3"/>
                                        </p:tgtEl>
                                      </p:cBhvr>
                                    </p:animEffect>
                                    <p:set>
                                      <p:cBhvr>
                                        <p:cTn id="74" dur="1" fill="hold">
                                          <p:stCondLst>
                                            <p:cond delay="499"/>
                                          </p:stCondLst>
                                        </p:cTn>
                                        <p:tgtEl>
                                          <p:spTgt spid="3"/>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6"/>
                                        </p:tgtEl>
                                      </p:cBhvr>
                                    </p:animEffect>
                                    <p:set>
                                      <p:cBhvr>
                                        <p:cTn id="80" dur="1" fill="hold">
                                          <p:stCondLst>
                                            <p:cond delay="499"/>
                                          </p:stCondLst>
                                        </p:cTn>
                                        <p:tgtEl>
                                          <p:spTgt spid="6"/>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7"/>
                                        </p:tgtEl>
                                      </p:cBhvr>
                                    </p:animEffect>
                                    <p:set>
                                      <p:cBhvr>
                                        <p:cTn id="83" dur="1" fill="hold">
                                          <p:stCondLst>
                                            <p:cond delay="499"/>
                                          </p:stCondLst>
                                        </p:cTn>
                                        <p:tgtEl>
                                          <p:spTgt spid="7"/>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8"/>
                                        </p:tgtEl>
                                      </p:cBhvr>
                                    </p:animEffect>
                                    <p:set>
                                      <p:cBhvr>
                                        <p:cTn id="86" dur="1" fill="hold">
                                          <p:stCondLst>
                                            <p:cond delay="499"/>
                                          </p:stCondLst>
                                        </p:cTn>
                                        <p:tgtEl>
                                          <p:spTgt spid="8"/>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9"/>
                                        </p:tgtEl>
                                      </p:cBhvr>
                                    </p:animEffect>
                                    <p:set>
                                      <p:cBhvr>
                                        <p:cTn id="89" dur="1" fill="hold">
                                          <p:stCondLst>
                                            <p:cond delay="499"/>
                                          </p:stCondLst>
                                        </p:cTn>
                                        <p:tgtEl>
                                          <p:spTgt spid="9"/>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10"/>
                                        </p:tgtEl>
                                      </p:cBhvr>
                                    </p:animEffect>
                                    <p:set>
                                      <p:cBhvr>
                                        <p:cTn id="92" dur="1" fill="hold">
                                          <p:stCondLst>
                                            <p:cond delay="499"/>
                                          </p:stCondLst>
                                        </p:cTn>
                                        <p:tgtEl>
                                          <p:spTgt spid="10"/>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1"/>
                                        </p:tgtEl>
                                      </p:cBhvr>
                                    </p:animEffect>
                                    <p:set>
                                      <p:cBhvr>
                                        <p:cTn id="95" dur="1" fill="hold">
                                          <p:stCondLst>
                                            <p:cond delay="499"/>
                                          </p:stCondLst>
                                        </p:cTn>
                                        <p:tgtEl>
                                          <p:spTgt spid="11"/>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par>
                                <p:cTn id="99" presetID="10" presetClass="exit" presetSubtype="0" fill="hold" grpId="2" nodeType="withEffect">
                                  <p:stCondLst>
                                    <p:cond delay="0"/>
                                  </p:stCondLst>
                                  <p:childTnLst>
                                    <p:animEffect transition="out" filter="fade">
                                      <p:cBhvr>
                                        <p:cTn id="100" dur="500"/>
                                        <p:tgtEl>
                                          <p:spTgt spid="15"/>
                                        </p:tgtEl>
                                      </p:cBhvr>
                                    </p:animEffect>
                                    <p:set>
                                      <p:cBhvr>
                                        <p:cTn id="101" dur="1" fill="hold">
                                          <p:stCondLst>
                                            <p:cond delay="499"/>
                                          </p:stCondLst>
                                        </p:cTn>
                                        <p:tgtEl>
                                          <p:spTgt spid="15"/>
                                        </p:tgtEl>
                                        <p:attrNameLst>
                                          <p:attrName>style.visibility</p:attrName>
                                        </p:attrNameLst>
                                      </p:cBhvr>
                                      <p:to>
                                        <p:strVal val="hidden"/>
                                      </p:to>
                                    </p:set>
                                  </p:childTnLst>
                                </p:cTn>
                              </p:par>
                              <p:par>
                                <p:cTn id="102" presetID="10" presetClass="exit" presetSubtype="0" fill="hold" grpId="1" nodeType="withEffect">
                                  <p:stCondLst>
                                    <p:cond delay="0"/>
                                  </p:stCondLst>
                                  <p:childTnLst>
                                    <p:animEffect transition="out" filter="fade">
                                      <p:cBhvr>
                                        <p:cTn id="103" dur="500"/>
                                        <p:tgtEl>
                                          <p:spTgt spid="16"/>
                                        </p:tgtEl>
                                      </p:cBhvr>
                                    </p:animEffect>
                                    <p:set>
                                      <p:cBhvr>
                                        <p:cTn id="104" dur="1" fill="hold">
                                          <p:stCondLst>
                                            <p:cond delay="499"/>
                                          </p:stCondLst>
                                        </p:cTn>
                                        <p:tgtEl>
                                          <p:spTgt spid="16"/>
                                        </p:tgtEl>
                                        <p:attrNameLst>
                                          <p:attrName>style.visibility</p:attrName>
                                        </p:attrNameLst>
                                      </p:cBhvr>
                                      <p:to>
                                        <p:strVal val="hidden"/>
                                      </p:to>
                                    </p:set>
                                  </p:childTnLst>
                                </p:cTn>
                              </p:par>
                              <p:par>
                                <p:cTn id="105" presetID="10" presetClass="exit" presetSubtype="0" fill="hold" nodeType="withEffect">
                                  <p:stCondLst>
                                    <p:cond delay="0"/>
                                  </p:stCondLst>
                                  <p:childTnLst>
                                    <p:animEffect transition="out" filter="fade">
                                      <p:cBhvr>
                                        <p:cTn id="106" dur="500"/>
                                        <p:tgtEl>
                                          <p:spTgt spid="19"/>
                                        </p:tgtEl>
                                      </p:cBhvr>
                                    </p:animEffect>
                                    <p:set>
                                      <p:cBhvr>
                                        <p:cTn id="107" dur="1" fill="hold">
                                          <p:stCondLst>
                                            <p:cond delay="499"/>
                                          </p:stCondLst>
                                        </p:cTn>
                                        <p:tgtEl>
                                          <p:spTgt spid="19"/>
                                        </p:tgtEl>
                                        <p:attrNameLst>
                                          <p:attrName>style.visibility</p:attrName>
                                        </p:attrNameLst>
                                      </p:cBhvr>
                                      <p:to>
                                        <p:strVal val="hidden"/>
                                      </p:to>
                                    </p:set>
                                  </p:childTnLst>
                                </p:cTn>
                              </p:par>
                              <p:par>
                                <p:cTn id="108" presetID="10" presetClass="exit" presetSubtype="0" fill="hold" nodeType="withEffect">
                                  <p:stCondLst>
                                    <p:cond delay="0"/>
                                  </p:stCondLst>
                                  <p:childTnLst>
                                    <p:animEffect transition="out" filter="fade">
                                      <p:cBhvr>
                                        <p:cTn id="109" dur="500"/>
                                        <p:tgtEl>
                                          <p:spTgt spid="20"/>
                                        </p:tgtEl>
                                      </p:cBhvr>
                                    </p:animEffect>
                                    <p:set>
                                      <p:cBhvr>
                                        <p:cTn id="110" dur="1" fill="hold">
                                          <p:stCondLst>
                                            <p:cond delay="499"/>
                                          </p:stCondLst>
                                        </p:cTn>
                                        <p:tgtEl>
                                          <p:spTgt spid="20"/>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24"/>
                                        </p:tgtEl>
                                      </p:cBhvr>
                                    </p:animEffect>
                                    <p:set>
                                      <p:cBhvr>
                                        <p:cTn id="113"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14" grpId="1" bldLvl="0" animBg="1"/>
      <p:bldP spid="15" grpId="0" bldLvl="0" animBg="1"/>
      <p:bldP spid="15" grpId="1" bldLvl="0" animBg="1"/>
      <p:bldP spid="16" grpId="0" bldLvl="0" animBg="1"/>
      <p:bldP spid="12" grpId="0" bldLvl="0" animBg="1"/>
      <p:bldP spid="7" grpId="0" bldLvl="0" animBg="1"/>
      <p:bldP spid="3" grpId="0" bldLvl="0" animBg="1"/>
      <p:bldP spid="6" grpId="0" bldLvl="0" animBg="1"/>
      <p:bldP spid="4" grpId="0" bldLvl="0" animBg="1"/>
      <p:bldP spid="9" grpId="0" bldLvl="0" animBg="1"/>
      <p:bldP spid="8" grpId="0" bldLvl="0" animBg="1"/>
      <p:bldP spid="11" grpId="0" bldLvl="0" animBg="1"/>
      <p:bldP spid="10" grpId="1" bldLvl="0" animBg="1"/>
      <p:bldP spid="12" grpId="1" bldLvl="0" animBg="1"/>
      <p:bldP spid="3" grpId="1" bldLvl="0" animBg="1"/>
      <p:bldP spid="4" grpId="1" bldLvl="0" animBg="1"/>
      <p:bldP spid="6" grpId="1" bldLvl="0" animBg="1"/>
      <p:bldP spid="7" grpId="1" bldLvl="0" animBg="1"/>
      <p:bldP spid="8" grpId="1" bldLvl="0" animBg="1"/>
      <p:bldP spid="9" grpId="1" bldLvl="0" animBg="1"/>
      <p:bldP spid="10" grpId="2" bldLvl="0" animBg="1"/>
      <p:bldP spid="11" grpId="1" bldLvl="0" animBg="1"/>
      <p:bldP spid="14" grpId="2" bldLvl="0" animBg="1"/>
      <p:bldP spid="15" grpId="2" bldLvl="0" animBg="1"/>
      <p:bldP spid="16" grpId="1"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1565275"/>
            <a:ext cx="7678420" cy="5292725"/>
          </a:xfrm>
          <a:prstGeom prst="rect">
            <a:avLst/>
          </a:prstGeom>
        </p:spPr>
      </p:pic>
      <p:sp>
        <p:nvSpPr>
          <p:cNvPr id="2" name="Title 1"/>
          <p:cNvSpPr>
            <a:spLocks noGrp="1"/>
          </p:cNvSpPr>
          <p:nvPr>
            <p:ph type="title"/>
          </p:nvPr>
        </p:nvSpPr>
        <p:spPr/>
        <p:txBody>
          <a:bodyPr/>
          <a:p>
            <a:r>
              <a:rPr lang="zh-CN" altLang="en-US"/>
              <a:t>从</a:t>
            </a:r>
            <a:r>
              <a:rPr lang="en-US" altLang="zh-CN"/>
              <a:t> </a:t>
            </a:r>
            <a:r>
              <a:rPr lang="en-US"/>
              <a:t>OBJ </a:t>
            </a:r>
            <a:r>
              <a:rPr lang="zh-CN" altLang="en-US"/>
              <a:t>格式中加载</a:t>
            </a:r>
            <a:r>
              <a:rPr lang="zh-CN" altLang="en-US">
                <a:sym typeface="+mn-ea"/>
              </a:rPr>
              <a:t>三角形面</a:t>
            </a:r>
            <a:r>
              <a:rPr lang="en-US" altLang="zh-CN">
                <a:sym typeface="+mn-ea"/>
              </a:rPr>
              <a:t> - </a:t>
            </a:r>
            <a:r>
              <a:rPr lang="zh-CN" altLang="en-US">
                <a:sym typeface="+mn-ea"/>
              </a:rPr>
              <a:t>只保留斜杠前第一个数（顶点编号）</a:t>
            </a:r>
            <a:endParaRPr lang="zh-CN" altLang="en-US">
              <a:sym typeface="+mn-ea"/>
            </a:endParaRPr>
          </a:p>
        </p:txBody>
      </p:sp>
      <p:sp>
        <p:nvSpPr>
          <p:cNvPr id="13" name="Rectangles 12"/>
          <p:cNvSpPr/>
          <p:nvPr/>
        </p:nvSpPr>
        <p:spPr>
          <a:xfrm>
            <a:off x="0" y="1584325"/>
            <a:ext cx="7678420" cy="1930400"/>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23" name="Text Box 22"/>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istringstream(sa)</a:t>
            </a:r>
            <a:endParaRPr lang="en-US" sz="2400">
              <a:latin typeface="HYTangMeiRen 45W" panose="00020600040101010101" charset="-122"/>
              <a:ea typeface="HYTangMeiRen 45W" panose="00020600040101010101" charset="-122"/>
            </a:endParaRPr>
          </a:p>
        </p:txBody>
      </p:sp>
      <p:sp>
        <p:nvSpPr>
          <p:cNvPr id="27" name="Text Box 26"/>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"1/1/1"</a:t>
            </a:r>
            <a:endParaRPr lang="en-US" sz="2400">
              <a:latin typeface="HYTangMeiRen 45W" panose="00020600040101010101" charset="-122"/>
              <a:ea typeface="HYTangMeiRen 45W" panose="00020600040101010101" charset="-122"/>
            </a:endParaRPr>
          </a:p>
        </p:txBody>
      </p:sp>
      <p:sp>
        <p:nvSpPr>
          <p:cNvPr id="29" name="Text Box 2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a:t>
            </a:r>
            <a:endParaRPr lang="en-US" sz="2400">
              <a:latin typeface="HYTangMeiRen 45W" panose="00020600040101010101" charset="-122"/>
              <a:ea typeface="HYTangMeiRen 45W" panose="00020600040101010101" charset="-122"/>
            </a:endParaRPr>
          </a:p>
        </p:txBody>
      </p:sp>
      <p:sp>
        <p:nvSpPr>
          <p:cNvPr id="30" name="Text Box 2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a:t>
            </a:r>
            <a:endParaRPr lang="en-US" sz="2400">
              <a:latin typeface="HYTangMeiRen 45W" panose="00020600040101010101" charset="-122"/>
              <a:ea typeface="HYTangMeiRen 45W" panose="00020600040101010101" charset="-122"/>
            </a:endParaRPr>
          </a:p>
        </p:txBody>
      </p:sp>
      <p:sp>
        <p:nvSpPr>
          <p:cNvPr id="31" name="Text Box 3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"/1/1"</a:t>
            </a:r>
            <a:endParaRPr lang="en-US" sz="2400">
              <a:latin typeface="HYTangMeiRen 45W" panose="00020600040101010101" charset="-122"/>
              <a:ea typeface="HYTangMeiRen 45W" panose="00020600040101010101" charset="-122"/>
            </a:endParaRPr>
          </a:p>
        </p:txBody>
      </p:sp>
      <p:sp>
        <p:nvSpPr>
          <p:cNvPr id="32" name="Text Box 31"/>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istringstream(sb)</a:t>
            </a:r>
            <a:endParaRPr lang="en-US" sz="2400">
              <a:latin typeface="HYTangMeiRen 45W" panose="00020600040101010101" charset="-122"/>
              <a:ea typeface="HYTangMeiRen 45W" panose="00020600040101010101" charset="-122"/>
            </a:endParaRPr>
          </a:p>
        </p:txBody>
      </p:sp>
      <p:sp>
        <p:nvSpPr>
          <p:cNvPr id="33" name="Text Box 32"/>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"2/2/2"</a:t>
            </a:r>
            <a:endParaRPr lang="en-US" sz="2400">
              <a:latin typeface="HYTangMeiRen 45W" panose="00020600040101010101" charset="-122"/>
              <a:ea typeface="HYTangMeiRen 45W" panose="00020600040101010101" charset="-122"/>
            </a:endParaRPr>
          </a:p>
        </p:txBody>
      </p:sp>
      <p:sp>
        <p:nvSpPr>
          <p:cNvPr id="34" name="Text Box 33"/>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face.b</a:t>
            </a:r>
            <a:endParaRPr lang="en-US" sz="2400">
              <a:latin typeface="HYTangMeiRen 45W" panose="00020600040101010101" charset="-122"/>
              <a:ea typeface="HYTangMeiRen 45W" panose="00020600040101010101" charset="-122"/>
            </a:endParaRPr>
          </a:p>
        </p:txBody>
      </p:sp>
      <p:sp>
        <p:nvSpPr>
          <p:cNvPr id="35" name="Text Box 34"/>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a:t>
            </a:r>
            <a:endParaRPr lang="en-US" sz="2400">
              <a:latin typeface="HYTangMeiRen 45W" panose="00020600040101010101" charset="-122"/>
              <a:ea typeface="HYTangMeiRen 45W" panose="00020600040101010101" charset="-122"/>
            </a:endParaRPr>
          </a:p>
        </p:txBody>
      </p:sp>
      <p:sp>
        <p:nvSpPr>
          <p:cNvPr id="36" name="Text Box 35"/>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"/2/2"</a:t>
            </a:r>
            <a:endParaRPr lang="en-US" sz="2400">
              <a:latin typeface="HYTangMeiRen 45W" panose="00020600040101010101" charset="-122"/>
              <a:ea typeface="HYTangMeiRen 45W" panose="00020600040101010101" charset="-122"/>
            </a:endParaRPr>
          </a:p>
        </p:txBody>
      </p:sp>
      <p:sp>
        <p:nvSpPr>
          <p:cNvPr id="37" name="Text Box 36"/>
          <p:cNvSpPr txBox="1"/>
          <p:nvPr/>
        </p:nvSpPr>
        <p:spPr>
          <a:xfrm>
            <a:off x="6021705" y="235394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istringstream(sc)</a:t>
            </a:r>
            <a:endParaRPr lang="en-US" sz="2400">
              <a:latin typeface="HYTangMeiRen 45W" panose="00020600040101010101" charset="-122"/>
              <a:ea typeface="HYTangMeiRen 45W" panose="00020600040101010101" charset="-122"/>
            </a:endParaRPr>
          </a:p>
        </p:txBody>
      </p:sp>
      <p:sp>
        <p:nvSpPr>
          <p:cNvPr id="38" name="Text Box 37"/>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"3/3/3"</a:t>
            </a:r>
            <a:endParaRPr lang="en-US" sz="2400">
              <a:latin typeface="HYTangMeiRen 45W" panose="00020600040101010101" charset="-122"/>
              <a:ea typeface="HYTangMeiRen 45W" panose="00020600040101010101" charset="-122"/>
            </a:endParaRPr>
          </a:p>
        </p:txBody>
      </p:sp>
      <p:sp>
        <p:nvSpPr>
          <p:cNvPr id="39" name="Text Box 38"/>
          <p:cNvSpPr txBox="1"/>
          <p:nvPr/>
        </p:nvSpPr>
        <p:spPr>
          <a:xfrm>
            <a:off x="6021705" y="296862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face.c</a:t>
            </a:r>
            <a:endParaRPr lang="en-US" sz="2400">
              <a:latin typeface="HYTangMeiRen 45W" panose="00020600040101010101" charset="-122"/>
              <a:ea typeface="HYTangMeiRen 45W" panose="00020600040101010101" charset="-122"/>
            </a:endParaRPr>
          </a:p>
        </p:txBody>
      </p:sp>
      <p:sp>
        <p:nvSpPr>
          <p:cNvPr id="40" name="Text Box 39"/>
          <p:cNvSpPr txBox="1"/>
          <p:nvPr/>
        </p:nvSpPr>
        <p:spPr>
          <a:xfrm>
            <a:off x="8917940" y="296862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a:t>
            </a:r>
            <a:endParaRPr lang="en-US" sz="2400">
              <a:latin typeface="HYTangMeiRen 45W" panose="00020600040101010101" charset="-122"/>
              <a:ea typeface="HYTangMeiRen 45W" panose="00020600040101010101" charset="-122"/>
            </a:endParaRPr>
          </a:p>
        </p:txBody>
      </p:sp>
      <p:sp>
        <p:nvSpPr>
          <p:cNvPr id="41" name="Text Box 40"/>
          <p:cNvSpPr txBox="1"/>
          <p:nvPr/>
        </p:nvSpPr>
        <p:spPr>
          <a:xfrm>
            <a:off x="8917940" y="235394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"/3/3"</a:t>
            </a:r>
            <a:endParaRPr lang="en-US" sz="2400">
              <a:latin typeface="HYTangMeiRen 45W" panose="00020600040101010101" charset="-122"/>
              <a:ea typeface="HYTangMeiRen 45W" panose="00020600040101010101" charset="-122"/>
            </a:endParaRPr>
          </a:p>
        </p:txBody>
      </p:sp>
      <p:sp>
        <p:nvSpPr>
          <p:cNvPr id="42" name="Rectangles 41"/>
          <p:cNvSpPr/>
          <p:nvPr/>
        </p:nvSpPr>
        <p:spPr>
          <a:xfrm>
            <a:off x="0" y="4646295"/>
            <a:ext cx="7678420" cy="221170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3" name="Text Box 42"/>
          <p:cNvSpPr txBox="1"/>
          <p:nvPr/>
        </p:nvSpPr>
        <p:spPr>
          <a:xfrm>
            <a:off x="3590925" y="5024755"/>
            <a:ext cx="2896235" cy="4603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face</a:t>
            </a:r>
            <a:endParaRPr lang="en-US" sz="2400">
              <a:latin typeface="HYTangMeiRen 45W" panose="00020600040101010101" charset="-122"/>
              <a:ea typeface="HYTangMeiRen 45W" panose="00020600040101010101" charset="-122"/>
            </a:endParaRPr>
          </a:p>
        </p:txBody>
      </p:sp>
      <p:sp>
        <p:nvSpPr>
          <p:cNvPr id="44" name="Text Box 43"/>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1, 2, 3</a:t>
            </a:r>
            <a:endParaRPr lang="en-US" sz="2400">
              <a:latin typeface="HYTangMeiRen 45W" panose="00020600040101010101" charset="-122"/>
              <a:ea typeface="HYTangMeiRen 45W" panose="00020600040101010101" charset="-122"/>
            </a:endParaRPr>
          </a:p>
        </p:txBody>
      </p:sp>
      <p:sp>
        <p:nvSpPr>
          <p:cNvPr id="45" name="Rectangles 44"/>
          <p:cNvSpPr/>
          <p:nvPr/>
        </p:nvSpPr>
        <p:spPr>
          <a:xfrm>
            <a:off x="0" y="3514725"/>
            <a:ext cx="7678420" cy="1129665"/>
          </a:xfrm>
          <a:prstGeom prst="rect">
            <a:avLst/>
          </a:prstGeom>
          <a:solidFill>
            <a:schemeClr val="tx1">
              <a:lumMod val="95000"/>
              <a:lumOff val="5000"/>
              <a:alpha val="92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sp>
        <p:nvSpPr>
          <p:cNvPr id="46" name="Text Box 45"/>
          <p:cNvSpPr txBox="1"/>
          <p:nvPr/>
        </p:nvSpPr>
        <p:spPr>
          <a:xfrm>
            <a:off x="6487160" y="5024755"/>
            <a:ext cx="3306445" cy="46037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p>
            <a:r>
              <a:rPr lang="en-US" sz="2400">
                <a:latin typeface="HYTangMeiRen 45W" panose="00020600040101010101" charset="-122"/>
                <a:ea typeface="HYTangMeiRen 45W" panose="00020600040101010101" charset="-122"/>
              </a:rPr>
              <a:t>0, 1, 2</a:t>
            </a:r>
            <a:endParaRPr lang="en-US" sz="2400">
              <a:latin typeface="HYTangMeiRen 45W" panose="00020600040101010101" charset="-122"/>
              <a:ea typeface="HYTangMeiRen 45W" panose="00020600040101010101" charset="-122"/>
            </a:endParaRPr>
          </a:p>
        </p:txBody>
      </p:sp>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6376670" y="3397337"/>
            <a:ext cx="4458335"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明明计算机都喜欢从</a:t>
            </a:r>
            <a:r>
              <a:rPr lang="en-US" altLang="zh-CN" sz="1600">
                <a:latin typeface="HYTangMeiRen 85W" panose="00020600040101010101" charset="-122"/>
                <a:ea typeface="HYTangMeiRen 85W" panose="00020600040101010101" charset="-122"/>
              </a:rPr>
              <a:t>0</a:t>
            </a:r>
            <a:r>
              <a:rPr lang="zh-CN" altLang="en-US" sz="1600">
                <a:latin typeface="HYTangMeiRen 85W" panose="00020600040101010101" charset="-122"/>
                <a:ea typeface="HYTangMeiRen 85W" panose="00020600040101010101" charset="-122"/>
              </a:rPr>
              <a:t>开始数数</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然而</a:t>
            </a:r>
            <a:r>
              <a:rPr lang="en-US" altLang="zh-CN" sz="1600">
                <a:latin typeface="HYTangMeiRen 85W" panose="00020600040101010101" charset="-122"/>
                <a:ea typeface="HYTangMeiRen 85W" panose="00020600040101010101" charset="-122"/>
              </a:rPr>
              <a:t>OBJ</a:t>
            </a:r>
            <a:r>
              <a:rPr lang="zh-CN" altLang="en-US" sz="1600">
                <a:latin typeface="HYTangMeiRen 85W" panose="00020600040101010101" charset="-122"/>
                <a:ea typeface="HYTangMeiRen 85W" panose="00020600040101010101" charset="-122"/>
              </a:rPr>
              <a:t>的作者却喜欢从</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开始数数</a:t>
            </a:r>
            <a:endParaRPr lang="zh-CN" altLang="en-US" sz="1600">
              <a:latin typeface="HYTangMeiRen 85W" panose="00020600040101010101" charset="-122"/>
              <a:ea typeface="HYTangMeiRen 85W" panose="00020600040101010101" charset="-122"/>
            </a:endParaRPr>
          </a:p>
          <a:p>
            <a:pPr algn="ctr"/>
            <a:r>
              <a:rPr lang="zh-CN" altLang="en-US" sz="1600">
                <a:latin typeface="HYTangMeiRen 85W" panose="00020600040101010101" charset="-122"/>
                <a:ea typeface="HYTangMeiRen 85W" panose="00020600040101010101" charset="-122"/>
              </a:rPr>
              <a:t>只能读出来以后手动减</a:t>
            </a:r>
            <a:r>
              <a:rPr lang="en-US" altLang="zh-CN" sz="1600">
                <a:latin typeface="HYTangMeiRen 85W" panose="00020600040101010101" charset="-122"/>
                <a:ea typeface="HYTangMeiRen 85W" panose="00020600040101010101" charset="-122"/>
              </a:rPr>
              <a:t>1</a:t>
            </a:r>
            <a:r>
              <a:rPr lang="zh-CN" altLang="en-US" sz="1600">
                <a:latin typeface="HYTangMeiRen 85W" panose="00020600040101010101" charset="-122"/>
                <a:ea typeface="HYTangMeiRen 85W" panose="00020600040101010101" charset="-122"/>
              </a:rPr>
              <a:t>伺候他辣</a:t>
            </a:r>
            <a:endParaRPr lang="en-US" altLang="zh-CN"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27"/>
                                        </p:tgtEl>
                                      </p:cBhvr>
                                    </p:animEffect>
                                    <p:set>
                                      <p:cBhvr>
                                        <p:cTn id="23" dur="1" fill="hold">
                                          <p:stCondLst>
                                            <p:cond delay="499"/>
                                          </p:stCondLst>
                                        </p:cTn>
                                        <p:tgtEl>
                                          <p:spTgt spid="27"/>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0"/>
                                        </p:tgtEl>
                                      </p:cBhvr>
                                    </p:animEffect>
                                    <p:set>
                                      <p:cBhvr>
                                        <p:cTn id="44" dur="1" fill="hold">
                                          <p:stCondLst>
                                            <p:cond delay="499"/>
                                          </p:stCondLst>
                                        </p:cTn>
                                        <p:tgtEl>
                                          <p:spTgt spid="3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3"/>
                                        </p:tgtEl>
                                      </p:cBhvr>
                                    </p:animEffect>
                                    <p:set>
                                      <p:cBhvr>
                                        <p:cTn id="59" dur="1" fill="hold">
                                          <p:stCondLst>
                                            <p:cond delay="499"/>
                                          </p:stCondLst>
                                        </p:cTn>
                                        <p:tgtEl>
                                          <p:spTgt spid="33"/>
                                        </p:tgtEl>
                                        <p:attrNameLst>
                                          <p:attrName>style.visibility</p:attrName>
                                        </p:attrNameLst>
                                      </p:cBhvr>
                                      <p:to>
                                        <p:strVal val="hidden"/>
                                      </p:to>
                                    </p:se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32"/>
                                        </p:tgtEl>
                                      </p:cBhvr>
                                    </p:animEffect>
                                    <p:set>
                                      <p:cBhvr>
                                        <p:cTn id="74" dur="1" fill="hold">
                                          <p:stCondLst>
                                            <p:cond delay="499"/>
                                          </p:stCondLst>
                                        </p:cTn>
                                        <p:tgtEl>
                                          <p:spTgt spid="3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34"/>
                                        </p:tgtEl>
                                      </p:cBhvr>
                                    </p:animEffect>
                                    <p:set>
                                      <p:cBhvr>
                                        <p:cTn id="77" dur="1" fill="hold">
                                          <p:stCondLst>
                                            <p:cond delay="499"/>
                                          </p:stCondLst>
                                        </p:cTn>
                                        <p:tgtEl>
                                          <p:spTgt spid="3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5"/>
                                        </p:tgtEl>
                                      </p:cBhvr>
                                    </p:animEffect>
                                    <p:set>
                                      <p:cBhvr>
                                        <p:cTn id="80" dur="1" fill="hold">
                                          <p:stCondLst>
                                            <p:cond delay="499"/>
                                          </p:stCondLst>
                                        </p:cTn>
                                        <p:tgtEl>
                                          <p:spTgt spid="35"/>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36"/>
                                        </p:tgtEl>
                                      </p:cBhvr>
                                    </p:animEffect>
                                    <p:set>
                                      <p:cBhvr>
                                        <p:cTn id="83" dur="1" fill="hold">
                                          <p:stCondLst>
                                            <p:cond delay="499"/>
                                          </p:stCondLst>
                                        </p:cTn>
                                        <p:tgtEl>
                                          <p:spTgt spid="36"/>
                                        </p:tgtEl>
                                        <p:attrNameLst>
                                          <p:attrName>style.visibility</p:attrName>
                                        </p:attrNameLst>
                                      </p:cBhvr>
                                      <p:to>
                                        <p:strVal val="hidden"/>
                                      </p:to>
                                    </p:se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fade">
                                      <p:cBhvr>
                                        <p:cTn id="87" dur="500"/>
                                        <p:tgtEl>
                                          <p:spTgt spid="3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38"/>
                                        </p:tgtEl>
                                      </p:cBhvr>
                                    </p:animEffect>
                                    <p:set>
                                      <p:cBhvr>
                                        <p:cTn id="95" dur="1" fill="hold">
                                          <p:stCondLst>
                                            <p:cond delay="499"/>
                                          </p:stCondLst>
                                        </p:cTn>
                                        <p:tgtEl>
                                          <p:spTgt spid="38"/>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500"/>
                                        <p:tgtEl>
                                          <p:spTgt spid="4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500"/>
                                        <p:tgtEl>
                                          <p:spTgt spid="3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500"/>
                                        <p:tgtEl>
                                          <p:spTgt spid="40"/>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37"/>
                                        </p:tgtEl>
                                      </p:cBhvr>
                                    </p:animEffect>
                                    <p:set>
                                      <p:cBhvr>
                                        <p:cTn id="110" dur="1" fill="hold">
                                          <p:stCondLst>
                                            <p:cond delay="499"/>
                                          </p:stCondLst>
                                        </p:cTn>
                                        <p:tgtEl>
                                          <p:spTgt spid="3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500"/>
                                        <p:tgtEl>
                                          <p:spTgt spid="39"/>
                                        </p:tgtEl>
                                      </p:cBhvr>
                                    </p:animEffect>
                                    <p:set>
                                      <p:cBhvr>
                                        <p:cTn id="113" dur="1" fill="hold">
                                          <p:stCondLst>
                                            <p:cond delay="499"/>
                                          </p:stCondLst>
                                        </p:cTn>
                                        <p:tgtEl>
                                          <p:spTgt spid="39"/>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40"/>
                                        </p:tgtEl>
                                      </p:cBhvr>
                                    </p:animEffect>
                                    <p:set>
                                      <p:cBhvr>
                                        <p:cTn id="116" dur="1" fill="hold">
                                          <p:stCondLst>
                                            <p:cond delay="499"/>
                                          </p:stCondLst>
                                        </p:cTn>
                                        <p:tgtEl>
                                          <p:spTgt spid="40"/>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1"/>
                                        </p:tgtEl>
                                      </p:cBhvr>
                                    </p:animEffect>
                                    <p:set>
                                      <p:cBhvr>
                                        <p:cTn id="119" dur="1" fill="hold">
                                          <p:stCondLst>
                                            <p:cond delay="499"/>
                                          </p:stCondLst>
                                        </p:cTn>
                                        <p:tgtEl>
                                          <p:spTgt spid="41"/>
                                        </p:tgtEl>
                                        <p:attrNameLst>
                                          <p:attrName>style.visibility</p:attrName>
                                        </p:attrNameLst>
                                      </p:cBhvr>
                                      <p:to>
                                        <p:strVal val="hidden"/>
                                      </p:to>
                                    </p:set>
                                  </p:childTnLst>
                                </p:cTn>
                              </p:par>
                            </p:childTnLst>
                          </p:cTn>
                        </p:par>
                        <p:par>
                          <p:cTn id="120" fill="hold">
                            <p:stCondLst>
                              <p:cond delay="500"/>
                            </p:stCondLst>
                            <p:childTnLst>
                              <p:par>
                                <p:cTn id="121" presetID="10" presetClass="exit" presetSubtype="0" fill="hold" grpId="1" nodeType="afterEffect">
                                  <p:stCondLst>
                                    <p:cond delay="0"/>
                                  </p:stCondLst>
                                  <p:childTnLst>
                                    <p:animEffect transition="out" filter="fade">
                                      <p:cBhvr>
                                        <p:cTn id="122" dur="500"/>
                                        <p:tgtEl>
                                          <p:spTgt spid="42"/>
                                        </p:tgtEl>
                                      </p:cBhvr>
                                    </p:animEffect>
                                    <p:set>
                                      <p:cBhvr>
                                        <p:cTn id="123" dur="1" fill="hold">
                                          <p:stCondLst>
                                            <p:cond delay="499"/>
                                          </p:stCondLst>
                                        </p:cTn>
                                        <p:tgtEl>
                                          <p:spTgt spid="42"/>
                                        </p:tgtEl>
                                        <p:attrNameLst>
                                          <p:attrName>style.visibility</p:attrName>
                                        </p:attrNameLst>
                                      </p:cBhvr>
                                      <p:to>
                                        <p:strVal val="hidden"/>
                                      </p:to>
                                    </p:set>
                                  </p:childTnLst>
                                </p:cTn>
                              </p:par>
                              <p:par>
                                <p:cTn id="124" presetID="10"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fade">
                                      <p:cBhvr>
                                        <p:cTn id="129" dur="500"/>
                                        <p:tgtEl>
                                          <p:spTgt spid="4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xit" presetSubtype="0" fill="hold" grpId="1" nodeType="clickEffect">
                                  <p:stCondLst>
                                    <p:cond delay="0"/>
                                  </p:stCondLst>
                                  <p:childTnLst>
                                    <p:animEffect transition="out" filter="fade">
                                      <p:cBhvr>
                                        <p:cTn id="136" dur="500"/>
                                        <p:tgtEl>
                                          <p:spTgt spid="44"/>
                                        </p:tgtEl>
                                      </p:cBhvr>
                                    </p:animEffect>
                                    <p:set>
                                      <p:cBhvr>
                                        <p:cTn id="137" dur="1" fill="hold">
                                          <p:stCondLst>
                                            <p:cond delay="499"/>
                                          </p:stCondLst>
                                        </p:cTn>
                                        <p:tgtEl>
                                          <p:spTgt spid="44"/>
                                        </p:tgtEl>
                                        <p:attrNameLst>
                                          <p:attrName>style.visibility</p:attrName>
                                        </p:attrNameLst>
                                      </p:cBhvr>
                                      <p:to>
                                        <p:strVal val="hidden"/>
                                      </p:to>
                                    </p:set>
                                  </p:childTnLst>
                                </p:cTn>
                              </p:par>
                              <p:par>
                                <p:cTn id="138" presetID="10" presetClass="entr" presetSubtype="0" fill="hold" grpId="0" nodeType="withEffect">
                                  <p:stCondLst>
                                    <p:cond delay="0"/>
                                  </p:stCondLst>
                                  <p:childTnLst>
                                    <p:set>
                                      <p:cBhvr>
                                        <p:cTn id="139" dur="1" fill="hold">
                                          <p:stCondLst>
                                            <p:cond delay="0"/>
                                          </p:stCondLst>
                                        </p:cTn>
                                        <p:tgtEl>
                                          <p:spTgt spid="46"/>
                                        </p:tgtEl>
                                        <p:attrNameLst>
                                          <p:attrName>style.visibility</p:attrName>
                                        </p:attrNameLst>
                                      </p:cBhvr>
                                      <p:to>
                                        <p:strVal val="visible"/>
                                      </p:to>
                                    </p:set>
                                    <p:animEffect transition="in" filter="fade">
                                      <p:cBhvr>
                                        <p:cTn id="140" dur="500"/>
                                        <p:tgtEl>
                                          <p:spTgt spid="46"/>
                                        </p:tgtEl>
                                      </p:cBhvr>
                                    </p:animEffect>
                                  </p:childTnLst>
                                </p:cTn>
                              </p:par>
                            </p:childTnLst>
                          </p:cTn>
                        </p:par>
                        <p:par>
                          <p:cTn id="141" fill="hold">
                            <p:stCondLst>
                              <p:cond delay="500"/>
                            </p:stCondLst>
                            <p:childTnLst>
                              <p:par>
                                <p:cTn id="142" presetID="37" presetClass="entr" presetSubtype="0" fill="hold" nodeType="afterEffect">
                                  <p:stCondLst>
                                    <p:cond delay="1200"/>
                                  </p:stCondLst>
                                  <p:childTnLst>
                                    <p:set>
                                      <p:cBhvr>
                                        <p:cTn id="143" dur="1" fill="hold">
                                          <p:stCondLst>
                                            <p:cond delay="0"/>
                                          </p:stCondLst>
                                        </p:cTn>
                                        <p:tgtEl>
                                          <p:spTgt spid="47"/>
                                        </p:tgtEl>
                                        <p:attrNameLst>
                                          <p:attrName>style.visibility</p:attrName>
                                        </p:attrNameLst>
                                      </p:cBhvr>
                                      <p:to>
                                        <p:strVal val="visible"/>
                                      </p:to>
                                    </p:set>
                                    <p:animEffect transition="in" filter="fade">
                                      <p:cBhvr>
                                        <p:cTn id="144" dur="1000"/>
                                        <p:tgtEl>
                                          <p:spTgt spid="47"/>
                                        </p:tgtEl>
                                      </p:cBhvr>
                                    </p:animEffect>
                                    <p:anim calcmode="lin" valueType="num">
                                      <p:cBhvr>
                                        <p:cTn id="145" dur="1000" fill="hold"/>
                                        <p:tgtEl>
                                          <p:spTgt spid="47"/>
                                        </p:tgtEl>
                                        <p:attrNameLst>
                                          <p:attrName>ppt_x</p:attrName>
                                        </p:attrNameLst>
                                      </p:cBhvr>
                                      <p:tavLst>
                                        <p:tav tm="0">
                                          <p:val>
                                            <p:strVal val="#ppt_x"/>
                                          </p:val>
                                        </p:tav>
                                        <p:tav tm="100000">
                                          <p:val>
                                            <p:strVal val="#ppt_x"/>
                                          </p:val>
                                        </p:tav>
                                      </p:tavLst>
                                    </p:anim>
                                    <p:anim calcmode="lin" valueType="num">
                                      <p:cBhvr>
                                        <p:cTn id="146" dur="900" decel="100000" fill="hold"/>
                                        <p:tgtEl>
                                          <p:spTgt spid="47"/>
                                        </p:tgtEl>
                                        <p:attrNameLst>
                                          <p:attrName>ppt_y</p:attrName>
                                        </p:attrNameLst>
                                      </p:cBhvr>
                                      <p:tavLst>
                                        <p:tav tm="0">
                                          <p:val>
                                            <p:strVal val="#ppt_y+1"/>
                                          </p:val>
                                        </p:tav>
                                        <p:tav tm="100000">
                                          <p:val>
                                            <p:strVal val="#ppt_y-.03"/>
                                          </p:val>
                                        </p:tav>
                                      </p:tavLst>
                                    </p:anim>
                                    <p:anim calcmode="lin" valueType="num">
                                      <p:cBhvr>
                                        <p:cTn id="147"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par>
                          <p:cTn id="148" fill="hold">
                            <p:stCondLst>
                              <p:cond delay="2700"/>
                            </p:stCondLst>
                            <p:childTnLst>
                              <p:par>
                                <p:cTn id="149" presetID="55" presetClass="entr" presetSubtype="0" fill="hold" grpId="0" nodeType="afterEffect">
                                  <p:stCondLst>
                                    <p:cond delay="500"/>
                                  </p:stCondLst>
                                  <p:childTnLst>
                                    <p:set>
                                      <p:cBhvr>
                                        <p:cTn id="150" dur="1" fill="hold">
                                          <p:stCondLst>
                                            <p:cond delay="0"/>
                                          </p:stCondLst>
                                        </p:cTn>
                                        <p:tgtEl>
                                          <p:spTgt spid="48"/>
                                        </p:tgtEl>
                                        <p:attrNameLst>
                                          <p:attrName>style.visibility</p:attrName>
                                        </p:attrNameLst>
                                      </p:cBhvr>
                                      <p:to>
                                        <p:strVal val="visible"/>
                                      </p:to>
                                    </p:set>
                                    <p:anim calcmode="lin" valueType="num">
                                      <p:cBhvr>
                                        <p:cTn id="151" dur="1000" fill="hold"/>
                                        <p:tgtEl>
                                          <p:spTgt spid="48"/>
                                        </p:tgtEl>
                                        <p:attrNameLst>
                                          <p:attrName>ppt_w</p:attrName>
                                        </p:attrNameLst>
                                      </p:cBhvr>
                                      <p:tavLst>
                                        <p:tav tm="0">
                                          <p:val>
                                            <p:strVal val="#ppt_w*0.70"/>
                                          </p:val>
                                        </p:tav>
                                        <p:tav tm="100000">
                                          <p:val>
                                            <p:strVal val="#ppt_w"/>
                                          </p:val>
                                        </p:tav>
                                      </p:tavLst>
                                    </p:anim>
                                    <p:anim calcmode="lin" valueType="num">
                                      <p:cBhvr>
                                        <p:cTn id="152" dur="1000" fill="hold"/>
                                        <p:tgtEl>
                                          <p:spTgt spid="48"/>
                                        </p:tgtEl>
                                        <p:attrNameLst>
                                          <p:attrName>ppt_h</p:attrName>
                                        </p:attrNameLst>
                                      </p:cBhvr>
                                      <p:tavLst>
                                        <p:tav tm="0">
                                          <p:val>
                                            <p:strVal val="#ppt_h"/>
                                          </p:val>
                                        </p:tav>
                                        <p:tav tm="100000">
                                          <p:val>
                                            <p:strVal val="#ppt_h"/>
                                          </p:val>
                                        </p:tav>
                                      </p:tavLst>
                                    </p:anim>
                                    <p:animEffect transition="in" filter="fade">
                                      <p:cBhvr>
                                        <p:cTn id="153"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23" grpId="0" bldLvl="0" animBg="1"/>
      <p:bldP spid="23" grpId="1" bldLvl="0" animBg="1"/>
      <p:bldP spid="27" grpId="0" bldLvl="0" animBg="1"/>
      <p:bldP spid="27" grpId="1" bldLvl="0" animBg="1"/>
      <p:bldP spid="29" grpId="0" bldLvl="0" animBg="1"/>
      <p:bldP spid="29" grpId="1" bldLvl="0" animBg="1"/>
      <p:bldP spid="30" grpId="0" bldLvl="0" animBg="1"/>
      <p:bldP spid="30" grpId="1" bldLvl="0" animBg="1"/>
      <p:bldP spid="31" grpId="0" bldLvl="0" animBg="1"/>
      <p:bldP spid="31" grpId="1" bldLvl="0" animBg="1"/>
      <p:bldP spid="32" grpId="0" bldLvl="0" animBg="1"/>
      <p:bldP spid="32" grpId="1" bldLvl="0" animBg="1"/>
      <p:bldP spid="33" grpId="0" bldLvl="0" animBg="1"/>
      <p:bldP spid="33" grpId="1" bldLvl="0" animBg="1"/>
      <p:bldP spid="34" grpId="0" bldLvl="0" animBg="1"/>
      <p:bldP spid="34" grpId="1"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2" grpId="1" bldLvl="0" animBg="1"/>
      <p:bldP spid="43" grpId="0" bldLvl="0" animBg="1"/>
      <p:bldP spid="44" grpId="0" bldLvl="0" animBg="1"/>
      <p:bldP spid="44" grpId="1" bldLvl="0" animBg="1"/>
      <p:bldP spid="45" grpId="0" bldLvl="0" animBg="1"/>
      <p:bldP spid="46" grpId="0" bldLvl="0" animBg="1"/>
      <p:bldP spid="4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t>绘制刚刚加载的</a:t>
            </a:r>
            <a:r>
              <a:rPr lang="zh-CN" altLang="en-US">
                <a:sym typeface="+mn-ea"/>
              </a:rPr>
              <a:t>三角形</a:t>
            </a:r>
            <a:r>
              <a:rPr lang="zh-CN"/>
              <a:t>网格</a:t>
            </a:r>
            <a:endParaRPr lang="zh-CN"/>
          </a:p>
        </p:txBody>
      </p:sp>
      <p:pic>
        <p:nvPicPr>
          <p:cNvPr id="4" name="Content Placeholder 3"/>
          <p:cNvPicPr>
            <a:picLocks noChangeAspect="1"/>
          </p:cNvPicPr>
          <p:nvPr>
            <p:ph idx="1"/>
          </p:nvPr>
        </p:nvPicPr>
        <p:blipFill>
          <a:blip r:embed="rId1"/>
          <a:stretch>
            <a:fillRect/>
          </a:stretch>
        </p:blipFill>
        <p:spPr>
          <a:xfrm>
            <a:off x="2177415" y="1145540"/>
            <a:ext cx="7454900" cy="5712460"/>
          </a:xfrm>
          <a:prstGeom prst="rect">
            <a:avLst/>
          </a:prstGeom>
        </p:spPr>
      </p:pic>
      <p:pic>
        <p:nvPicPr>
          <p:cNvPr id="47" name="Picture 46"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48" name="Oval Callout 47"/>
          <p:cNvSpPr/>
          <p:nvPr/>
        </p:nvSpPr>
        <p:spPr>
          <a:xfrm>
            <a:off x="7743190" y="3545127"/>
            <a:ext cx="2781935" cy="913287"/>
          </a:xfrm>
          <a:prstGeom prst="wedgeEllipseCallout">
            <a:avLst>
              <a:gd name="adj1" fmla="val 34524"/>
              <a:gd name="adj2" fmla="val 8969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100">
                <a:latin typeface="HYTangMeiRen 85W" panose="00020600040101010101" charset="-122"/>
                <a:ea typeface="HYTangMeiRen 85W" panose="00020600040101010101" charset="-122"/>
              </a:rPr>
              <a:t>at </a:t>
            </a:r>
            <a:r>
              <a:rPr lang="zh-CN" altLang="en-US" sz="2100">
                <a:latin typeface="HYTangMeiRen 85W" panose="00020600040101010101" charset="-122"/>
                <a:ea typeface="HYTangMeiRen 85W" panose="00020600040101010101" charset="-122"/>
              </a:rPr>
              <a:t>比</a:t>
            </a:r>
            <a:r>
              <a:rPr lang="en-US" altLang="zh-CN" sz="2100">
                <a:latin typeface="HYTangMeiRen 85W" panose="00020600040101010101" charset="-122"/>
                <a:ea typeface="HYTangMeiRen 85W" panose="00020600040101010101" charset="-122"/>
              </a:rPr>
              <a:t> [] </a:t>
            </a:r>
            <a:r>
              <a:rPr lang="zh-CN" altLang="en-US" sz="2100">
                <a:latin typeface="HYTangMeiRen 85W" panose="00020600040101010101" charset="-122"/>
                <a:ea typeface="HYTangMeiRen 85W" panose="00020600040101010101" charset="-122"/>
              </a:rPr>
              <a:t>更安全些哦！</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80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900" decel="100000" fill="hold"/>
                                        <p:tgtEl>
                                          <p:spTgt spid="4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par>
                                <p:cTn id="11" presetID="0" presetClass="path" presetSubtype="0" accel="50000" decel="50000" fill="hold" nodeType="withEffect">
                                  <p:stCondLst>
                                    <p:cond delay="800"/>
                                  </p:stCondLst>
                                  <p:childTnLst>
                                    <p:animMotion origin="layout" path="M 0 0 L -0.10224 0 " pathEditMode="relative" ptsTypes="">
                                      <p:cBhvr>
                                        <p:cTn id="12" dur="1000" fill="hold"/>
                                        <p:tgtEl>
                                          <p:spTgt spid="4"/>
                                        </p:tgtEl>
                                        <p:attrNameLst>
                                          <p:attrName>ppt_x</p:attrName>
                                          <p:attrName>ppt_y</p:attrName>
                                        </p:attrNameLst>
                                      </p:cBhvr>
                                    </p:animMotion>
                                  </p:childTnLst>
                                </p:cTn>
                              </p:par>
                            </p:childTnLst>
                          </p:cTn>
                        </p:par>
                        <p:par>
                          <p:cTn id="13" fill="hold">
                            <p:stCondLst>
                              <p:cond delay="1800"/>
                            </p:stCondLst>
                            <p:childTnLst>
                              <p:par>
                                <p:cTn id="14" presetID="55" presetClass="entr" presetSubtype="0" fill="hold" grpId="0" nodeType="afterEffect">
                                  <p:stCondLst>
                                    <p:cond delay="500"/>
                                  </p:stCondLst>
                                  <p:childTnLst>
                                    <p:set>
                                      <p:cBhvr>
                                        <p:cTn id="15" dur="1" fill="hold">
                                          <p:stCondLst>
                                            <p:cond delay="0"/>
                                          </p:stCondLst>
                                        </p:cTn>
                                        <p:tgtEl>
                                          <p:spTgt spid="48"/>
                                        </p:tgtEl>
                                        <p:attrNameLst>
                                          <p:attrName>style.visibility</p:attrName>
                                        </p:attrNameLst>
                                      </p:cBhvr>
                                      <p:to>
                                        <p:strVal val="visible"/>
                                      </p:to>
                                    </p:set>
                                    <p:anim calcmode="lin" valueType="num">
                                      <p:cBhvr>
                                        <p:cTn id="16" dur="1000" fill="hold"/>
                                        <p:tgtEl>
                                          <p:spTgt spid="48"/>
                                        </p:tgtEl>
                                        <p:attrNameLst>
                                          <p:attrName>ppt_w</p:attrName>
                                        </p:attrNameLst>
                                      </p:cBhvr>
                                      <p:tavLst>
                                        <p:tav tm="0">
                                          <p:val>
                                            <p:strVal val="#ppt_w*0.70"/>
                                          </p:val>
                                        </p:tav>
                                        <p:tav tm="100000">
                                          <p:val>
                                            <p:strVal val="#ppt_w"/>
                                          </p:val>
                                        </p:tav>
                                      </p:tavLst>
                                    </p:anim>
                                    <p:anim calcmode="lin" valueType="num">
                                      <p:cBhvr>
                                        <p:cTn id="17" dur="1000" fill="hold"/>
                                        <p:tgtEl>
                                          <p:spTgt spid="48"/>
                                        </p:tgtEl>
                                        <p:attrNameLst>
                                          <p:attrName>ppt_h</p:attrName>
                                        </p:attrNameLst>
                                      </p:cBhvr>
                                      <p:tavLst>
                                        <p:tav tm="0">
                                          <p:val>
                                            <p:strVal val="#ppt_h"/>
                                          </p:val>
                                        </p:tav>
                                        <p:tav tm="100000">
                                          <p:val>
                                            <p:strVal val="#ppt_h"/>
                                          </p:val>
                                        </p:tav>
                                      </p:tavLst>
                                    </p:anim>
                                    <p:animEffect transition="in" filter="fade">
                                      <p:cBhvr>
                                        <p:cTn id="18"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4365" y="1151890"/>
            <a:ext cx="5461000" cy="56997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60970" y="3478982"/>
            <a:ext cx="2727960" cy="1044305"/>
          </a:xfrm>
          <a:prstGeom prst="wedgeEllipseCallout">
            <a:avLst>
              <a:gd name="adj1" fmla="val 44576"/>
              <a:gd name="adj2" fmla="val 6276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为什么会这样呢</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pic>
        <p:nvPicPr>
          <p:cNvPr id="6" name="Picture 5" descr="avatararchibate-20640597"/>
          <p:cNvPicPr>
            <a:picLocks noChangeAspect="1"/>
          </p:cNvPicPr>
          <p:nvPr/>
        </p:nvPicPr>
        <p:blipFill>
          <a:blip r:embed="rId3"/>
          <a:stretch>
            <a:fillRect/>
          </a:stretch>
        </p:blipFill>
        <p:spPr>
          <a:xfrm>
            <a:off x="0" y="4006215"/>
            <a:ext cx="2845435" cy="2845435"/>
          </a:xfrm>
          <a:prstGeom prst="rect">
            <a:avLst/>
          </a:prstGeom>
        </p:spPr>
      </p:pic>
      <p:sp>
        <p:nvSpPr>
          <p:cNvPr id="12" name="Oval Callout 11"/>
          <p:cNvSpPr/>
          <p:nvPr/>
        </p:nvSpPr>
        <p:spPr>
          <a:xfrm>
            <a:off x="273685" y="1656197"/>
            <a:ext cx="5360035" cy="1825391"/>
          </a:xfrm>
          <a:prstGeom prst="wedgeEllipseCallout">
            <a:avLst>
              <a:gd name="adj1" fmla="val -21780"/>
              <a:gd name="adj2" fmla="val 93539"/>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latin typeface="HYTangMeiRen 85W" panose="00020600040101010101" charset="-122"/>
                <a:ea typeface="HYTangMeiRen 85W" panose="00020600040101010101" charset="-122"/>
              </a:rPr>
              <a:t>这个</a:t>
            </a:r>
            <a:r>
              <a:rPr lang="en-US" altLang="zh-CN" sz="2100">
                <a:latin typeface="HYTangMeiRen 85W" panose="00020600040101010101" charset="-122"/>
                <a:ea typeface="HYTangMeiRen 85W" panose="00020600040101010101" charset="-122"/>
              </a:rPr>
              <a:t> </a:t>
            </a:r>
            <a:r>
              <a:rPr lang="en-US" sz="2100">
                <a:latin typeface="HYTangMeiRen 85W" panose="00020600040101010101" charset="-122"/>
                <a:ea typeface="HYTangMeiRen 85W" panose="00020600040101010101" charset="-122"/>
              </a:rPr>
              <a:t>OBJ </a:t>
            </a:r>
            <a:r>
              <a:rPr lang="zh-CN" altLang="en-US" sz="2100">
                <a:latin typeface="HYTangMeiRen 85W" panose="00020600040101010101" charset="-122"/>
                <a:ea typeface="HYTangMeiRen 85W" panose="00020600040101010101" charset="-122"/>
              </a:rPr>
              <a:t>模型中存在四边形</a:t>
            </a:r>
            <a:r>
              <a:rPr lang="en-US" altLang="zh-CN" sz="2100">
                <a:latin typeface="HYTangMeiRen 85W" panose="00020600040101010101" charset="-122"/>
                <a:ea typeface="HYTangMeiRen 85W" panose="00020600040101010101" charset="-122"/>
              </a:rPr>
              <a:t>...</a:t>
            </a:r>
            <a:r>
              <a:rPr lang="zh-CN" altLang="en-US" sz="2100">
                <a:latin typeface="HYTangMeiRen 85W" panose="00020600040101010101" charset="-122"/>
                <a:ea typeface="HYTangMeiRen 85W" panose="00020600040101010101" charset="-122"/>
              </a:rPr>
              <a:t>而我们刚刚的代码只读取了四边形的前三个顶点，导致显示出来的只是其中一半的三角形</a:t>
            </a:r>
            <a:endParaRPr lang="zh-CN" altLang="en-US" sz="2100">
              <a:latin typeface="HYTangMeiRen 85W" panose="00020600040101010101" charset="-122"/>
              <a:ea typeface="HYTangMeiRen 85W" panose="00020600040101010101" charset="-122"/>
            </a:endParaRPr>
          </a:p>
        </p:txBody>
      </p:sp>
      <p:sp>
        <p:nvSpPr>
          <p:cNvPr id="7" name="Oval Callout 6"/>
          <p:cNvSpPr/>
          <p:nvPr/>
        </p:nvSpPr>
        <p:spPr>
          <a:xfrm>
            <a:off x="7520305" y="5502679"/>
            <a:ext cx="2727960" cy="1044401"/>
          </a:xfrm>
          <a:prstGeom prst="wedgeEllipseCallout">
            <a:avLst>
              <a:gd name="adj1" fmla="val 58472"/>
              <a:gd name="adj2" fmla="val -399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那我们应该怎么修复他呢？</a:t>
            </a:r>
            <a:endParaRPr lang="en-US" altLang="zh-CN" sz="2400">
              <a:latin typeface="HYTangMeiRen 85W" panose="00020600040101010101" charset="-122"/>
              <a:ea typeface="HYTangMeiRen 85W" panose="00020600040101010101" charset="-122"/>
            </a:endParaRPr>
          </a:p>
        </p:txBody>
      </p:sp>
      <p:sp>
        <p:nvSpPr>
          <p:cNvPr id="8" name="Oval Callout 7"/>
          <p:cNvSpPr/>
          <p:nvPr/>
        </p:nvSpPr>
        <p:spPr>
          <a:xfrm>
            <a:off x="2373630" y="4281264"/>
            <a:ext cx="5293995" cy="2295972"/>
          </a:xfrm>
          <a:prstGeom prst="wedgeEllipseCallout">
            <a:avLst>
              <a:gd name="adj1" fmla="val -59355"/>
              <a:gd name="adj2" fmla="val 748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100">
                <a:latin typeface="HYTangMeiRen 85W" panose="00020600040101010101" charset="-122"/>
                <a:ea typeface="HYTangMeiRen 85W" panose="00020600040101010101" charset="-122"/>
              </a:rPr>
              <a:t>由于</a:t>
            </a:r>
            <a:r>
              <a:rPr lang="en-US" altLang="zh-CN" sz="2100">
                <a:latin typeface="HYTangMeiRen 85W" panose="00020600040101010101" charset="-122"/>
                <a:ea typeface="HYTangMeiRen 85W" panose="00020600040101010101" charset="-122"/>
              </a:rPr>
              <a:t> OpenGL </a:t>
            </a:r>
            <a:r>
              <a:rPr lang="zh-CN" sz="2100">
                <a:latin typeface="HYTangMeiRen 85W" panose="00020600040101010101" charset="-122"/>
                <a:ea typeface="HYTangMeiRen 85W" panose="00020600040101010101" charset="-122"/>
              </a:rPr>
              <a:t>只支持渲染三角形，不支持四边形，我们需要在</a:t>
            </a:r>
            <a:r>
              <a:rPr lang="en-US" altLang="zh-CN" sz="2100">
                <a:latin typeface="HYTangMeiRen 85W" panose="00020600040101010101" charset="-122"/>
                <a:ea typeface="HYTangMeiRen 85W" panose="00020600040101010101" charset="-122"/>
              </a:rPr>
              <a:t> load_obj </a:t>
            </a:r>
            <a:r>
              <a:rPr lang="zh-CN" altLang="en-US" sz="2100">
                <a:latin typeface="HYTangMeiRen 85W" panose="00020600040101010101" charset="-122"/>
                <a:ea typeface="HYTangMeiRen 85W" panose="00020600040101010101" charset="-122"/>
              </a:rPr>
              <a:t>函数中，检测读到的面片是否为四边形，如果是则需要把他拆分成两个三角形。</a:t>
            </a:r>
            <a:endParaRPr lang="zh-CN" altLang="en-US" sz="21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1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2200"/>
                            </p:stCondLst>
                            <p:childTnLst>
                              <p:par>
                                <p:cTn id="12" presetID="55" presetClass="entr" presetSubtype="0" fill="hold" grpId="0" nodeType="afterEffect">
                                  <p:stCondLst>
                                    <p:cond delay="6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par>
                          <p:cTn id="17" fill="hold">
                            <p:stCondLst>
                              <p:cond delay="3800"/>
                            </p:stCondLst>
                            <p:childTnLst>
                              <p:par>
                                <p:cTn id="18" presetID="37" presetClass="entr" presetSubtype="0" fill="hold"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900" decel="100000" fill="hold"/>
                                        <p:tgtEl>
                                          <p:spTgt spid="6"/>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24" fill="hold">
                            <p:stCondLst>
                              <p:cond delay="5300"/>
                            </p:stCondLst>
                            <p:childTnLst>
                              <p:par>
                                <p:cTn id="25" presetID="27" presetClass="entr" presetSubtype="0" fill="hold" grpId="0" nodeType="afterEffect">
                                  <p:stCondLst>
                                    <p:cond delay="0"/>
                                  </p:stCondLst>
                                  <p:iterate type="lt">
                                    <p:tmPct val="50000"/>
                                  </p:iterate>
                                  <p:childTnLst>
                                    <p:set>
                                      <p:cBhvr>
                                        <p:cTn id="26" dur="200" fill="hold">
                                          <p:stCondLst>
                                            <p:cond delay="0"/>
                                          </p:stCondLst>
                                        </p:cTn>
                                        <p:tgtEl>
                                          <p:spTgt spid="12"/>
                                        </p:tgtEl>
                                        <p:attrNameLst>
                                          <p:attrName>style.visibility</p:attrName>
                                        </p:attrNameLst>
                                      </p:cBhvr>
                                      <p:to>
                                        <p:strVal val="visible"/>
                                      </p:to>
                                    </p:set>
                                    <p:anim calcmode="discrete" valueType="clr">
                                      <p:cBhvr override="childStyle">
                                        <p:cTn id="2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28" dur="200"/>
                                        <p:tgtEl>
                                          <p:spTgt spid="12"/>
                                        </p:tgtEl>
                                        <p:attrNameLst>
                                          <p:attrName>fillcolor</p:attrName>
                                        </p:attrNameLst>
                                      </p:cBhvr>
                                      <p:tavLst>
                                        <p:tav tm="0">
                                          <p:val>
                                            <p:clrVal>
                                              <a:schemeClr val="accent2"/>
                                            </p:clrVal>
                                          </p:val>
                                        </p:tav>
                                        <p:tav tm="50000">
                                          <p:val>
                                            <p:clrVal>
                                              <a:schemeClr val="hlink"/>
                                            </p:clrVal>
                                          </p:val>
                                        </p:tav>
                                      </p:tavLst>
                                    </p:anim>
                                    <p:set>
                                      <p:cBhvr>
                                        <p:cTn id="29" dur="200"/>
                                        <p:tgtEl>
                                          <p:spTgt spid="12"/>
                                        </p:tgtEl>
                                        <p:attrNameLst>
                                          <p:attrName>fill.type</p:attrName>
                                        </p:attrNameLst>
                                      </p:cBhvr>
                                      <p:to>
                                        <p:strVal val="solid"/>
                                      </p:to>
                                    </p:set>
                                  </p:childTnLst>
                                </p:cTn>
                              </p:par>
                            </p:childTnLst>
                          </p:cTn>
                        </p:par>
                        <p:par>
                          <p:cTn id="30" fill="hold">
                            <p:stCondLst>
                              <p:cond delay="11100"/>
                            </p:stCondLst>
                            <p:childTnLst>
                              <p:par>
                                <p:cTn id="31" presetID="55" presetClass="entr" presetSubtype="0" fill="hold" grpId="0" nodeType="afterEffect">
                                  <p:stCondLst>
                                    <p:cond delay="1400"/>
                                  </p:stCondLst>
                                  <p:childTnLst>
                                    <p:set>
                                      <p:cBhvr>
                                        <p:cTn id="32" dur="1" fill="hold">
                                          <p:stCondLst>
                                            <p:cond delay="0"/>
                                          </p:stCondLst>
                                        </p:cTn>
                                        <p:tgtEl>
                                          <p:spTgt spid="7"/>
                                        </p:tgtEl>
                                        <p:attrNameLst>
                                          <p:attrName>style.visibility</p:attrName>
                                        </p:attrNameLst>
                                      </p:cBhvr>
                                      <p:to>
                                        <p:strVal val="visible"/>
                                      </p:to>
                                    </p:set>
                                    <p:anim calcmode="lin" valueType="num">
                                      <p:cBhvr>
                                        <p:cTn id="33" dur="1000" fill="hold"/>
                                        <p:tgtEl>
                                          <p:spTgt spid="7"/>
                                        </p:tgtEl>
                                        <p:attrNameLst>
                                          <p:attrName>ppt_w</p:attrName>
                                        </p:attrNameLst>
                                      </p:cBhvr>
                                      <p:tavLst>
                                        <p:tav tm="0">
                                          <p:val>
                                            <p:strVal val="#ppt_w*0.7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animEffect transition="in" filter="fade">
                                      <p:cBhvr>
                                        <p:cTn id="35" dur="1000"/>
                                        <p:tgtEl>
                                          <p:spTgt spid="7"/>
                                        </p:tgtEl>
                                      </p:cBhvr>
                                    </p:animEffect>
                                  </p:childTnLst>
                                </p:cTn>
                              </p:par>
                            </p:childTnLst>
                          </p:cTn>
                        </p:par>
                        <p:par>
                          <p:cTn id="36" fill="hold">
                            <p:stCondLst>
                              <p:cond delay="13500"/>
                            </p:stCondLst>
                            <p:childTnLst>
                              <p:par>
                                <p:cTn id="37" presetID="27" presetClass="entr" presetSubtype="0" fill="hold" grpId="0" nodeType="afterEffect">
                                  <p:stCondLst>
                                    <p:cond delay="500"/>
                                  </p:stCondLst>
                                  <p:iterate type="lt">
                                    <p:tmPct val="50000"/>
                                  </p:iterate>
                                  <p:childTnLst>
                                    <p:set>
                                      <p:cBhvr>
                                        <p:cTn id="38" dur="200" fill="hold">
                                          <p:stCondLst>
                                            <p:cond delay="0"/>
                                          </p:stCondLst>
                                        </p:cTn>
                                        <p:tgtEl>
                                          <p:spTgt spid="8"/>
                                        </p:tgtEl>
                                        <p:attrNameLst>
                                          <p:attrName>style.visibility</p:attrName>
                                        </p:attrNameLst>
                                      </p:cBhvr>
                                      <p:to>
                                        <p:strVal val="visible"/>
                                      </p:to>
                                    </p:set>
                                    <p:anim calcmode="discrete" valueType="clr">
                                      <p:cBhvr override="childStyle">
                                        <p:cTn id="39" dur="20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40" dur="200"/>
                                        <p:tgtEl>
                                          <p:spTgt spid="8"/>
                                        </p:tgtEl>
                                        <p:attrNameLst>
                                          <p:attrName>fillcolor</p:attrName>
                                        </p:attrNameLst>
                                      </p:cBhvr>
                                      <p:tavLst>
                                        <p:tav tm="0">
                                          <p:val>
                                            <p:clrVal>
                                              <a:schemeClr val="accent2"/>
                                            </p:clrVal>
                                          </p:val>
                                        </p:tav>
                                        <p:tav tm="50000">
                                          <p:val>
                                            <p:clrVal>
                                              <a:schemeClr val="hlink"/>
                                            </p:clrVal>
                                          </p:val>
                                        </p:tav>
                                      </p:tavLst>
                                    </p:anim>
                                    <p:set>
                                      <p:cBhvr>
                                        <p:cTn id="41" dur="200"/>
                                        <p:tgtEl>
                                          <p:spTgt spid="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2" grpId="0" bldLvl="0" animBg="1"/>
      <p:bldP spid="7" grpId="0" bldLvl="0" animBg="1"/>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作者</a:t>
            </a:r>
            <a:r>
              <a:rPr lang="zh-CN" altLang="en-US">
                <a:sym typeface="+mn-ea"/>
              </a:rPr>
              <a:t>简介</a:t>
            </a:r>
            <a:endParaRPr lang="en-US"/>
          </a:p>
        </p:txBody>
      </p:sp>
      <p:sp>
        <p:nvSpPr>
          <p:cNvPr id="3" name="Content Placeholder 2"/>
          <p:cNvSpPr>
            <a:spLocks noGrp="1"/>
          </p:cNvSpPr>
          <p:nvPr>
            <p:ph idx="1"/>
          </p:nvPr>
        </p:nvSpPr>
        <p:spPr>
          <a:xfrm>
            <a:off x="647700" y="1825625"/>
            <a:ext cx="10515600" cy="4915535"/>
          </a:xfrm>
        </p:spPr>
        <p:txBody>
          <a:bodyPr>
            <a:normAutofit lnSpcReduction="10000"/>
          </a:bodyPr>
          <a:p>
            <a:r>
              <a:rPr lang="zh-CN" altLang="en-US" sz="2100">
                <a:sym typeface="+mn-ea"/>
              </a:rPr>
              <a:t>小彭老师（</a:t>
            </a:r>
            <a:r>
              <a:rPr lang="en-US" altLang="zh-CN" sz="2100">
                <a:sym typeface="+mn-ea"/>
              </a:rPr>
              <a:t>github.com/archibate</a:t>
            </a:r>
            <a:r>
              <a:rPr lang="zh-CN" altLang="en-US" sz="2100">
                <a:sym typeface="+mn-ea"/>
              </a:rPr>
              <a:t>），</a:t>
            </a:r>
            <a:r>
              <a:rPr lang="en-US" altLang="zh-CN" sz="2100">
                <a:sym typeface="+mn-ea"/>
              </a:rPr>
              <a:t>3D </a:t>
            </a:r>
            <a:r>
              <a:rPr lang="zh-CN" altLang="en-US" sz="2100">
                <a:sym typeface="+mn-ea"/>
              </a:rPr>
              <a:t>数字内容创作软件</a:t>
            </a:r>
            <a:r>
              <a:rPr lang="en-US" altLang="zh-CN" sz="2100">
                <a:sym typeface="+mn-ea"/>
              </a:rPr>
              <a:t> Zeno </a:t>
            </a:r>
            <a:r>
              <a:rPr lang="zh-CN" altLang="en-US" sz="2100">
                <a:sym typeface="+mn-ea"/>
              </a:rPr>
              <a:t>的作者，图形学业内人士。</a:t>
            </a:r>
            <a:r>
              <a:rPr lang="zh-CN" altLang="en-US" sz="2100">
                <a:sym typeface="+mn-ea"/>
              </a:rPr>
              <a:t>曾制作好评如潮的</a:t>
            </a:r>
            <a:r>
              <a:rPr lang="zh-CN" altLang="en-US" sz="2100" b="1">
                <a:sym typeface="+mn-ea"/>
              </a:rPr>
              <a:t>现代</a:t>
            </a:r>
            <a:r>
              <a:rPr lang="en-US" altLang="zh-CN" sz="2100" b="1">
                <a:sym typeface="+mn-ea"/>
              </a:rPr>
              <a:t> CMake </a:t>
            </a:r>
            <a:r>
              <a:rPr lang="zh-CN" altLang="en-US" sz="2100">
                <a:sym typeface="+mn-ea"/>
              </a:rPr>
              <a:t>课程和</a:t>
            </a:r>
            <a:r>
              <a:rPr lang="zh-CN" altLang="en-US" sz="2100" b="1">
                <a:sym typeface="+mn-ea"/>
              </a:rPr>
              <a:t>现代</a:t>
            </a:r>
            <a:r>
              <a:rPr lang="en-US" altLang="zh-CN" sz="2100" b="1">
                <a:sym typeface="+mn-ea"/>
              </a:rPr>
              <a:t> C++ </a:t>
            </a:r>
            <a:r>
              <a:rPr lang="zh-CN" altLang="en-US" sz="2100">
                <a:sym typeface="+mn-ea"/>
              </a:rPr>
              <a:t>课程，曾经忙于学业而暂停了《高性能并行编程与优化》系列公开课的更新。现在，他带着</a:t>
            </a:r>
            <a:r>
              <a:rPr lang="zh-CN" altLang="en-US" sz="2100" b="1">
                <a:sym typeface="+mn-ea"/>
              </a:rPr>
              <a:t>现代</a:t>
            </a:r>
            <a:r>
              <a:rPr lang="en-US" altLang="zh-CN" sz="2100" b="1">
                <a:sym typeface="+mn-ea"/>
              </a:rPr>
              <a:t> OpenGL</a:t>
            </a:r>
            <a:r>
              <a:rPr lang="en-US" altLang="zh-CN" sz="2100">
                <a:sym typeface="+mn-ea"/>
              </a:rPr>
              <a:t> </a:t>
            </a:r>
            <a:r>
              <a:rPr lang="zh-CN" altLang="en-US" sz="2100">
                <a:sym typeface="+mn-ea"/>
              </a:rPr>
              <a:t>重新回归</a:t>
            </a:r>
            <a:r>
              <a:rPr lang="en-US" altLang="zh-CN" sz="2100">
                <a:sym typeface="+mn-ea"/>
              </a:rPr>
              <a:t> B </a:t>
            </a:r>
            <a:r>
              <a:rPr lang="zh-CN" altLang="en-US" sz="2100">
                <a:sym typeface="+mn-ea"/>
              </a:rPr>
              <a:t>站，并行课恢复周更，相信他能再次创造辉煌。</a:t>
            </a:r>
            <a:endParaRPr lang="zh-CN" altLang="en-US" sz="2100"/>
          </a:p>
          <a:p>
            <a:r>
              <a:rPr lang="zh-CN" altLang="en-US" sz="2100">
                <a:sym typeface="+mn-ea"/>
              </a:rPr>
              <a:t>教师特点：擅长使用比喻的修辞手法，生动形象介绍晦涩难懂的知识。</a:t>
            </a:r>
            <a:endParaRPr lang="zh-CN" altLang="en-US" sz="2100">
              <a:sym typeface="+mn-ea"/>
            </a:endParaRPr>
          </a:p>
          <a:p>
            <a:r>
              <a:rPr lang="zh-CN" altLang="en-US" sz="2100">
                <a:sym typeface="+mn-ea"/>
              </a:rPr>
              <a:t>好评如潮：由浅入深，因材施教，循循善诱，让每个学习阶段的同学都能受益。</a:t>
            </a:r>
            <a:endParaRPr lang="zh-CN" altLang="en-US" sz="2100"/>
          </a:p>
          <a:p>
            <a:r>
              <a:rPr lang="zh-CN" altLang="en-US" sz="2100"/>
              <a:t>现代</a:t>
            </a:r>
            <a:r>
              <a:rPr lang="en-US" altLang="zh-CN" sz="2100"/>
              <a:t> CMake </a:t>
            </a:r>
            <a:r>
              <a:rPr lang="zh-CN" altLang="en-US" sz="2100"/>
              <a:t>课程：BV1fa411r7zp</a:t>
            </a:r>
            <a:endParaRPr lang="zh-CN" altLang="en-US" sz="2100"/>
          </a:p>
          <a:p>
            <a:r>
              <a:rPr lang="zh-CN" altLang="en-US" sz="2100">
                <a:sym typeface="+mn-ea"/>
              </a:rPr>
              <a:t>现代</a:t>
            </a:r>
            <a:r>
              <a:rPr lang="en-US" altLang="zh-CN" sz="2100">
                <a:sym typeface="+mn-ea"/>
              </a:rPr>
              <a:t> </a:t>
            </a:r>
            <a:r>
              <a:rPr lang="en-US" sz="2100"/>
              <a:t>CUDA </a:t>
            </a:r>
            <a:r>
              <a:rPr lang="zh-CN" altLang="en-US" sz="2100"/>
              <a:t>课程：</a:t>
            </a:r>
            <a:r>
              <a:rPr lang="en-US" sz="2100"/>
              <a:t>BV16b4y1E74f</a:t>
            </a:r>
            <a:endParaRPr lang="en-US" sz="2100"/>
          </a:p>
          <a:p>
            <a:r>
              <a:rPr lang="zh-CN" altLang="en-US" sz="2100"/>
              <a:t>缓存性能优化课程：</a:t>
            </a:r>
            <a:r>
              <a:rPr lang="en-US" sz="2100"/>
              <a:t>BV1gu41117bW</a:t>
            </a:r>
            <a:endParaRPr lang="en-US" sz="2100"/>
          </a:p>
          <a:p>
            <a:r>
              <a:rPr lang="en-US" altLang="zh-CN" sz="2100"/>
              <a:t>C++11 </a:t>
            </a:r>
            <a:r>
              <a:rPr lang="zh-CN" altLang="en-US" sz="2100"/>
              <a:t>多线程课程：</a:t>
            </a:r>
            <a:r>
              <a:rPr lang="en-US" sz="2100"/>
              <a:t>BV1Ya411q7y4</a:t>
            </a:r>
            <a:endParaRPr lang="en-US" sz="2100"/>
          </a:p>
          <a:p>
            <a:r>
              <a:rPr lang="en-US" sz="2100"/>
              <a:t>STL </a:t>
            </a:r>
            <a:r>
              <a:rPr lang="zh-CN" altLang="en-US" sz="2100"/>
              <a:t>容器系列课程：</a:t>
            </a:r>
            <a:r>
              <a:rPr lang="en-US" sz="2100"/>
              <a:t>BV1qF411T7sd</a:t>
            </a:r>
            <a:endParaRPr lang="en-US" sz="2100"/>
          </a:p>
          <a:p>
            <a:r>
              <a:rPr lang="zh-CN" altLang="en-US" sz="2100"/>
              <a:t>源码漏洞分析实战：</a:t>
            </a:r>
            <a:r>
              <a:rPr lang="en-US" sz="2100"/>
              <a:t>BV1MP41127XB</a:t>
            </a:r>
            <a:endParaRPr lang="en-US" sz="2100"/>
          </a:p>
          <a:p>
            <a:r>
              <a:rPr lang="zh-CN" sz="2100" b="1"/>
              <a:t>上一期</a:t>
            </a:r>
            <a:r>
              <a:rPr lang="en-US" altLang="zh-CN" sz="2100" b="1"/>
              <a:t> OpenGL </a:t>
            </a:r>
            <a:r>
              <a:rPr lang="zh-CN" altLang="en-US" sz="2100" b="1"/>
              <a:t>课程：</a:t>
            </a:r>
            <a:r>
              <a:rPr lang="zh-CN" altLang="en-US" sz="2100" b="1">
                <a:sym typeface="+mn-ea"/>
              </a:rPr>
              <a:t>BV1ej411U7SW</a:t>
            </a:r>
            <a:endParaRPr lang="zh-CN" altLang="en-US" sz="2100" b="1">
              <a:sym typeface="+mn-ea"/>
            </a:endParaRPr>
          </a:p>
        </p:txBody>
      </p:sp>
      <p:pic>
        <p:nvPicPr>
          <p:cNvPr id="4" name="Picture 3"/>
          <p:cNvPicPr>
            <a:picLocks noChangeAspect="1"/>
          </p:cNvPicPr>
          <p:nvPr/>
        </p:nvPicPr>
        <p:blipFill>
          <a:blip r:embed="rId1"/>
          <a:stretch>
            <a:fillRect/>
          </a:stretch>
        </p:blipFill>
        <p:spPr>
          <a:xfrm>
            <a:off x="9601200" y="391795"/>
            <a:ext cx="1192530" cy="1192530"/>
          </a:xfrm>
          <a:prstGeom prst="rect">
            <a:avLst/>
          </a:prstGeom>
        </p:spPr>
      </p:pic>
      <p:pic>
        <p:nvPicPr>
          <p:cNvPr id="6" name="Picture 5" descr="cpplogo"/>
          <p:cNvPicPr>
            <a:picLocks noChangeAspect="1"/>
          </p:cNvPicPr>
          <p:nvPr/>
        </p:nvPicPr>
        <p:blipFill>
          <a:blip r:embed="rId2"/>
          <a:stretch>
            <a:fillRect/>
          </a:stretch>
        </p:blipFill>
        <p:spPr>
          <a:xfrm>
            <a:off x="7664450" y="420370"/>
            <a:ext cx="1010285" cy="1135380"/>
          </a:xfrm>
          <a:prstGeom prst="rect">
            <a:avLst/>
          </a:prstGeom>
        </p:spPr>
      </p:pic>
      <p:pic>
        <p:nvPicPr>
          <p:cNvPr id="7" name="Picture 6" descr="cmakelogo"/>
          <p:cNvPicPr>
            <a:picLocks noChangeAspect="1"/>
          </p:cNvPicPr>
          <p:nvPr/>
        </p:nvPicPr>
        <p:blipFill>
          <a:blip r:embed="rId3"/>
          <a:stretch>
            <a:fillRect/>
          </a:stretch>
        </p:blipFill>
        <p:spPr>
          <a:xfrm>
            <a:off x="5406390" y="271780"/>
            <a:ext cx="1590040" cy="1375410"/>
          </a:xfrm>
          <a:prstGeom prst="rect">
            <a:avLst/>
          </a:prstGeom>
        </p:spPr>
      </p:pic>
      <p:pic>
        <p:nvPicPr>
          <p:cNvPr id="5" name="Picture 4"/>
          <p:cNvPicPr>
            <a:picLocks noChangeAspect="1"/>
          </p:cNvPicPr>
          <p:nvPr/>
        </p:nvPicPr>
        <p:blipFill>
          <a:blip r:embed="rId4"/>
          <a:stretch>
            <a:fillRect/>
          </a:stretch>
        </p:blipFill>
        <p:spPr>
          <a:xfrm>
            <a:off x="8305800" y="3883660"/>
            <a:ext cx="3657600" cy="285750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zh-CN" altLang="en-US"/>
              <a:t>任意多边形拆分成三角形的原理</a:t>
            </a:r>
            <a:endParaRPr lang="zh-CN" altLang="en-US"/>
          </a:p>
        </p:txBody>
      </p:sp>
      <p:pic>
        <p:nvPicPr>
          <p:cNvPr id="9" name="Content Placeholder 3"/>
          <p:cNvPicPr>
            <a:picLocks noChangeAspect="1"/>
          </p:cNvPicPr>
          <p:nvPr>
            <p:ph sz="half" idx="2"/>
          </p:nvPr>
        </p:nvPicPr>
        <p:blipFill>
          <a:blip r:embed="rId1"/>
          <a:stretch>
            <a:fillRect/>
          </a:stretch>
        </p:blipFill>
        <p:spPr>
          <a:xfrm>
            <a:off x="6623050" y="2151380"/>
            <a:ext cx="4851400" cy="3656965"/>
          </a:xfrm>
          <a:prstGeom prst="rect">
            <a:avLst/>
          </a:prstGeom>
        </p:spPr>
      </p:pic>
      <p:pic>
        <p:nvPicPr>
          <p:cNvPr id="11" name="Content Placeholder 10" descr="OIP-C"/>
          <p:cNvPicPr>
            <a:picLocks noChangeAspect="1"/>
          </p:cNvPicPr>
          <p:nvPr>
            <p:ph sz="half" idx="1"/>
          </p:nvPr>
        </p:nvPicPr>
        <p:blipFill>
          <a:blip r:embed="rId2"/>
          <a:stretch>
            <a:fillRect/>
          </a:stretch>
        </p:blipFill>
        <p:spPr>
          <a:xfrm>
            <a:off x="203835" y="1328420"/>
            <a:ext cx="3911600" cy="5529580"/>
          </a:xfrm>
          <a:prstGeom prst="rect">
            <a:avLst/>
          </a:prstGeom>
        </p:spPr>
      </p:pic>
      <p:sp>
        <p:nvSpPr>
          <p:cNvPr id="10" name="Oval Callout 9"/>
          <p:cNvSpPr/>
          <p:nvPr/>
        </p:nvSpPr>
        <p:spPr>
          <a:xfrm>
            <a:off x="3219450" y="1386672"/>
            <a:ext cx="3258820" cy="2241886"/>
          </a:xfrm>
          <a:prstGeom prst="wedgeEllipseCallout">
            <a:avLst>
              <a:gd name="adj1" fmla="val -50350"/>
              <a:gd name="adj2" fmla="val 5897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选择多边形的其中一个顶点，和剩下的顶点对逐个创建三角形面</a:t>
            </a:r>
            <a:endParaRPr lang="en-US" altLang="zh-CN" sz="2400">
              <a:latin typeface="HYTangMeiRen 85W" panose="00020600040101010101" charset="-122"/>
              <a:ea typeface="HYTangMeiRen 85W" panose="00020600040101010101" charset="-122"/>
            </a:endParaRPr>
          </a:p>
        </p:txBody>
      </p:sp>
      <p:pic>
        <p:nvPicPr>
          <p:cNvPr id="13" name="Picture 12" descr="Singer_1676609734"/>
          <p:cNvPicPr>
            <a:picLocks noChangeAspect="1"/>
          </p:cNvPicPr>
          <p:nvPr/>
        </p:nvPicPr>
        <p:blipFill>
          <a:blip r:embed="rId3"/>
          <a:stretch>
            <a:fillRect/>
          </a:stretch>
        </p:blipFill>
        <p:spPr>
          <a:xfrm>
            <a:off x="4115435" y="4931410"/>
            <a:ext cx="1926590" cy="1926590"/>
          </a:xfrm>
          <a:prstGeom prst="rect">
            <a:avLst/>
          </a:prstGeom>
        </p:spPr>
      </p:pic>
      <p:sp>
        <p:nvSpPr>
          <p:cNvPr id="14" name="Oval Callout 13"/>
          <p:cNvSpPr/>
          <p:nvPr/>
        </p:nvSpPr>
        <p:spPr>
          <a:xfrm>
            <a:off x="3046095" y="4366479"/>
            <a:ext cx="2738755" cy="778708"/>
          </a:xfrm>
          <a:prstGeom prst="wedgeEllipseCallout">
            <a:avLst>
              <a:gd name="adj1" fmla="val 12383"/>
              <a:gd name="adj2" fmla="val 6797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这个算法要求必须是凸多边形哦</a:t>
            </a:r>
            <a:endParaRPr lang="zh-CN" altLang="en-US">
              <a:latin typeface="HYTangMeiRen 85W" panose="00020600040101010101" charset="-122"/>
              <a:ea typeface="HYTangMeiRen 85W" panose="00020600040101010101" charset="-122"/>
            </a:endParaRPr>
          </a:p>
        </p:txBody>
      </p:sp>
      <p:grpSp>
        <p:nvGrpSpPr>
          <p:cNvPr id="15" name="Group 14"/>
          <p:cNvGrpSpPr/>
          <p:nvPr/>
        </p:nvGrpSpPr>
        <p:grpSpPr>
          <a:xfrm>
            <a:off x="9135745" y="961390"/>
            <a:ext cx="2169795" cy="622935"/>
            <a:chOff x="204" y="6459"/>
            <a:chExt cx="8055" cy="2312"/>
          </a:xfrm>
        </p:grpSpPr>
        <p:sp>
          <p:nvSpPr>
            <p:cNvPr id="16" name="Rectangles 15"/>
            <p:cNvSpPr/>
            <p:nvPr/>
          </p:nvSpPr>
          <p:spPr>
            <a:xfrm>
              <a:off x="204" y="6459"/>
              <a:ext cx="2407" cy="230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7" name="Right Triangle 16"/>
            <p:cNvSpPr/>
            <p:nvPr/>
          </p:nvSpPr>
          <p:spPr>
            <a:xfrm>
              <a:off x="5853" y="6459"/>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8" name="Right Triangle 17"/>
            <p:cNvSpPr/>
            <p:nvPr/>
          </p:nvSpPr>
          <p:spPr>
            <a:xfrm rot="10800000">
              <a:off x="5831" y="6465"/>
              <a:ext cx="2406" cy="2306"/>
            </a:xfrm>
            <a:prstGeom prst="r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endParaRPr lang="en-US"/>
            </a:p>
          </p:txBody>
        </p:sp>
        <p:sp>
          <p:nvSpPr>
            <p:cNvPr id="19" name="Right Arrow 18"/>
            <p:cNvSpPr/>
            <p:nvPr/>
          </p:nvSpPr>
          <p:spPr>
            <a:xfrm>
              <a:off x="2849" y="7328"/>
              <a:ext cx="2833" cy="58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en-US"/>
            </a:p>
          </p:txBody>
        </p:sp>
      </p:grpSp>
      <p:sp>
        <p:nvSpPr>
          <p:cNvPr id="20" name="Oval Callout 19"/>
          <p:cNvSpPr/>
          <p:nvPr/>
        </p:nvSpPr>
        <p:spPr>
          <a:xfrm>
            <a:off x="7399655" y="21533"/>
            <a:ext cx="2738755" cy="783070"/>
          </a:xfrm>
          <a:prstGeom prst="wedgeEllipseCallout">
            <a:avLst>
              <a:gd name="adj1" fmla="val 12383"/>
              <a:gd name="adj2" fmla="val 6797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a:latin typeface="HYTangMeiRen 85W" panose="00020600040101010101" charset="-122"/>
                <a:ea typeface="HYTangMeiRen 85W" panose="00020600040101010101" charset="-122"/>
              </a:rPr>
              <a:t>对于四边形，会退化成这种情况：</a:t>
            </a:r>
            <a:endParaRPr lang="zh-CN" altLang="en-US">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000"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500"/>
                            </p:stCondLst>
                            <p:childTnLst>
                              <p:par>
                                <p:cTn id="11" presetID="37" presetClass="entr" presetSubtype="0" fill="hold" nodeType="afterEffect">
                                  <p:stCondLst>
                                    <p:cond delay="12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par>
                          <p:cTn id="17" fill="hold">
                            <p:stCondLst>
                              <p:cond delay="3700"/>
                            </p:stCondLst>
                            <p:childTnLst>
                              <p:par>
                                <p:cTn id="18" presetID="55" presetClass="entr" presetSubtype="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p:cTn id="20" dur="1000" fill="hold"/>
                                        <p:tgtEl>
                                          <p:spTgt spid="14"/>
                                        </p:tgtEl>
                                        <p:attrNameLst>
                                          <p:attrName>ppt_w</p:attrName>
                                        </p:attrNameLst>
                                      </p:cBhvr>
                                      <p:tavLst>
                                        <p:tav tm="0">
                                          <p:val>
                                            <p:strVal val="#ppt_w*0.70"/>
                                          </p:val>
                                        </p:tav>
                                        <p:tav tm="100000">
                                          <p:val>
                                            <p:strVal val="#ppt_w"/>
                                          </p:val>
                                        </p:tav>
                                      </p:tavLst>
                                    </p:anim>
                                    <p:anim calcmode="lin" valueType="num">
                                      <p:cBhvr>
                                        <p:cTn id="21" dur="1000" fill="hold"/>
                                        <p:tgtEl>
                                          <p:spTgt spid="14"/>
                                        </p:tgtEl>
                                        <p:attrNameLst>
                                          <p:attrName>ppt_h</p:attrName>
                                        </p:attrNameLst>
                                      </p:cBhvr>
                                      <p:tavLst>
                                        <p:tav tm="0">
                                          <p:val>
                                            <p:strVal val="#ppt_h"/>
                                          </p:val>
                                        </p:tav>
                                        <p:tav tm="100000">
                                          <p:val>
                                            <p:strVal val="#ppt_h"/>
                                          </p:val>
                                        </p:tav>
                                      </p:tavLst>
                                    </p:anim>
                                    <p:animEffect transition="in" filter="fade">
                                      <p:cBhvr>
                                        <p:cTn id="22" dur="1000"/>
                                        <p:tgtEl>
                                          <p:spTgt spid="14"/>
                                        </p:tgtEl>
                                      </p:cBhvr>
                                    </p:animEffect>
                                  </p:childTnLst>
                                </p:cTn>
                              </p:par>
                            </p:childTnLst>
                          </p:cTn>
                        </p:par>
                        <p:par>
                          <p:cTn id="23" fill="hold">
                            <p:stCondLst>
                              <p:cond delay="5200"/>
                            </p:stCondLst>
                            <p:childTnLst>
                              <p:par>
                                <p:cTn id="24" presetID="55" presetClass="entr" presetSubtype="0" fill="hold" grpId="0" nodeType="afterEffect">
                                  <p:stCondLst>
                                    <p:cond delay="10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000" fill="hold"/>
                                        <p:tgtEl>
                                          <p:spTgt spid="20"/>
                                        </p:tgtEl>
                                        <p:attrNameLst>
                                          <p:attrName>ppt_w</p:attrName>
                                        </p:attrNameLst>
                                      </p:cBhvr>
                                      <p:tavLst>
                                        <p:tav tm="0">
                                          <p:val>
                                            <p:strVal val="#ppt_w*0.70"/>
                                          </p:val>
                                        </p:tav>
                                        <p:tav tm="100000">
                                          <p:val>
                                            <p:strVal val="#ppt_w"/>
                                          </p:val>
                                        </p:tav>
                                      </p:tavLst>
                                    </p:anim>
                                    <p:anim calcmode="lin" valueType="num">
                                      <p:cBhvr>
                                        <p:cTn id="27" dur="1000" fill="hold"/>
                                        <p:tgtEl>
                                          <p:spTgt spid="20"/>
                                        </p:tgtEl>
                                        <p:attrNameLst>
                                          <p:attrName>ppt_h</p:attrName>
                                        </p:attrNameLst>
                                      </p:cBhvr>
                                      <p:tavLst>
                                        <p:tav tm="0">
                                          <p:val>
                                            <p:strVal val="#ppt_h"/>
                                          </p:val>
                                        </p:tav>
                                        <p:tav tm="100000">
                                          <p:val>
                                            <p:strVal val="#ppt_h"/>
                                          </p:val>
                                        </p:tav>
                                      </p:tavLst>
                                    </p:anim>
                                    <p:animEffect transition="in" filter="fade">
                                      <p:cBhvr>
                                        <p:cTn id="28" dur="1000"/>
                                        <p:tgtEl>
                                          <p:spTgt spid="20"/>
                                        </p:tgtEl>
                                      </p:cBhvr>
                                    </p:animEffect>
                                  </p:childTnLst>
                                </p:cTn>
                              </p:par>
                              <p:par>
                                <p:cTn id="29" presetID="9" presetClass="entr" presetSubtype="0" fill="hold" nodeType="withEffect">
                                  <p:stCondLst>
                                    <p:cond delay="80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20"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OBJ </a:t>
            </a:r>
            <a:r>
              <a:rPr lang="zh-CN" altLang="en-US">
                <a:sym typeface="+mn-ea"/>
              </a:rPr>
              <a:t>格式模型</a:t>
            </a:r>
            <a:endParaRPr lang="en-US"/>
          </a:p>
        </p:txBody>
      </p:sp>
      <p:pic>
        <p:nvPicPr>
          <p:cNvPr id="7" name="Content Placeholder 6"/>
          <p:cNvPicPr>
            <a:picLocks noChangeAspect="1"/>
          </p:cNvPicPr>
          <p:nvPr>
            <p:ph idx="1"/>
          </p:nvPr>
        </p:nvPicPr>
        <p:blipFill>
          <a:blip r:embed="rId1"/>
          <a:stretch>
            <a:fillRect/>
          </a:stretch>
        </p:blipFill>
        <p:spPr>
          <a:xfrm>
            <a:off x="273685" y="1421765"/>
            <a:ext cx="10423525" cy="5436235"/>
          </a:xfrm>
          <a:prstGeom prst="rect">
            <a:avLst/>
          </a:prstGeom>
        </p:spPr>
      </p:pic>
      <p:sp>
        <p:nvSpPr>
          <p:cNvPr id="3" name="Right Brace 2"/>
          <p:cNvSpPr/>
          <p:nvPr/>
        </p:nvSpPr>
        <p:spPr>
          <a:xfrm>
            <a:off x="8289290" y="2691765"/>
            <a:ext cx="444500" cy="2080895"/>
          </a:xfrm>
          <a:prstGeom prst="rightBrace">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2" name="Oval Callout 11"/>
          <p:cNvSpPr/>
          <p:nvPr/>
        </p:nvSpPr>
        <p:spPr>
          <a:xfrm>
            <a:off x="7209790" y="1962704"/>
            <a:ext cx="4657090" cy="913291"/>
          </a:xfrm>
          <a:prstGeom prst="wedgeEllipseCallout">
            <a:avLst>
              <a:gd name="adj1" fmla="val -28933"/>
              <a:gd name="adj2" fmla="val 13120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读取</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个顶点编号存到</a:t>
            </a:r>
            <a:r>
              <a:rPr lang="en-US" altLang="zh-CN" sz="2100">
                <a:solidFill>
                  <a:schemeClr val="bg1"/>
                </a:solidFill>
                <a:latin typeface="HYTangMeiRen 85W" panose="00020600040101010101" charset="-122"/>
                <a:ea typeface="HYTangMeiRen 85W" panose="00020600040101010101" charset="-122"/>
                <a:sym typeface="+mn-ea"/>
              </a:rPr>
              <a:t>indices</a:t>
            </a:r>
            <a:endParaRPr lang="zh-CN" altLang="en-US" sz="2100">
              <a:latin typeface="HYTangMeiRen 85W" panose="00020600040101010101" charset="-122"/>
              <a:ea typeface="HYTangMeiRen 85W" panose="00020600040101010101" charset="-122"/>
            </a:endParaRPr>
          </a:p>
        </p:txBody>
      </p:sp>
      <p:sp>
        <p:nvSpPr>
          <p:cNvPr id="6" name="Oval Callout 5"/>
          <p:cNvSpPr/>
          <p:nvPr/>
        </p:nvSpPr>
        <p:spPr>
          <a:xfrm>
            <a:off x="6254750" y="5880027"/>
            <a:ext cx="3251835" cy="913277"/>
          </a:xfrm>
          <a:prstGeom prst="wedgeEllipseCallout">
            <a:avLst>
              <a:gd name="adj1" fmla="val -66467"/>
              <a:gd name="adj2" fmla="val -43911"/>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100">
                <a:solidFill>
                  <a:schemeClr val="bg1"/>
                </a:solidFill>
                <a:latin typeface="HYTangMeiRen 85W" panose="00020600040101010101" charset="-122"/>
                <a:ea typeface="HYTangMeiRen 85W" panose="00020600040101010101" charset="-122"/>
                <a:sym typeface="+mn-ea"/>
              </a:rPr>
              <a:t>把</a:t>
            </a:r>
            <a:r>
              <a:rPr lang="en-US" altLang="zh-CN" sz="2100">
                <a:solidFill>
                  <a:schemeClr val="bg1"/>
                </a:solidFill>
                <a:latin typeface="HYTangMeiRen 85W" panose="00020600040101010101" charset="-122"/>
                <a:ea typeface="HYTangMeiRen 85W" panose="00020600040101010101" charset="-122"/>
                <a:sym typeface="+mn-ea"/>
              </a:rPr>
              <a:t>n</a:t>
            </a:r>
            <a:r>
              <a:rPr lang="zh-CN" altLang="en-US" sz="2100">
                <a:solidFill>
                  <a:schemeClr val="bg1"/>
                </a:solidFill>
                <a:latin typeface="HYTangMeiRen 85W" panose="00020600040101010101" charset="-122"/>
                <a:ea typeface="HYTangMeiRen 85W" panose="00020600040101010101" charset="-122"/>
                <a:sym typeface="+mn-ea"/>
              </a:rPr>
              <a:t>边形拆分成</a:t>
            </a:r>
            <a:endParaRPr lang="zh-CN" altLang="en-US" sz="2100">
              <a:solidFill>
                <a:schemeClr val="bg1"/>
              </a:solidFill>
              <a:latin typeface="HYTangMeiRen 85W" panose="00020600040101010101" charset="-122"/>
              <a:ea typeface="HYTangMeiRen 85W" panose="00020600040101010101" charset="-122"/>
              <a:sym typeface="+mn-ea"/>
            </a:endParaRPr>
          </a:p>
          <a:p>
            <a:pPr algn="ctr"/>
            <a:r>
              <a:rPr lang="en-US" altLang="zh-CN" sz="2100">
                <a:latin typeface="HYTangMeiRen 85W" panose="00020600040101010101" charset="-122"/>
                <a:ea typeface="HYTangMeiRen 85W" panose="00020600040101010101" charset="-122"/>
              </a:rPr>
              <a:t>n-2</a:t>
            </a:r>
            <a:r>
              <a:rPr lang="zh-CN" altLang="en-US" sz="2100">
                <a:latin typeface="HYTangMeiRen 85W" panose="00020600040101010101" charset="-122"/>
                <a:ea typeface="HYTangMeiRen 85W" panose="00020600040101010101" charset="-122"/>
              </a:rPr>
              <a:t>个三角形</a:t>
            </a:r>
            <a:endParaRPr lang="zh-CN" altLang="en-US" sz="2100">
              <a:latin typeface="HYTangMeiRen 85W" panose="00020600040101010101" charset="-122"/>
              <a:ea typeface="HYTangMeiRen 85W" panose="00020600040101010101" charset="-122"/>
            </a:endParaRPr>
          </a:p>
        </p:txBody>
      </p:sp>
      <p:sp>
        <p:nvSpPr>
          <p:cNvPr id="9" name="Right Brace 8"/>
          <p:cNvSpPr/>
          <p:nvPr/>
        </p:nvSpPr>
        <p:spPr>
          <a:xfrm>
            <a:off x="10252710" y="4874895"/>
            <a:ext cx="444500" cy="1918335"/>
          </a:xfrm>
          <a:prstGeom prst="rightBrace">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300"/>
                                  </p:stCondLst>
                                  <p:iterate type="lt">
                                    <p:tmPct val="50000"/>
                                  </p:iterate>
                                  <p:childTnLst>
                                    <p:set>
                                      <p:cBhvr>
                                        <p:cTn id="6" dur="200" fill="hold">
                                          <p:stCondLst>
                                            <p:cond delay="0"/>
                                          </p:stCondLst>
                                        </p:cTn>
                                        <p:tgtEl>
                                          <p:spTgt spid="12"/>
                                        </p:tgtEl>
                                        <p:attrNameLst>
                                          <p:attrName>style.visibility</p:attrName>
                                        </p:attrNameLst>
                                      </p:cBhvr>
                                      <p:to>
                                        <p:strVal val="visible"/>
                                      </p:to>
                                    </p:set>
                                    <p:anim calcmode="discrete" valueType="clr">
                                      <p:cBhvr override="childStyle">
                                        <p:cTn id="7" dur="20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2"/>
                                        </p:tgtEl>
                                        <p:attrNameLst>
                                          <p:attrName>fillcolor</p:attrName>
                                        </p:attrNameLst>
                                      </p:cBhvr>
                                      <p:tavLst>
                                        <p:tav tm="0">
                                          <p:val>
                                            <p:clrVal>
                                              <a:schemeClr val="accent2"/>
                                            </p:clrVal>
                                          </p:val>
                                        </p:tav>
                                        <p:tav tm="50000">
                                          <p:val>
                                            <p:clrVal>
                                              <a:schemeClr val="hlink"/>
                                            </p:clrVal>
                                          </p:val>
                                        </p:tav>
                                      </p:tavLst>
                                    </p:anim>
                                    <p:set>
                                      <p:cBhvr>
                                        <p:cTn id="9" dur="200"/>
                                        <p:tgtEl>
                                          <p:spTgt spid="12"/>
                                        </p:tgtEl>
                                        <p:attrNameLst>
                                          <p:attrName>fill.type</p:attrName>
                                        </p:attrNameLst>
                                      </p:cBhvr>
                                      <p:to>
                                        <p:strVal val="solid"/>
                                      </p:to>
                                    </p:set>
                                  </p:childTnLst>
                                </p:cTn>
                              </p:par>
                            </p:childTnLst>
                          </p:cTn>
                        </p:par>
                        <p:par>
                          <p:cTn id="10" fill="hold">
                            <p:stCondLst>
                              <p:cond delay="2600"/>
                            </p:stCondLst>
                            <p:childTnLst>
                              <p:par>
                                <p:cTn id="11" presetID="27" presetClass="entr" presetSubtype="0" fill="hold" grpId="0" nodeType="afterEffect">
                                  <p:stCondLst>
                                    <p:cond delay="0"/>
                                  </p:stCondLst>
                                  <p:iterate type="lt">
                                    <p:tmPct val="50000"/>
                                  </p:iterate>
                                  <p:childTnLst>
                                    <p:set>
                                      <p:cBhvr>
                                        <p:cTn id="12" dur="200" fill="hold">
                                          <p:stCondLst>
                                            <p:cond delay="0"/>
                                          </p:stCondLst>
                                        </p:cTn>
                                        <p:tgtEl>
                                          <p:spTgt spid="6"/>
                                        </p:tgtEl>
                                        <p:attrNameLst>
                                          <p:attrName>style.visibility</p:attrName>
                                        </p:attrNameLst>
                                      </p:cBhvr>
                                      <p:to>
                                        <p:strVal val="visible"/>
                                      </p:to>
                                    </p:set>
                                    <p:anim calcmode="discrete" valueType="clr">
                                      <p:cBhvr override="childStyle">
                                        <p:cTn id="13" dur="20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4" dur="200"/>
                                        <p:tgtEl>
                                          <p:spTgt spid="6"/>
                                        </p:tgtEl>
                                        <p:attrNameLst>
                                          <p:attrName>fillcolor</p:attrName>
                                        </p:attrNameLst>
                                      </p:cBhvr>
                                      <p:tavLst>
                                        <p:tav tm="0">
                                          <p:val>
                                            <p:clrVal>
                                              <a:schemeClr val="accent2"/>
                                            </p:clrVal>
                                          </p:val>
                                        </p:tav>
                                        <p:tav tm="50000">
                                          <p:val>
                                            <p:clrVal>
                                              <a:schemeClr val="hlink"/>
                                            </p:clrVal>
                                          </p:val>
                                        </p:tav>
                                      </p:tavLst>
                                    </p:anim>
                                    <p:set>
                                      <p:cBhvr>
                                        <p:cTn id="15" dur="20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6"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成功加载包含多边形面的</a:t>
            </a:r>
            <a:r>
              <a:rPr lang="en-US" altLang="zh-CN">
                <a:sym typeface="+mn-ea"/>
              </a:rPr>
              <a:t> </a:t>
            </a:r>
            <a:r>
              <a:rPr lang="en-US">
                <a:sym typeface="+mn-ea"/>
              </a:rPr>
              <a:t>OBJ </a:t>
            </a:r>
            <a:r>
              <a:rPr lang="zh-CN" altLang="en-US">
                <a:sym typeface="+mn-ea"/>
              </a:rPr>
              <a:t>格式模型</a:t>
            </a:r>
            <a:endParaRPr lang="en-US"/>
          </a:p>
        </p:txBody>
      </p:sp>
      <p:pic>
        <p:nvPicPr>
          <p:cNvPr id="4" name="Content Placeholder 3"/>
          <p:cNvPicPr>
            <a:picLocks noChangeAspect="1"/>
          </p:cNvPicPr>
          <p:nvPr>
            <p:ph idx="1"/>
          </p:nvPr>
        </p:nvPicPr>
        <p:blipFill>
          <a:blip r:embed="rId1"/>
          <a:stretch>
            <a:fillRect/>
          </a:stretch>
        </p:blipFill>
        <p:spPr>
          <a:xfrm>
            <a:off x="3173730" y="1145540"/>
            <a:ext cx="5463540" cy="5712460"/>
          </a:xfrm>
          <a:prstGeom prst="rect">
            <a:avLst/>
          </a:prstGeom>
        </p:spPr>
      </p:pic>
      <p:pic>
        <p:nvPicPr>
          <p:cNvPr id="3" name="Picture 2" descr="Singer_1676609734"/>
          <p:cNvPicPr>
            <a:picLocks noChangeAspect="1"/>
          </p:cNvPicPr>
          <p:nvPr/>
        </p:nvPicPr>
        <p:blipFill>
          <a:blip r:embed="rId2"/>
          <a:stretch>
            <a:fillRect/>
          </a:stretch>
        </p:blipFill>
        <p:spPr>
          <a:xfrm>
            <a:off x="9213850" y="3873500"/>
            <a:ext cx="2978150" cy="2978150"/>
          </a:xfrm>
          <a:prstGeom prst="rect">
            <a:avLst/>
          </a:prstGeom>
        </p:spPr>
      </p:pic>
      <p:sp>
        <p:nvSpPr>
          <p:cNvPr id="5" name="Oval Callout 4"/>
          <p:cNvSpPr/>
          <p:nvPr/>
        </p:nvSpPr>
        <p:spPr>
          <a:xfrm>
            <a:off x="7793355" y="3219220"/>
            <a:ext cx="3258820" cy="1044401"/>
          </a:xfrm>
          <a:prstGeom prst="wedgeEllipseCallout">
            <a:avLst>
              <a:gd name="adj1" fmla="val 34119"/>
              <a:gd name="adj2" fmla="val 8382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原来是这样！小彭老师泰裤辣</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11" fill="hold">
                            <p:stCondLst>
                              <p:cond delay="1400"/>
                            </p:stCondLst>
                            <p:childTnLst>
                              <p:par>
                                <p:cTn id="12" presetID="55" presetClass="entr" presetSubtype="0" fill="hold" grpId="0" nodeType="afterEffect">
                                  <p:stCondLst>
                                    <p:cond delay="50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使用</a:t>
            </a:r>
            <a:r>
              <a:rPr lang="en-US" altLang="zh-CN"/>
              <a:t> glm </a:t>
            </a:r>
            <a:r>
              <a:rPr lang="zh-CN" altLang="en-US"/>
              <a:t>封装好的矢量代替自定义的</a:t>
            </a:r>
            <a:r>
              <a:rPr lang="en-US" altLang="zh-CN"/>
              <a:t> Vertex </a:t>
            </a:r>
            <a:r>
              <a:rPr lang="zh-CN" altLang="en-US"/>
              <a:t>和</a:t>
            </a:r>
            <a:r>
              <a:rPr lang="en-US" altLang="zh-CN"/>
              <a:t> Face </a:t>
            </a:r>
            <a:r>
              <a:rPr lang="zh-CN" altLang="en-US"/>
              <a:t>类</a:t>
            </a:r>
            <a:endParaRPr lang="zh-CN" altLang="en-US"/>
          </a:p>
        </p:txBody>
      </p:sp>
      <p:pic>
        <p:nvPicPr>
          <p:cNvPr id="5" name="Picture 4"/>
          <p:cNvPicPr>
            <a:picLocks noChangeAspect="1"/>
          </p:cNvPicPr>
          <p:nvPr/>
        </p:nvPicPr>
        <p:blipFill>
          <a:blip r:embed="rId1"/>
          <a:stretch>
            <a:fillRect/>
          </a:stretch>
        </p:blipFill>
        <p:spPr>
          <a:xfrm>
            <a:off x="1188085" y="5817870"/>
            <a:ext cx="7788910" cy="1040130"/>
          </a:xfrm>
          <a:prstGeom prst="rect">
            <a:avLst/>
          </a:prstGeom>
        </p:spPr>
      </p:pic>
      <p:pic>
        <p:nvPicPr>
          <p:cNvPr id="7" name="Content Placeholder 5"/>
          <p:cNvPicPr>
            <a:picLocks noChangeAspect="1"/>
          </p:cNvPicPr>
          <p:nvPr>
            <p:ph idx="1"/>
          </p:nvPr>
        </p:nvPicPr>
        <p:blipFill>
          <a:blip r:embed="rId2"/>
          <a:stretch>
            <a:fillRect/>
          </a:stretch>
        </p:blipFill>
        <p:spPr>
          <a:xfrm>
            <a:off x="1874520" y="1240155"/>
            <a:ext cx="6590030" cy="4157980"/>
          </a:xfrm>
          <a:prstGeom prst="rect">
            <a:avLst/>
          </a:prstGeom>
        </p:spPr>
      </p:pic>
      <p:pic>
        <p:nvPicPr>
          <p:cNvPr id="3" name="Picture 2" descr="Singer_1676609734"/>
          <p:cNvPicPr>
            <a:picLocks noChangeAspect="1"/>
          </p:cNvPicPr>
          <p:nvPr/>
        </p:nvPicPr>
        <p:blipFill>
          <a:blip r:embed="rId3"/>
          <a:stretch>
            <a:fillRect/>
          </a:stretch>
        </p:blipFill>
        <p:spPr>
          <a:xfrm>
            <a:off x="9213850" y="3879850"/>
            <a:ext cx="2978150" cy="2978150"/>
          </a:xfrm>
          <a:prstGeom prst="rect">
            <a:avLst/>
          </a:prstGeom>
        </p:spPr>
      </p:pic>
      <p:sp>
        <p:nvSpPr>
          <p:cNvPr id="4" name="Oval Callout 3"/>
          <p:cNvSpPr/>
          <p:nvPr/>
        </p:nvSpPr>
        <p:spPr>
          <a:xfrm>
            <a:off x="8387715" y="2641280"/>
            <a:ext cx="3258820" cy="1575440"/>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使用砸门小彭老师精心准备哒</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库更方便辣</a:t>
            </a:r>
            <a:endParaRPr lang="zh-CN" altLang="en-US" sz="2400">
              <a:latin typeface="HYTangMeiRen 85W" panose="00020600040101010101" charset="-122"/>
              <a:ea typeface="HYTangMeiRen 85W" panose="00020600040101010101" charset="-122"/>
            </a:endParaRPr>
          </a:p>
        </p:txBody>
      </p:sp>
      <p:sp>
        <p:nvSpPr>
          <p:cNvPr id="6" name="Rounded Rectangle 5"/>
          <p:cNvSpPr/>
          <p:nvPr/>
        </p:nvSpPr>
        <p:spPr>
          <a:xfrm>
            <a:off x="7314565" y="1369695"/>
            <a:ext cx="942975" cy="4984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旧版</a:t>
            </a:r>
            <a:endParaRPr lang="zh-CN" altLang="en-US" sz="2800">
              <a:latin typeface="HYShenGongJ" panose="02010600000101010101" charset="-122"/>
              <a:ea typeface="HYShenGongJ" panose="02010600000101010101" charset="-122"/>
            </a:endParaRPr>
          </a:p>
        </p:txBody>
      </p:sp>
      <p:sp>
        <p:nvSpPr>
          <p:cNvPr id="8" name="Rounded Rectangle 7"/>
          <p:cNvSpPr/>
          <p:nvPr/>
        </p:nvSpPr>
        <p:spPr>
          <a:xfrm>
            <a:off x="1297305" y="5907405"/>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4" name="Content Placeholder 3"/>
          <p:cNvPicPr>
            <a:picLocks noChangeAspect="1"/>
          </p:cNvPicPr>
          <p:nvPr>
            <p:ph idx="1"/>
          </p:nvPr>
        </p:nvPicPr>
        <p:blipFill>
          <a:blip r:embed="rId1"/>
          <a:stretch>
            <a:fillRect/>
          </a:stretch>
        </p:blipFill>
        <p:spPr>
          <a:xfrm>
            <a:off x="1946910" y="1275080"/>
            <a:ext cx="7917180" cy="5582920"/>
          </a:xfrm>
          <a:prstGeom prst="rect">
            <a:avLst/>
          </a:prstGeom>
        </p:spPr>
      </p:pic>
      <p:sp>
        <p:nvSpPr>
          <p:cNvPr id="8" name="Rounded Rectangle 7"/>
          <p:cNvSpPr/>
          <p:nvPr/>
        </p:nvSpPr>
        <p:spPr>
          <a:xfrm>
            <a:off x="8775065" y="143129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使用</a:t>
            </a:r>
            <a:r>
              <a:rPr lang="en-US" altLang="zh-CN">
                <a:sym typeface="+mn-ea"/>
              </a:rPr>
              <a:t> glm </a:t>
            </a:r>
            <a:r>
              <a:rPr lang="zh-CN" altLang="en-US">
                <a:sym typeface="+mn-ea"/>
              </a:rPr>
              <a:t>封装好的矢量代替自定义的</a:t>
            </a:r>
            <a:r>
              <a:rPr lang="en-US" altLang="zh-CN">
                <a:sym typeface="+mn-ea"/>
              </a:rPr>
              <a:t> Vertex </a:t>
            </a:r>
            <a:r>
              <a:rPr lang="zh-CN" altLang="en-US">
                <a:sym typeface="+mn-ea"/>
              </a:rPr>
              <a:t>和</a:t>
            </a:r>
            <a:r>
              <a:rPr lang="en-US" altLang="zh-CN">
                <a:sym typeface="+mn-ea"/>
              </a:rPr>
              <a:t> Face </a:t>
            </a:r>
            <a:r>
              <a:rPr lang="zh-CN" altLang="en-US">
                <a:sym typeface="+mn-ea"/>
              </a:rPr>
              <a:t>类</a:t>
            </a:r>
            <a:endParaRPr lang="en-US"/>
          </a:p>
        </p:txBody>
      </p:sp>
      <p:pic>
        <p:nvPicPr>
          <p:cNvPr id="5" name="Content Placeholder 4"/>
          <p:cNvPicPr>
            <a:picLocks noChangeAspect="1"/>
          </p:cNvPicPr>
          <p:nvPr>
            <p:ph idx="1"/>
          </p:nvPr>
        </p:nvPicPr>
        <p:blipFill>
          <a:blip r:embed="rId1"/>
          <a:stretch>
            <a:fillRect/>
          </a:stretch>
        </p:blipFill>
        <p:spPr>
          <a:xfrm>
            <a:off x="2245995" y="1150620"/>
            <a:ext cx="7319010" cy="5701665"/>
          </a:xfrm>
          <a:prstGeom prst="rect">
            <a:avLst/>
          </a:prstGeom>
        </p:spPr>
      </p:pic>
      <p:sp>
        <p:nvSpPr>
          <p:cNvPr id="8" name="Rounded Rectangle 7"/>
          <p:cNvSpPr/>
          <p:nvPr/>
        </p:nvSpPr>
        <p:spPr>
          <a:xfrm>
            <a:off x="8482330" y="1311910"/>
            <a:ext cx="942975" cy="4984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新版</a:t>
            </a:r>
            <a:endParaRPr lang="zh-CN" altLang="en-US" sz="2800">
              <a:latin typeface="HYShenGongJ" panose="02010600000101010101" charset="-122"/>
              <a:ea typeface="HYShenGongJ" panose="02010600000101010101"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1543685" y="1109980"/>
            <a:ext cx="7489190" cy="5748020"/>
          </a:xfrm>
          <a:prstGeom prst="rect">
            <a:avLst/>
          </a:prstGeom>
        </p:spPr>
      </p:pic>
      <p:sp>
        <p:nvSpPr>
          <p:cNvPr id="2" name="Title 1"/>
          <p:cNvSpPr>
            <a:spLocks noGrp="1"/>
          </p:cNvSpPr>
          <p:nvPr>
            <p:ph type="title"/>
          </p:nvPr>
        </p:nvSpPr>
        <p:spPr/>
        <p:txBody>
          <a:bodyPr/>
          <a:p>
            <a:r>
              <a:rPr lang="zh-CN" altLang="en-US"/>
              <a:t>使用</a:t>
            </a:r>
            <a:r>
              <a:rPr lang="en-US" altLang="zh-CN"/>
              <a:t> glm::value_ptr </a:t>
            </a:r>
            <a:r>
              <a:rPr lang="zh-CN" altLang="en-US"/>
              <a:t>获取指向首个元素的指针</a:t>
            </a:r>
            <a:endParaRPr lang="zh-CN" altLang="en-US"/>
          </a:p>
        </p:txBody>
      </p:sp>
      <p:sp>
        <p:nvSpPr>
          <p:cNvPr id="8" name="Rounded Rectangle 7"/>
          <p:cNvSpPr/>
          <p:nvPr/>
        </p:nvSpPr>
        <p:spPr>
          <a:xfrm>
            <a:off x="7475855" y="1294130"/>
            <a:ext cx="1332230" cy="49847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再新版</a:t>
            </a:r>
            <a:endParaRPr lang="zh-CN" altLang="en-US" sz="2800">
              <a:latin typeface="HYShenGongJ" panose="02010600000101010101" charset="-122"/>
              <a:ea typeface="HYShenGongJ" panose="02010600000101010101" charset="-122"/>
            </a:endParaRPr>
          </a:p>
        </p:txBody>
      </p:sp>
      <p:pic>
        <p:nvPicPr>
          <p:cNvPr id="6" name="Picture 5" descr="Singer_1676609734"/>
          <p:cNvPicPr>
            <a:picLocks noChangeAspect="1"/>
          </p:cNvPicPr>
          <p:nvPr/>
        </p:nvPicPr>
        <p:blipFill>
          <a:blip r:embed="rId2"/>
          <a:stretch>
            <a:fillRect/>
          </a:stretch>
        </p:blipFill>
        <p:spPr>
          <a:xfrm>
            <a:off x="9213850" y="3879850"/>
            <a:ext cx="2978150" cy="2978150"/>
          </a:xfrm>
          <a:prstGeom prst="rect">
            <a:avLst/>
          </a:prstGeom>
        </p:spPr>
      </p:pic>
      <p:sp>
        <p:nvSpPr>
          <p:cNvPr id="7" name="Oval Callout 6"/>
          <p:cNvSpPr/>
          <p:nvPr/>
        </p:nvSpPr>
        <p:spPr>
          <a:xfrm>
            <a:off x="8674100" y="1897235"/>
            <a:ext cx="3517900" cy="2088806"/>
          </a:xfrm>
          <a:prstGeom prst="wedgeEllipseCallout">
            <a:avLst>
              <a:gd name="adj1" fmla="val 7129"/>
              <a:gd name="adj2" fmla="val 659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sz="2400">
                <a:latin typeface="HYTangMeiRen 85W" panose="00020600040101010101" charset="-122"/>
                <a:ea typeface="HYTangMeiRen 85W" panose="00020600040101010101" charset="-122"/>
              </a:rPr>
              <a:t>glm::value_ptr </a:t>
            </a:r>
            <a:r>
              <a:rPr lang="zh-CN" altLang="en-US" sz="2400">
                <a:latin typeface="HYTangMeiRen 85W" panose="00020600040101010101" charset="-122"/>
                <a:ea typeface="HYTangMeiRen 85W" panose="00020600040101010101" charset="-122"/>
              </a:rPr>
              <a:t>返回</a:t>
            </a:r>
            <a:r>
              <a:rPr lang="en-US" altLang="zh-CN" sz="2400">
                <a:latin typeface="HYTangMeiRen 85W" panose="00020600040101010101" charset="-122"/>
                <a:ea typeface="HYTangMeiRen 85W" panose="00020600040101010101" charset="-122"/>
              </a:rPr>
              <a:t> float </a:t>
            </a:r>
            <a:r>
              <a:rPr lang="zh-CN" altLang="en-US" sz="2400">
                <a:latin typeface="HYTangMeiRen 85W" panose="00020600040101010101" charset="-122"/>
                <a:ea typeface="HYTangMeiRen 85W" panose="00020600040101010101" charset="-122"/>
              </a:rPr>
              <a:t>指针</a:t>
            </a:r>
            <a:r>
              <a:rPr lang="en-US" altLang="zh-CN"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a:p>
            <a:pPr algn="ctr"/>
            <a:r>
              <a:rPr lang="zh-CN" altLang="en-US" sz="2400">
                <a:latin typeface="HYTangMeiRen 85W" panose="00020600040101010101" charset="-122"/>
                <a:ea typeface="HYTangMeiRen 85W" panose="00020600040101010101" charset="-122"/>
              </a:rPr>
              <a:t>现在这样就等价于刚刚的</a:t>
            </a:r>
            <a:r>
              <a:rPr lang="en-US" altLang="zh-CN" sz="2400">
                <a:latin typeface="HYTangMeiRen 85W" panose="00020600040101010101" charset="-122"/>
                <a:ea typeface="HYTangMeiRen 85W" panose="00020600040101010101" charset="-122"/>
              </a:rPr>
              <a:t> &amp;a.x </a:t>
            </a:r>
            <a:r>
              <a:rPr lang="zh-CN" altLang="en-US" sz="2400">
                <a:latin typeface="HYTangMeiRen 85W" panose="00020600040101010101" charset="-122"/>
                <a:ea typeface="HYTangMeiRen 85W" panose="00020600040101010101" charset="-122"/>
              </a:rPr>
              <a:t>写法</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 </a:t>
            </a:r>
            <a:r>
              <a:rPr lang="zh-CN" altLang="en-US"/>
              <a:t>矢量库中的预定义类型一览</a:t>
            </a:r>
            <a:endParaRPr lang="zh-CN" altLang="en-US"/>
          </a:p>
        </p:txBody>
      </p:sp>
      <p:graphicFrame>
        <p:nvGraphicFramePr>
          <p:cNvPr id="6" name="Content Placeholder 5"/>
          <p:cNvGraphicFramePr/>
          <p:nvPr>
            <p:ph idx="1"/>
          </p:nvPr>
        </p:nvGraphicFramePr>
        <p:xfrm>
          <a:off x="647700" y="1825625"/>
          <a:ext cx="7622540" cy="4572000"/>
        </p:xfrm>
        <a:graphic>
          <a:graphicData uri="http://schemas.openxmlformats.org/drawingml/2006/table">
            <a:tbl>
              <a:tblPr firstRow="1" bandRow="1">
                <a:tableStyleId>{5C22544A-7EE6-4342-B048-85BDC9FD1C3A}</a:tableStyleId>
              </a:tblPr>
              <a:tblGrid>
                <a:gridCol w="3301365"/>
                <a:gridCol w="1393190"/>
                <a:gridCol w="1404620"/>
                <a:gridCol w="1523365"/>
              </a:tblGrid>
              <a:tr h="381000">
                <a:tc>
                  <a:txBody>
                    <a:bodyPr/>
                    <a:p>
                      <a:pPr>
                        <a:buNone/>
                      </a:pPr>
                      <a:r>
                        <a:rPr lang="zh-CN" altLang="en-US"/>
                        <a:t>标量类型</a:t>
                      </a:r>
                      <a:endParaRPr lang="zh-CN" altLang="en-US"/>
                    </a:p>
                  </a:txBody>
                  <a:tcPr/>
                </a:tc>
                <a:tc>
                  <a:txBody>
                    <a:bodyPr/>
                    <a:p>
                      <a:pPr>
                        <a:buNone/>
                      </a:pPr>
                      <a:r>
                        <a:rPr lang="en-US"/>
                        <a:t>2</a:t>
                      </a:r>
                      <a:r>
                        <a:rPr lang="en-US" sz="1800">
                          <a:sym typeface="+mn-ea"/>
                        </a:rPr>
                        <a:t> </a:t>
                      </a:r>
                      <a:r>
                        <a:rPr lang="zh-CN" altLang="en-US" sz="1800">
                          <a:sym typeface="+mn-ea"/>
                        </a:rPr>
                        <a:t>维矢量</a:t>
                      </a:r>
                      <a:endParaRPr lang="en-US"/>
                    </a:p>
                  </a:txBody>
                  <a:tcPr/>
                </a:tc>
                <a:tc>
                  <a:txBody>
                    <a:bodyPr/>
                    <a:p>
                      <a:pPr>
                        <a:buNone/>
                      </a:pPr>
                      <a:r>
                        <a:rPr lang="en-US"/>
                        <a:t>3</a:t>
                      </a:r>
                      <a:r>
                        <a:rPr lang="en-US" sz="1800">
                          <a:sym typeface="+mn-ea"/>
                        </a:rPr>
                        <a:t> </a:t>
                      </a:r>
                      <a:r>
                        <a:rPr lang="zh-CN" altLang="en-US" sz="1800">
                          <a:sym typeface="+mn-ea"/>
                        </a:rPr>
                        <a:t>维</a:t>
                      </a:r>
                      <a:r>
                        <a:rPr lang="zh-CN" altLang="en-US" sz="1800">
                          <a:sym typeface="+mn-ea"/>
                        </a:rPr>
                        <a:t>矢量</a:t>
                      </a:r>
                      <a:endParaRPr lang="en-US"/>
                    </a:p>
                  </a:txBody>
                  <a:tcPr/>
                </a:tc>
                <a:tc>
                  <a:txBody>
                    <a:bodyPr/>
                    <a:p>
                      <a:pPr>
                        <a:buNone/>
                      </a:pPr>
                      <a:r>
                        <a:rPr lang="en-US"/>
                        <a:t>4 </a:t>
                      </a:r>
                      <a:r>
                        <a:rPr lang="zh-CN" altLang="en-US"/>
                        <a:t>维</a:t>
                      </a:r>
                      <a:r>
                        <a:rPr lang="zh-CN" altLang="en-US" sz="1800">
                          <a:sym typeface="+mn-ea"/>
                        </a:rPr>
                        <a:t>矢量</a:t>
                      </a:r>
                      <a:endParaRPr lang="zh-CN" altLang="en-US"/>
                    </a:p>
                  </a:txBody>
                  <a:tcPr/>
                </a:tc>
              </a:tr>
              <a:tr h="381000">
                <a:tc>
                  <a:txBody>
                    <a:bodyPr/>
                    <a:p>
                      <a:pPr>
                        <a:buNone/>
                      </a:pPr>
                      <a:r>
                        <a:rPr lang="en-US"/>
                        <a:t>float</a:t>
                      </a:r>
                      <a:endParaRPr lang="en-US"/>
                    </a:p>
                  </a:txBody>
                  <a:tcPr/>
                </a:tc>
                <a:tc>
                  <a:txBody>
                    <a:bodyPr/>
                    <a:p>
                      <a:pPr>
                        <a:buNone/>
                      </a:pPr>
                      <a:r>
                        <a:rPr lang="en-US"/>
                        <a:t>vec2</a:t>
                      </a:r>
                      <a:endParaRPr lang="en-US"/>
                    </a:p>
                  </a:txBody>
                  <a:tcPr/>
                </a:tc>
                <a:tc>
                  <a:txBody>
                    <a:bodyPr/>
                    <a:p>
                      <a:pPr>
                        <a:buNone/>
                      </a:pPr>
                      <a:r>
                        <a:rPr lang="en-US"/>
                        <a:t>vec3</a:t>
                      </a:r>
                      <a:endParaRPr lang="en-US"/>
                    </a:p>
                  </a:txBody>
                  <a:tcPr/>
                </a:tc>
                <a:tc>
                  <a:txBody>
                    <a:bodyPr/>
                    <a:p>
                      <a:pPr>
                        <a:buNone/>
                      </a:pPr>
                      <a:r>
                        <a:rPr lang="en-US"/>
                        <a:t>vec4</a:t>
                      </a:r>
                      <a:endParaRPr lang="en-US"/>
                    </a:p>
                  </a:txBody>
                  <a:tcPr/>
                </a:tc>
              </a:tr>
              <a:tr h="381000">
                <a:tc>
                  <a:txBody>
                    <a:bodyPr/>
                    <a:p>
                      <a:pPr>
                        <a:buNone/>
                      </a:pPr>
                      <a:r>
                        <a:rPr lang="en-US"/>
                        <a:t>double</a:t>
                      </a:r>
                      <a:endParaRPr lang="en-US"/>
                    </a:p>
                  </a:txBody>
                  <a:tcPr/>
                </a:tc>
                <a:tc>
                  <a:txBody>
                    <a:bodyPr/>
                    <a:p>
                      <a:pPr>
                        <a:buNone/>
                      </a:pPr>
                      <a:r>
                        <a:rPr lang="en-US"/>
                        <a:t>dvec2</a:t>
                      </a:r>
                      <a:endParaRPr lang="en-US"/>
                    </a:p>
                  </a:txBody>
                  <a:tcPr/>
                </a:tc>
                <a:tc>
                  <a:txBody>
                    <a:bodyPr/>
                    <a:p>
                      <a:pPr>
                        <a:buNone/>
                      </a:pPr>
                      <a:r>
                        <a:rPr lang="en-US"/>
                        <a:t>dvec3</a:t>
                      </a:r>
                      <a:endParaRPr lang="en-US"/>
                    </a:p>
                  </a:txBody>
                  <a:tcPr/>
                </a:tc>
                <a:tc>
                  <a:txBody>
                    <a:bodyPr/>
                    <a:p>
                      <a:pPr>
                        <a:buNone/>
                      </a:pPr>
                      <a:r>
                        <a:rPr lang="en-US"/>
                        <a:t>dvec4</a:t>
                      </a:r>
                      <a:endParaRPr lang="en-US"/>
                    </a:p>
                  </a:txBody>
                  <a:tcPr/>
                </a:tc>
              </a:tr>
              <a:tr h="381000">
                <a:tc>
                  <a:txBody>
                    <a:bodyPr/>
                    <a:p>
                      <a:pPr>
                        <a:buNone/>
                      </a:pPr>
                      <a:r>
                        <a:rPr lang="en-US"/>
                        <a:t>uint8_t (unsigned char)</a:t>
                      </a:r>
                      <a:endParaRPr lang="en-US"/>
                    </a:p>
                  </a:txBody>
                  <a:tcPr/>
                </a:tc>
                <a:tc>
                  <a:txBody>
                    <a:bodyPr/>
                    <a:p>
                      <a:pPr>
                        <a:buNone/>
                      </a:pPr>
                      <a:r>
                        <a:rPr lang="en-US"/>
                        <a:t>u8vec2</a:t>
                      </a:r>
                      <a:endParaRPr lang="en-US"/>
                    </a:p>
                  </a:txBody>
                  <a:tcPr/>
                </a:tc>
                <a:tc>
                  <a:txBody>
                    <a:bodyPr/>
                    <a:p>
                      <a:pPr>
                        <a:buNone/>
                      </a:pPr>
                      <a:r>
                        <a:rPr lang="en-US"/>
                        <a:t>u8vec3</a:t>
                      </a:r>
                      <a:endParaRPr lang="en-US"/>
                    </a:p>
                  </a:txBody>
                  <a:tcPr/>
                </a:tc>
                <a:tc>
                  <a:txBody>
                    <a:bodyPr/>
                    <a:p>
                      <a:pPr>
                        <a:buNone/>
                      </a:pPr>
                      <a:r>
                        <a:rPr lang="en-US"/>
                        <a:t>u8vec4</a:t>
                      </a:r>
                      <a:endParaRPr lang="en-US"/>
                    </a:p>
                  </a:txBody>
                  <a:tcPr/>
                </a:tc>
              </a:tr>
              <a:tr h="381000">
                <a:tc>
                  <a:txBody>
                    <a:bodyPr/>
                    <a:p>
                      <a:pPr>
                        <a:buNone/>
                      </a:pPr>
                      <a:r>
                        <a:rPr lang="en-US" sz="1800">
                          <a:sym typeface="+mn-ea"/>
                        </a:rPr>
                        <a:t>uint16_t (unsigned short)</a:t>
                      </a:r>
                      <a:endParaRPr lang="en-US"/>
                    </a:p>
                  </a:txBody>
                  <a:tcPr/>
                </a:tc>
                <a:tc>
                  <a:txBody>
                    <a:bodyPr/>
                    <a:p>
                      <a:pPr>
                        <a:buNone/>
                      </a:pPr>
                      <a:r>
                        <a:rPr lang="en-US"/>
                        <a:t>u16vec2</a:t>
                      </a:r>
                      <a:endParaRPr lang="en-US"/>
                    </a:p>
                  </a:txBody>
                  <a:tcPr/>
                </a:tc>
                <a:tc>
                  <a:txBody>
                    <a:bodyPr/>
                    <a:p>
                      <a:pPr>
                        <a:buNone/>
                      </a:pPr>
                      <a:r>
                        <a:rPr lang="en-US"/>
                        <a:t>u16vec3</a:t>
                      </a:r>
                      <a:endParaRPr lang="en-US"/>
                    </a:p>
                  </a:txBody>
                  <a:tcPr/>
                </a:tc>
                <a:tc>
                  <a:txBody>
                    <a:bodyPr/>
                    <a:p>
                      <a:pPr>
                        <a:buNone/>
                      </a:pPr>
                      <a:r>
                        <a:rPr lang="en-US"/>
                        <a:t>u16vec4</a:t>
                      </a:r>
                      <a:endParaRPr lang="en-US"/>
                    </a:p>
                  </a:txBody>
                  <a:tcPr/>
                </a:tc>
              </a:tr>
              <a:tr h="381000">
                <a:tc>
                  <a:txBody>
                    <a:bodyPr/>
                    <a:p>
                      <a:pPr>
                        <a:buNone/>
                      </a:pPr>
                      <a:r>
                        <a:rPr lang="en-US" sz="1800">
                          <a:sym typeface="+mn-ea"/>
                        </a:rPr>
                        <a:t>uint32_t (unsigned int)</a:t>
                      </a:r>
                      <a:endParaRPr lang="en-US"/>
                    </a:p>
                  </a:txBody>
                  <a:tcPr/>
                </a:tc>
                <a:tc>
                  <a:txBody>
                    <a:bodyPr/>
                    <a:p>
                      <a:pPr>
                        <a:buNone/>
                      </a:pPr>
                      <a:r>
                        <a:rPr lang="en-US"/>
                        <a:t>uvec2</a:t>
                      </a:r>
                      <a:endParaRPr lang="en-US"/>
                    </a:p>
                  </a:txBody>
                  <a:tcPr/>
                </a:tc>
                <a:tc>
                  <a:txBody>
                    <a:bodyPr/>
                    <a:p>
                      <a:pPr>
                        <a:buNone/>
                      </a:pPr>
                      <a:r>
                        <a:rPr lang="en-US"/>
                        <a:t>uvec3</a:t>
                      </a:r>
                      <a:endParaRPr lang="en-US"/>
                    </a:p>
                  </a:txBody>
                  <a:tcPr/>
                </a:tc>
                <a:tc>
                  <a:txBody>
                    <a:bodyPr/>
                    <a:p>
                      <a:pPr>
                        <a:buNone/>
                      </a:pPr>
                      <a:r>
                        <a:rPr lang="en-US"/>
                        <a:t>uvec4</a:t>
                      </a:r>
                      <a:endParaRPr lang="en-US"/>
                    </a:p>
                  </a:txBody>
                  <a:tcPr/>
                </a:tc>
              </a:tr>
              <a:tr h="381000">
                <a:tc>
                  <a:txBody>
                    <a:bodyPr/>
                    <a:p>
                      <a:pPr>
                        <a:buNone/>
                      </a:pPr>
                      <a:r>
                        <a:rPr lang="en-US" sz="1800">
                          <a:sym typeface="+mn-ea"/>
                        </a:rPr>
                        <a:t>uint64_t (unsigned long long)</a:t>
                      </a:r>
                      <a:endParaRPr lang="en-US"/>
                    </a:p>
                  </a:txBody>
                  <a:tcPr/>
                </a:tc>
                <a:tc>
                  <a:txBody>
                    <a:bodyPr/>
                    <a:p>
                      <a:pPr>
                        <a:buNone/>
                      </a:pPr>
                      <a:r>
                        <a:rPr lang="en-US"/>
                        <a:t>u64vec2</a:t>
                      </a:r>
                      <a:endParaRPr lang="en-US"/>
                    </a:p>
                  </a:txBody>
                  <a:tcPr/>
                </a:tc>
                <a:tc>
                  <a:txBody>
                    <a:bodyPr/>
                    <a:p>
                      <a:pPr>
                        <a:buNone/>
                      </a:pPr>
                      <a:r>
                        <a:rPr lang="en-US"/>
                        <a:t>u64vec3</a:t>
                      </a:r>
                      <a:endParaRPr lang="en-US"/>
                    </a:p>
                  </a:txBody>
                  <a:tcPr/>
                </a:tc>
                <a:tc>
                  <a:txBody>
                    <a:bodyPr/>
                    <a:p>
                      <a:pPr>
                        <a:buNone/>
                      </a:pPr>
                      <a:r>
                        <a:rPr lang="en-US"/>
                        <a:t>u64vec4</a:t>
                      </a:r>
                      <a:endParaRPr lang="en-US"/>
                    </a:p>
                  </a:txBody>
                  <a:tcPr/>
                </a:tc>
              </a:tr>
              <a:tr h="381000">
                <a:tc>
                  <a:txBody>
                    <a:bodyPr/>
                    <a:p>
                      <a:pPr>
                        <a:buNone/>
                      </a:pPr>
                      <a:r>
                        <a:rPr lang="en-US"/>
                        <a:t>int8_t (signed char)</a:t>
                      </a:r>
                      <a:endParaRPr lang="en-US"/>
                    </a:p>
                  </a:txBody>
                  <a:tcPr/>
                </a:tc>
                <a:tc>
                  <a:txBody>
                    <a:bodyPr/>
                    <a:p>
                      <a:pPr>
                        <a:buNone/>
                      </a:pPr>
                      <a:r>
                        <a:rPr lang="en-US"/>
                        <a:t>i8vec2</a:t>
                      </a:r>
                      <a:endParaRPr lang="en-US"/>
                    </a:p>
                  </a:txBody>
                  <a:tcPr/>
                </a:tc>
                <a:tc>
                  <a:txBody>
                    <a:bodyPr/>
                    <a:p>
                      <a:pPr>
                        <a:buNone/>
                      </a:pPr>
                      <a:r>
                        <a:rPr lang="en-US"/>
                        <a:t>i8vec3</a:t>
                      </a:r>
                      <a:endParaRPr lang="en-US"/>
                    </a:p>
                  </a:txBody>
                  <a:tcPr/>
                </a:tc>
                <a:tc>
                  <a:txBody>
                    <a:bodyPr/>
                    <a:p>
                      <a:pPr>
                        <a:buNone/>
                      </a:pPr>
                      <a:r>
                        <a:rPr lang="en-US"/>
                        <a:t>i8vec4</a:t>
                      </a:r>
                      <a:endParaRPr lang="en-US"/>
                    </a:p>
                  </a:txBody>
                  <a:tcPr/>
                </a:tc>
              </a:tr>
              <a:tr h="381000">
                <a:tc>
                  <a:txBody>
                    <a:bodyPr/>
                    <a:p>
                      <a:pPr>
                        <a:buNone/>
                      </a:pPr>
                      <a:r>
                        <a:rPr lang="en-US" sz="1800">
                          <a:sym typeface="+mn-ea"/>
                        </a:rPr>
                        <a:t>int16_t (short)</a:t>
                      </a:r>
                      <a:endParaRPr lang="en-US"/>
                    </a:p>
                  </a:txBody>
                  <a:tcPr/>
                </a:tc>
                <a:tc>
                  <a:txBody>
                    <a:bodyPr/>
                    <a:p>
                      <a:pPr>
                        <a:buNone/>
                      </a:pPr>
                      <a:r>
                        <a:rPr lang="en-US"/>
                        <a:t>i16vec2</a:t>
                      </a:r>
                      <a:endParaRPr lang="en-US"/>
                    </a:p>
                  </a:txBody>
                  <a:tcPr/>
                </a:tc>
                <a:tc>
                  <a:txBody>
                    <a:bodyPr/>
                    <a:p>
                      <a:pPr>
                        <a:buNone/>
                      </a:pPr>
                      <a:r>
                        <a:rPr lang="en-US"/>
                        <a:t>i16vec3</a:t>
                      </a:r>
                      <a:endParaRPr lang="en-US"/>
                    </a:p>
                  </a:txBody>
                  <a:tcPr/>
                </a:tc>
                <a:tc>
                  <a:txBody>
                    <a:bodyPr/>
                    <a:p>
                      <a:pPr>
                        <a:buNone/>
                      </a:pPr>
                      <a:r>
                        <a:rPr lang="en-US"/>
                        <a:t>i16vec4</a:t>
                      </a:r>
                      <a:endParaRPr lang="en-US"/>
                    </a:p>
                  </a:txBody>
                  <a:tcPr/>
                </a:tc>
              </a:tr>
              <a:tr h="381000">
                <a:tc>
                  <a:txBody>
                    <a:bodyPr/>
                    <a:p>
                      <a:pPr>
                        <a:buNone/>
                      </a:pPr>
                      <a:r>
                        <a:rPr lang="en-US" sz="1800">
                          <a:sym typeface="+mn-ea"/>
                        </a:rPr>
                        <a:t>int32_t (int)</a:t>
                      </a:r>
                      <a:endParaRPr lang="en-US"/>
                    </a:p>
                  </a:txBody>
                  <a:tcPr/>
                </a:tc>
                <a:tc>
                  <a:txBody>
                    <a:bodyPr/>
                    <a:p>
                      <a:pPr>
                        <a:buNone/>
                      </a:pPr>
                      <a:r>
                        <a:rPr lang="en-US"/>
                        <a:t>ivec2</a:t>
                      </a:r>
                      <a:endParaRPr lang="en-US"/>
                    </a:p>
                  </a:txBody>
                  <a:tcPr/>
                </a:tc>
                <a:tc>
                  <a:txBody>
                    <a:bodyPr/>
                    <a:p>
                      <a:pPr>
                        <a:buNone/>
                      </a:pPr>
                      <a:r>
                        <a:rPr lang="en-US"/>
                        <a:t>ivec3</a:t>
                      </a:r>
                      <a:endParaRPr lang="en-US"/>
                    </a:p>
                  </a:txBody>
                  <a:tcPr/>
                </a:tc>
                <a:tc>
                  <a:txBody>
                    <a:bodyPr/>
                    <a:p>
                      <a:pPr>
                        <a:buNone/>
                      </a:pPr>
                      <a:r>
                        <a:rPr lang="en-US"/>
                        <a:t>ivec4</a:t>
                      </a:r>
                      <a:endParaRPr lang="en-US"/>
                    </a:p>
                  </a:txBody>
                  <a:tcPr/>
                </a:tc>
              </a:tr>
              <a:tr h="381000">
                <a:tc>
                  <a:txBody>
                    <a:bodyPr/>
                    <a:p>
                      <a:pPr>
                        <a:buNone/>
                      </a:pPr>
                      <a:r>
                        <a:rPr lang="en-US" sz="1800">
                          <a:sym typeface="+mn-ea"/>
                        </a:rPr>
                        <a:t>int64_t (long long)</a:t>
                      </a:r>
                      <a:endParaRPr lang="en-US"/>
                    </a:p>
                  </a:txBody>
                  <a:tcPr/>
                </a:tc>
                <a:tc>
                  <a:txBody>
                    <a:bodyPr/>
                    <a:p>
                      <a:pPr>
                        <a:buNone/>
                      </a:pPr>
                      <a:r>
                        <a:rPr lang="en-US"/>
                        <a:t>i64vec2</a:t>
                      </a:r>
                      <a:endParaRPr lang="en-US"/>
                    </a:p>
                  </a:txBody>
                  <a:tcPr/>
                </a:tc>
                <a:tc>
                  <a:txBody>
                    <a:bodyPr/>
                    <a:p>
                      <a:pPr>
                        <a:buNone/>
                      </a:pPr>
                      <a:r>
                        <a:rPr lang="en-US"/>
                        <a:t>i64vec3</a:t>
                      </a:r>
                      <a:endParaRPr lang="en-US"/>
                    </a:p>
                  </a:txBody>
                  <a:tcPr/>
                </a:tc>
                <a:tc>
                  <a:txBody>
                    <a:bodyPr/>
                    <a:p>
                      <a:pPr>
                        <a:buNone/>
                      </a:pPr>
                      <a:r>
                        <a:rPr lang="en-US"/>
                        <a:t>i64vec4</a:t>
                      </a:r>
                      <a:endParaRPr lang="en-US"/>
                    </a:p>
                  </a:txBody>
                  <a:tcPr/>
                </a:tc>
              </a:tr>
              <a:tr h="381000">
                <a:tc>
                  <a:txBody>
                    <a:bodyPr/>
                    <a:p>
                      <a:pPr>
                        <a:buNone/>
                      </a:pPr>
                      <a:r>
                        <a:rPr lang="en-US"/>
                        <a:t>bool</a:t>
                      </a:r>
                      <a:endParaRPr lang="en-US"/>
                    </a:p>
                  </a:txBody>
                  <a:tcPr/>
                </a:tc>
                <a:tc>
                  <a:txBody>
                    <a:bodyPr/>
                    <a:p>
                      <a:pPr>
                        <a:buNone/>
                      </a:pPr>
                      <a:r>
                        <a:rPr lang="en-US"/>
                        <a:t>bvec2</a:t>
                      </a:r>
                      <a:endParaRPr lang="en-US"/>
                    </a:p>
                  </a:txBody>
                  <a:tcPr/>
                </a:tc>
                <a:tc>
                  <a:txBody>
                    <a:bodyPr/>
                    <a:p>
                      <a:pPr>
                        <a:buNone/>
                      </a:pPr>
                      <a:r>
                        <a:rPr lang="en-US"/>
                        <a:t>bvec3</a:t>
                      </a:r>
                      <a:endParaRPr lang="en-US"/>
                    </a:p>
                  </a:txBody>
                  <a:tcPr/>
                </a:tc>
                <a:tc>
                  <a:txBody>
                    <a:bodyPr/>
                    <a:p>
                      <a:pPr>
                        <a:buNone/>
                      </a:pPr>
                      <a:r>
                        <a:rPr lang="en-US"/>
                        <a:t>bvec4</a:t>
                      </a:r>
                      <a:endParaRPr lang="en-US"/>
                    </a:p>
                  </a:txBody>
                  <a:tcPr/>
                </a:tc>
              </a:tr>
            </a:tbl>
          </a:graphicData>
        </a:graphic>
      </p:graphicFrame>
      <p:pic>
        <p:nvPicPr>
          <p:cNvPr id="11" name="Picture 10" descr="Singer_1676609734"/>
          <p:cNvPicPr>
            <a:picLocks noChangeAspect="1"/>
          </p:cNvPicPr>
          <p:nvPr/>
        </p:nvPicPr>
        <p:blipFill>
          <a:blip r:embed="rId1"/>
          <a:stretch>
            <a:fillRect/>
          </a:stretch>
        </p:blipFill>
        <p:spPr>
          <a:xfrm>
            <a:off x="9213850" y="3879850"/>
            <a:ext cx="2978150" cy="2978150"/>
          </a:xfrm>
          <a:prstGeom prst="rect">
            <a:avLst/>
          </a:prstGeom>
        </p:spPr>
      </p:pic>
      <p:sp>
        <p:nvSpPr>
          <p:cNvPr id="12" name="Oval Callout 11"/>
          <p:cNvSpPr/>
          <p:nvPr/>
        </p:nvSpPr>
        <p:spPr>
          <a:xfrm>
            <a:off x="8387715" y="2906801"/>
            <a:ext cx="3258820" cy="1044399"/>
          </a:xfrm>
          <a:prstGeom prst="wedgeEllipseCallout">
            <a:avLst>
              <a:gd name="adj1" fmla="val 10833"/>
              <a:gd name="adj2" fmla="val 6700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咱</a:t>
            </a:r>
            <a:r>
              <a:rPr lang="en-US" altLang="zh-CN" sz="2400">
                <a:latin typeface="HYTangMeiRen 85W" panose="00020600040101010101" charset="-122"/>
                <a:ea typeface="HYTangMeiRen 85W" panose="00020600040101010101" charset="-122"/>
              </a:rPr>
              <a:t>glm</a:t>
            </a:r>
            <a:r>
              <a:rPr lang="zh-CN" altLang="en-US" sz="2400">
                <a:latin typeface="HYTangMeiRen 85W" panose="00020600040101010101" charset="-122"/>
                <a:ea typeface="HYTangMeiRen 85W" panose="00020600040101010101" charset="-122"/>
              </a:rPr>
              <a:t>库支持的矢量类型如下</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
        <p:nvSpPr>
          <p:cNvPr id="14" name="Oval Callout 13"/>
          <p:cNvSpPr/>
          <p:nvPr/>
        </p:nvSpPr>
        <p:spPr>
          <a:xfrm>
            <a:off x="6950710" y="541543"/>
            <a:ext cx="4212590" cy="1566134"/>
          </a:xfrm>
          <a:prstGeom prst="wedgeEllipseCallout">
            <a:avLst>
              <a:gd name="adj1" fmla="val 36975"/>
              <a:gd name="adj2" fmla="val -7900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其实</a:t>
            </a:r>
            <a:r>
              <a:rPr lang="en-US" altLang="zh-CN" sz="2400">
                <a:latin typeface="HYTangMeiRen 85W" panose="00020600040101010101" charset="-122"/>
                <a:ea typeface="HYTangMeiRen 85W" panose="00020600040101010101" charset="-122"/>
              </a:rPr>
              <a:t> glm::</a:t>
            </a:r>
            <a:r>
              <a:rPr lang="en-US" sz="2400">
                <a:latin typeface="HYTangMeiRen 85W" panose="00020600040101010101" charset="-122"/>
                <a:ea typeface="HYTangMeiRen 85W" panose="00020600040101010101" charset="-122"/>
              </a:rPr>
              <a:t>vec3 </a:t>
            </a:r>
            <a:r>
              <a:rPr lang="zh-CN" altLang="en-US" sz="2400">
                <a:latin typeface="HYTangMeiRen 85W" panose="00020600040101010101" charset="-122"/>
                <a:ea typeface="HYTangMeiRen 85W" panose="00020600040101010101" charset="-122"/>
              </a:rPr>
              <a:t>是</a:t>
            </a:r>
            <a:r>
              <a:rPr lang="en-US" altLang="zh-CN" sz="2400">
                <a:latin typeface="HYTangMeiRen 85W" panose="00020600040101010101" charset="-122"/>
                <a:ea typeface="HYTangMeiRen 85W" panose="00020600040101010101" charset="-122"/>
              </a:rPr>
              <a:t> </a:t>
            </a:r>
            <a:r>
              <a:rPr lang="en-US" sz="2400">
                <a:latin typeface="HYTangMeiRen 85W" panose="00020600040101010101" charset="-122"/>
                <a:ea typeface="HYTangMeiRen 85W" panose="00020600040101010101" charset="-122"/>
              </a:rPr>
              <a:t>glm::vec&lt;3, float&gt; </a:t>
            </a:r>
            <a:r>
              <a:rPr lang="zh-CN" altLang="en-US" sz="2400">
                <a:latin typeface="HYTangMeiRen 85W" panose="00020600040101010101" charset="-122"/>
                <a:ea typeface="HYTangMeiRen 85W" panose="00020600040101010101" charset="-122"/>
              </a:rPr>
              <a:t>的类型别名</a:t>
            </a:r>
            <a:r>
              <a:rPr lang="en-US" altLang="zh-CN" sz="2400">
                <a:latin typeface="HYTangMeiRen 85W" panose="00020600040101010101" charset="-122"/>
                <a:ea typeface="HYTangMeiRen 85W" panose="00020600040101010101" charset="-122"/>
              </a:rPr>
              <a:t>...</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200"/>
                            </p:stCondLst>
                            <p:childTnLst>
                              <p:par>
                                <p:cTn id="11" presetID="55" presetClass="entr" presetSubtype="0" fill="hold" grpId="0" nodeType="afterEffect">
                                  <p:stCondLst>
                                    <p:cond delay="10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0.70"/>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4"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4POLG_VoAEZsHb"/>
          <p:cNvPicPr>
            <a:picLocks noChangeAspect="1"/>
          </p:cNvPicPr>
          <p:nvPr/>
        </p:nvPicPr>
        <p:blipFill>
          <a:blip r:embed="rId1"/>
          <a:stretch>
            <a:fillRect/>
          </a:stretch>
        </p:blipFill>
        <p:spPr>
          <a:xfrm>
            <a:off x="0" y="-229870"/>
            <a:ext cx="12193905" cy="7317740"/>
          </a:xfrm>
          <a:prstGeom prst="rect">
            <a:avLst/>
          </a:prstGeom>
        </p:spPr>
      </p:pic>
      <p:sp>
        <p:nvSpPr>
          <p:cNvPr id="9" name="Text Box 8"/>
          <p:cNvSpPr txBox="1"/>
          <p:nvPr/>
        </p:nvSpPr>
        <p:spPr>
          <a:xfrm>
            <a:off x="1339215" y="3075305"/>
            <a:ext cx="9513570" cy="706755"/>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第三章：复习</a:t>
            </a:r>
            <a:r>
              <a:rPr lang="en-US" altLang="zh-CN" sz="4000">
                <a:latin typeface="HYXuanSong 75S" panose="00020600040101010101" charset="-122"/>
                <a:ea typeface="HYXuanSong 75S" panose="00020600040101010101" charset="-122"/>
              </a:rPr>
              <a:t> OpenGL </a:t>
            </a:r>
            <a:r>
              <a:rPr lang="zh-CN" altLang="en-US" sz="4000">
                <a:latin typeface="HYXuanSong 75S" panose="00020600040101010101" charset="-122"/>
                <a:ea typeface="HYXuanSong 75S" panose="00020600040101010101" charset="-122"/>
              </a:rPr>
              <a:t>中的坐标系和矩阵</a:t>
            </a:r>
            <a:endParaRPr lang="en-US" sz="4000">
              <a:latin typeface="HYXuanSong 75S" panose="00020600040101010101" charset="-122"/>
              <a:ea typeface="HYXuanSong 75S" panose="00020600040101010101" charset="-122"/>
            </a:endParaRPr>
          </a:p>
        </p:txBody>
      </p:sp>
      <p:sp>
        <p:nvSpPr>
          <p:cNvPr id="2" name="Oval Callout 1"/>
          <p:cNvSpPr/>
          <p:nvPr/>
        </p:nvSpPr>
        <p:spPr>
          <a:xfrm>
            <a:off x="1703705" y="4645086"/>
            <a:ext cx="3084830" cy="108826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我们又来听小彭老师上课咯！</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500"/>
                            </p:stCondLst>
                            <p:childTnLst>
                              <p:par>
                                <p:cTn id="11" presetID="53" presetClass="entr" presetSubtype="16" fill="hold" grpId="0" nodeType="afterEffect">
                                  <p:stCondLst>
                                    <p:cond delay="1200"/>
                                  </p:stCondLst>
                                  <p:childTnLst>
                                    <p:set>
                                      <p:cBhvr>
                                        <p:cTn id="12" dur="1000"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Effect transition="in" filter="fade">
                                      <p:cBhvr>
                                        <p:cTn id="1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2"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3"/>
          <p:cNvPicPr>
            <a:picLocks noChangeAspect="1"/>
          </p:cNvPicPr>
          <p:nvPr>
            <p:ph idx="1"/>
          </p:nvPr>
        </p:nvPicPr>
        <p:blipFill>
          <a:blip r:embed="rId1"/>
          <a:stretch>
            <a:fillRect/>
          </a:stretch>
        </p:blipFill>
        <p:spPr>
          <a:xfrm>
            <a:off x="647700" y="1350645"/>
            <a:ext cx="6349365" cy="5066665"/>
          </a:xfrm>
          <a:prstGeom prst="rect">
            <a:avLst/>
          </a:prstGeom>
        </p:spPr>
      </p:pic>
      <p:pic>
        <p:nvPicPr>
          <p:cNvPr id="8" name="Picture 7"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2" name="Title 1"/>
          <p:cNvSpPr>
            <a:spLocks noGrp="1"/>
          </p:cNvSpPr>
          <p:nvPr>
            <p:ph type="title"/>
          </p:nvPr>
        </p:nvSpPr>
        <p:spPr>
          <a:xfrm>
            <a:off x="311785" y="247650"/>
            <a:ext cx="7967980" cy="1325880"/>
          </a:xfrm>
        </p:spPr>
        <p:txBody>
          <a:bodyPr/>
          <a:p>
            <a:pPr algn="ctr"/>
            <a:r>
              <a:rPr lang="zh-CN" altLang="en-US">
                <a:sym typeface="+mn-ea"/>
              </a:rPr>
              <a:t>对象空间</a:t>
            </a:r>
            <a:r>
              <a:rPr lang="en-US" altLang="zh-CN">
                <a:sym typeface="+mn-ea"/>
              </a:rPr>
              <a:t>➡</a:t>
            </a:r>
            <a:r>
              <a:rPr lang="zh-CN" altLang="en-US">
                <a:sym typeface="+mn-ea"/>
              </a:rPr>
              <a:t>世界</a:t>
            </a:r>
            <a:r>
              <a:rPr lang="zh-CN" altLang="en-US">
                <a:sym typeface="+mn-ea"/>
              </a:rPr>
              <a:t>矩阵</a:t>
            </a:r>
            <a:r>
              <a:rPr lang="en-US" altLang="zh-CN">
                <a:sym typeface="+mn-ea"/>
              </a:rPr>
              <a:t>➡</a:t>
            </a:r>
            <a:r>
              <a:rPr lang="zh-CN" altLang="en-US">
                <a:sym typeface="+mn-ea"/>
              </a:rPr>
              <a:t>世界空间</a:t>
            </a:r>
            <a:r>
              <a:rPr lang="en-US" altLang="zh-CN">
                <a:sym typeface="+mn-ea"/>
              </a:rPr>
              <a:t>➡</a:t>
            </a:r>
            <a:r>
              <a:rPr lang="zh-CN" altLang="en-US">
                <a:sym typeface="+mn-ea"/>
              </a:rPr>
              <a:t>视角矩阵</a:t>
            </a:r>
            <a:r>
              <a:rPr lang="en-US" altLang="zh-CN">
                <a:sym typeface="+mn-ea"/>
              </a:rPr>
              <a:t>➡</a:t>
            </a:r>
            <a:r>
              <a:rPr lang="zh-CN" altLang="en-US">
                <a:sym typeface="+mn-ea"/>
              </a:rPr>
              <a:t>视角</a:t>
            </a:r>
            <a:r>
              <a:rPr lang="zh-CN" altLang="en-US">
                <a:sym typeface="+mn-ea"/>
              </a:rPr>
              <a:t>空间</a:t>
            </a:r>
            <a:r>
              <a:rPr lang="en-US" altLang="zh-CN">
                <a:sym typeface="+mn-ea"/>
              </a:rPr>
              <a:t>➡</a:t>
            </a:r>
            <a:r>
              <a:rPr lang="zh-CN" altLang="en-US">
                <a:sym typeface="+mn-ea"/>
              </a:rPr>
              <a:t>投影矩阵</a:t>
            </a:r>
            <a:r>
              <a:rPr lang="en-US" altLang="zh-CN">
                <a:sym typeface="+mn-ea"/>
              </a:rPr>
              <a:t>➡</a:t>
            </a:r>
            <a:r>
              <a:rPr lang="zh-CN" altLang="en-US">
                <a:sym typeface="+mn-ea"/>
              </a:rPr>
              <a:t>裁剪空间</a:t>
            </a:r>
            <a:r>
              <a:rPr lang="en-US" altLang="zh-CN">
                <a:sym typeface="+mn-ea"/>
              </a:rPr>
              <a:t>➡</a:t>
            </a:r>
            <a:r>
              <a:rPr lang="zh-CN" altLang="en-US">
                <a:sym typeface="+mn-ea"/>
              </a:rPr>
              <a:t>光栅化</a:t>
            </a:r>
            <a:r>
              <a:rPr lang="en-US" altLang="zh-CN">
                <a:sym typeface="+mn-ea"/>
              </a:rPr>
              <a:t>➡</a:t>
            </a:r>
            <a:r>
              <a:rPr lang="zh-CN" altLang="en-US">
                <a:sym typeface="+mn-ea"/>
              </a:rPr>
              <a:t>窗口空间</a:t>
            </a:r>
            <a:endParaRPr lang="en-US"/>
          </a:p>
        </p:txBody>
      </p:sp>
      <p:sp>
        <p:nvSpPr>
          <p:cNvPr id="5" name="Text Box 4"/>
          <p:cNvSpPr txBox="1"/>
          <p:nvPr/>
        </p:nvSpPr>
        <p:spPr>
          <a:xfrm>
            <a:off x="0" y="6582410"/>
            <a:ext cx="7066280" cy="275590"/>
          </a:xfrm>
          <a:prstGeom prst="rect">
            <a:avLst/>
          </a:prstGeom>
          <a:noFill/>
        </p:spPr>
        <p:txBody>
          <a:bodyPr wrap="none" rtlCol="0" anchor="t">
            <a:spAutoFit/>
          </a:bodyPr>
          <a:p>
            <a:r>
              <a:rPr lang="en-US" sz="1200">
                <a:solidFill>
                  <a:schemeClr val="bg1">
                    <a:lumMod val="75000"/>
                  </a:schemeClr>
                </a:solidFill>
                <a:sym typeface="+mn-ea"/>
              </a:rPr>
              <a:t>https://stackoverflow.com/questions/4124041/is-opengl-coordinate-system-left-handed-or-right-handed</a:t>
            </a:r>
            <a:endParaRPr lang="en-US" sz="1200">
              <a:solidFill>
                <a:schemeClr val="bg1">
                  <a:lumMod val="75000"/>
                </a:schemeClr>
              </a:solidFill>
              <a:sym typeface="+mn-ea"/>
            </a:endParaRPr>
          </a:p>
        </p:txBody>
      </p:sp>
      <p:sp>
        <p:nvSpPr>
          <p:cNvPr id="9" name="Oval Callout 8"/>
          <p:cNvSpPr/>
          <p:nvPr/>
        </p:nvSpPr>
        <p:spPr>
          <a:xfrm>
            <a:off x="6155690" y="2561798"/>
            <a:ext cx="2802255" cy="534889"/>
          </a:xfrm>
          <a:prstGeom prst="wedgeEllipseCallout">
            <a:avLst>
              <a:gd name="adj1" fmla="val 59521"/>
              <a:gd name="adj2" fmla="val -4484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户习上一课</a:t>
            </a:r>
            <a:r>
              <a:rPr lang="zh-CN" altLang="en-US" sz="2400">
                <a:latin typeface="HYTangMeiRen 85W" panose="00020600040101010101" charset="-122"/>
                <a:ea typeface="HYTangMeiRen 85W" panose="00020600040101010101" charset="-122"/>
              </a:rPr>
              <a:t>！</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pic>
        <p:nvPicPr>
          <p:cNvPr id="3" name="Picture 2"/>
          <p:cNvPicPr>
            <a:picLocks noChangeAspect="1"/>
          </p:cNvPicPr>
          <p:nvPr/>
        </p:nvPicPr>
        <p:blipFill>
          <a:blip r:embed="rId1"/>
          <a:stretch>
            <a:fillRect/>
          </a:stretch>
        </p:blipFill>
        <p:spPr>
          <a:xfrm>
            <a:off x="10363200" y="5029200"/>
            <a:ext cx="1828800" cy="1828800"/>
          </a:xfrm>
          <a:prstGeom prst="rect">
            <a:avLst/>
          </a:prstGeom>
        </p:spPr>
      </p:pic>
      <p:sp>
        <p:nvSpPr>
          <p:cNvPr id="5" name="Title 4"/>
          <p:cNvSpPr>
            <a:spLocks noGrp="1"/>
          </p:cNvSpPr>
          <p:nvPr>
            <p:ph type="title"/>
          </p:nvPr>
        </p:nvSpPr>
        <p:spPr/>
        <p:txBody>
          <a:bodyPr/>
          <a:p>
            <a:r>
              <a:rPr lang="zh-CN" altLang="en-US"/>
              <a:t>小彭老师开发的</a:t>
            </a:r>
            <a:r>
              <a:rPr lang="en-US" altLang="zh-CN"/>
              <a:t> Zeno </a:t>
            </a:r>
            <a:r>
              <a:rPr lang="zh-CN" altLang="en-US"/>
              <a:t>软件曾参与《流量地球</a:t>
            </a:r>
            <a:r>
              <a:rPr lang="en-US" altLang="zh-CN"/>
              <a:t>2</a:t>
            </a:r>
            <a:r>
              <a:rPr lang="zh-CN" altLang="en-US"/>
              <a:t>》的特效制作</a:t>
            </a:r>
            <a:endParaRPr lang="zh-CN" altLang="en-US"/>
          </a:p>
        </p:txBody>
      </p:sp>
      <p:pic>
        <p:nvPicPr>
          <p:cNvPr id="9" name="Content Placeholder 8" descr="68747470733a2f2f7a656e7573746563682e6f73732d636e2d6265696a696e672e616c6979756e63732e636f6d2f506c6163652d696e2d4769746875622f3230323330342f6c69756c616e672e676966"/>
          <p:cNvPicPr>
            <a:picLocks noChangeAspect="1"/>
          </p:cNvPicPr>
          <p:nvPr>
            <p:ph idx="1"/>
          </p:nvPr>
        </p:nvPicPr>
        <p:blipFill>
          <a:blip r:embed="rId2"/>
          <a:stretch>
            <a:fillRect/>
          </a:stretch>
        </p:blipFill>
        <p:spPr>
          <a:xfrm>
            <a:off x="1818005" y="1717675"/>
            <a:ext cx="8174990" cy="4598670"/>
          </a:xfrm>
          <a:prstGeom prst="rect">
            <a:avLst/>
          </a:prstGeom>
        </p:spPr>
      </p:pic>
      <p:pic>
        <p:nvPicPr>
          <p:cNvPr id="10" name="Picture 9" descr="5482_1687504441_hd"/>
          <p:cNvPicPr>
            <a:picLocks noChangeAspect="1"/>
          </p:cNvPicPr>
          <p:nvPr/>
        </p:nvPicPr>
        <p:blipFill>
          <a:blip r:embed="rId3"/>
          <a:srcRect/>
          <a:stretch>
            <a:fillRect/>
          </a:stretch>
        </p:blipFill>
        <p:spPr>
          <a:xfrm>
            <a:off x="3025775" y="1229995"/>
            <a:ext cx="5621020" cy="5574665"/>
          </a:xfrm>
          <a:prstGeom prst="rect">
            <a:avLst/>
          </a:prstGeom>
        </p:spPr>
      </p:pic>
      <p:sp>
        <p:nvSpPr>
          <p:cNvPr id="11" name="Rounded Rectangle 10"/>
          <p:cNvSpPr/>
          <p:nvPr/>
        </p:nvSpPr>
        <p:spPr>
          <a:xfrm>
            <a:off x="3576320" y="3721100"/>
            <a:ext cx="400050" cy="249555"/>
          </a:xfrm>
          <a:prstGeom prst="roundRect">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Oval Callout 1"/>
          <p:cNvSpPr/>
          <p:nvPr/>
        </p:nvSpPr>
        <p:spPr>
          <a:xfrm>
            <a:off x="4824095" y="2406776"/>
            <a:ext cx="7430770" cy="2622298"/>
          </a:xfrm>
          <a:prstGeom prst="wedgeEllipseCallout">
            <a:avLst>
              <a:gd name="adj1" fmla="val 41471"/>
              <a:gd name="adj2" fmla="val 60947"/>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spAutoFit/>
          </a:bodyPr>
          <a:p>
            <a:pPr algn="ctr"/>
            <a:r>
              <a:rPr sz="2000">
                <a:latin typeface="HYTangMeiRen 85W" panose="00020600040101010101" charset="-122"/>
                <a:ea typeface="HYTangMeiRen 85W" panose="00020600040101010101" charset="-122"/>
              </a:rPr>
              <a:t>泽森科工团队参与电影《流浪地球2》的</a:t>
            </a:r>
            <a:r>
              <a:rPr lang="zh-CN" sz="2000">
                <a:latin typeface="HYTangMeiRen 85W" panose="00020600040101010101" charset="-122"/>
                <a:ea typeface="HYTangMeiRen 85W" panose="00020600040101010101" charset="-122"/>
              </a:rPr>
              <a:t>高性能视觉</a:t>
            </a:r>
            <a:r>
              <a:rPr sz="2000">
                <a:latin typeface="HYTangMeiRen 85W" panose="00020600040101010101" charset="-122"/>
                <a:ea typeface="HYTangMeiRen 85W" panose="00020600040101010101" charset="-122"/>
              </a:rPr>
              <a:t>特效，其中泰晤士河床区域10亿级别粒子量的大流体解算和水花特效均在我们开发的国产三维制作软件ZENO中实现的，以及陨石掉落产生的烟雾火焰效果等，欢迎大家关注我们的开发动态和尝试使用ZENO_(≧∇≦」∠)_</a:t>
            </a:r>
            <a:endParaRPr sz="2000">
              <a:latin typeface="HYTangMeiRen 85W" panose="00020600040101010101" charset="-122"/>
              <a:ea typeface="HYTangMeiRen 85W" panose="0002060004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10" dur="1000" fill="hold"/>
                                        <p:tgtEl>
                                          <p:spTgt spid="1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
                                        </p:tgtEl>
                                      </p:cBhvr>
                                    </p:animEffect>
                                  </p:childTnLst>
                                </p:cTn>
                              </p:par>
                            </p:childTnLst>
                          </p:cTn>
                        </p:par>
                        <p:par>
                          <p:cTn id="15" fill="hold">
                            <p:stCondLst>
                              <p:cond delay="1000"/>
                            </p:stCondLst>
                            <p:childTnLst>
                              <p:par>
                                <p:cTn id="16" presetID="5"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900" decel="100000" fill="hold"/>
                                        <p:tgtEl>
                                          <p:spTgt spid="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par>
                          <p:cTn id="27" fill="hold">
                            <p:stCondLst>
                              <p:cond delay="1000"/>
                            </p:stCondLst>
                            <p:childTnLst>
                              <p:par>
                                <p:cTn id="28" presetID="55"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1000" fill="hold"/>
                                        <p:tgtEl>
                                          <p:spTgt spid="2"/>
                                        </p:tgtEl>
                                        <p:attrNameLst>
                                          <p:attrName>ppt_w</p:attrName>
                                        </p:attrNameLst>
                                      </p:cBhvr>
                                      <p:tavLst>
                                        <p:tav tm="0">
                                          <p:val>
                                            <p:strVal val="#ppt_w*0.70"/>
                                          </p:val>
                                        </p:tav>
                                        <p:tav tm="100000">
                                          <p:val>
                                            <p:strVal val="#ppt_w"/>
                                          </p:val>
                                        </p:tav>
                                      </p:tavLst>
                                    </p:anim>
                                    <p:anim calcmode="lin" valueType="num">
                                      <p:cBhvr>
                                        <p:cTn id="31" dur="1000" fill="hold"/>
                                        <p:tgtEl>
                                          <p:spTgt spid="2"/>
                                        </p:tgtEl>
                                        <p:attrNameLst>
                                          <p:attrName>ppt_h</p:attrName>
                                        </p:attrNameLst>
                                      </p:cBhvr>
                                      <p:tavLst>
                                        <p:tav tm="0">
                                          <p:val>
                                            <p:strVal val="#ppt_h"/>
                                          </p:val>
                                        </p:tav>
                                        <p:tav tm="100000">
                                          <p:val>
                                            <p:strVal val="#ppt_h"/>
                                          </p:val>
                                        </p:tav>
                                      </p:tavLst>
                                    </p:anim>
                                    <p:animEffect transition="in" filter="fade">
                                      <p:cBhvr>
                                        <p:cTn id="3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local to world</a:t>
            </a:r>
            <a:r>
              <a:rPr lang="zh-CN" altLang="en-US"/>
              <a:t>（又称</a:t>
            </a:r>
            <a:r>
              <a:rPr lang="en-US" altLang="zh-CN"/>
              <a:t> Model </a:t>
            </a:r>
            <a:r>
              <a:rPr lang="zh-CN" altLang="en-US"/>
              <a:t>矩阵）</a:t>
            </a:r>
            <a:endParaRPr lang="zh-CN" altLang="en-US"/>
          </a:p>
        </p:txBody>
      </p:sp>
      <p:sp>
        <p:nvSpPr>
          <p:cNvPr id="3" name="Content Placeholder 2"/>
          <p:cNvSpPr>
            <a:spLocks noGrp="1"/>
          </p:cNvSpPr>
          <p:nvPr>
            <p:ph idx="1"/>
          </p:nvPr>
        </p:nvSpPr>
        <p:spPr/>
        <p:txBody>
          <a:bodyPr/>
          <a:p>
            <a:r>
              <a:rPr lang="zh-CN" altLang="en-US"/>
              <a:t>对象空间</a:t>
            </a:r>
            <a:r>
              <a:rPr lang="en-US" altLang="zh-CN"/>
              <a:t> --- </a:t>
            </a:r>
            <a:r>
              <a:rPr lang="zh-CN" altLang="en-US">
                <a:sym typeface="+mn-ea"/>
              </a:rPr>
              <a:t>世界</a:t>
            </a:r>
            <a:r>
              <a:rPr lang="zh-CN" altLang="en-US"/>
              <a:t>矩阵</a:t>
            </a:r>
            <a:r>
              <a:rPr lang="en-US" altLang="zh-CN"/>
              <a:t> ---&gt; </a:t>
            </a:r>
            <a:r>
              <a:rPr lang="zh-CN" altLang="en-US"/>
              <a:t>世界空间</a:t>
            </a:r>
            <a:endParaRPr lang="zh-CN" altLang="en-US"/>
          </a:p>
        </p:txBody>
      </p:sp>
      <p:grpSp>
        <p:nvGrpSpPr>
          <p:cNvPr id="8" name="Group 7"/>
          <p:cNvGrpSpPr/>
          <p:nvPr/>
        </p:nvGrpSpPr>
        <p:grpSpPr>
          <a:xfrm>
            <a:off x="1191260" y="2663825"/>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812915" y="2664460"/>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6574155" y="4398010"/>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9439275" y="3937635"/>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2558415" y="4022725"/>
            <a:ext cx="1144905" cy="1144905"/>
          </a:xfrm>
          <a:prstGeom prst="rect">
            <a:avLst/>
          </a:prstGeom>
        </p:spPr>
      </p:pic>
      <p:pic>
        <p:nvPicPr>
          <p:cNvPr id="24" name="Picture 23"/>
          <p:cNvPicPr>
            <a:picLocks noChangeAspect="1"/>
          </p:cNvPicPr>
          <p:nvPr/>
        </p:nvPicPr>
        <p:blipFill>
          <a:blip r:embed="rId1"/>
          <a:stretch>
            <a:fillRect/>
          </a:stretch>
        </p:blipFill>
        <p:spPr>
          <a:xfrm>
            <a:off x="7421880" y="4204335"/>
            <a:ext cx="1144905" cy="1144905"/>
          </a:xfrm>
          <a:prstGeom prst="rect">
            <a:avLst/>
          </a:prstGeom>
        </p:spPr>
      </p:pic>
      <p:sp>
        <p:nvSpPr>
          <p:cNvPr id="64" name="Oval Callout 63"/>
          <p:cNvSpPr/>
          <p:nvPr/>
        </p:nvSpPr>
        <p:spPr>
          <a:xfrm>
            <a:off x="5295265" y="2592983"/>
            <a:ext cx="5932170" cy="995124"/>
          </a:xfrm>
          <a:prstGeom prst="wedgeEllipseCallout">
            <a:avLst>
              <a:gd name="adj1" fmla="val 24416"/>
              <a:gd name="adj2" fmla="val 76725"/>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把茶杯从他“自我中心”的局部坐标系，变换到我的桌子上来！</a:t>
            </a:r>
            <a:endParaRPr lang="zh-CN" altLang="en-US" sz="2200">
              <a:latin typeface="HYTangMeiRen 85W" panose="00020600040101010101" charset="-122"/>
              <a:ea typeface="HYTangMeiRen 85W" panose="00020600040101010101" charset="-122"/>
            </a:endParaRPr>
          </a:p>
        </p:txBody>
      </p:sp>
      <p:sp>
        <p:nvSpPr>
          <p:cNvPr id="25" name="Oval Callout 24"/>
          <p:cNvSpPr/>
          <p:nvPr/>
        </p:nvSpPr>
        <p:spPr>
          <a:xfrm>
            <a:off x="1398270" y="5167597"/>
            <a:ext cx="6776085" cy="1779336"/>
          </a:xfrm>
          <a:prstGeom prst="wedgeEllipseCallout">
            <a:avLst>
              <a:gd name="adj1" fmla="val 41149"/>
              <a:gd name="adj2" fmla="val -53746"/>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本来我在自己的“私人空间”里坐着好好的，结果一个蓝人，把我的原点平移，从</a:t>
            </a:r>
            <a:r>
              <a:rPr lang="en-US" altLang="zh-CN" sz="2000">
                <a:latin typeface="HYTangMeiRen 85W" panose="00020600040101010101" charset="-122"/>
                <a:ea typeface="HYTangMeiRen 85W" panose="00020600040101010101" charset="-122"/>
              </a:rPr>
              <a:t>(0,0)</a:t>
            </a:r>
            <a:r>
              <a:rPr lang="zh-CN" altLang="en-US" sz="2000">
                <a:latin typeface="HYTangMeiRen 85W" panose="00020600040101010101" charset="-122"/>
                <a:ea typeface="HYTangMeiRen 85W" panose="00020600040101010101" charset="-122"/>
              </a:rPr>
              <a:t>移到</a:t>
            </a:r>
            <a:r>
              <a:rPr lang="en-US" altLang="zh-CN" sz="2000">
                <a:latin typeface="HYTangMeiRen 85W" panose="00020600040101010101" charset="-122"/>
                <a:ea typeface="HYTangMeiRen 85W" panose="00020600040101010101" charset="-122"/>
              </a:rPr>
              <a:t>(-0.6,-0.2)</a:t>
            </a:r>
            <a:r>
              <a:rPr lang="zh-CN" altLang="en-US" sz="2000">
                <a:latin typeface="HYTangMeiRen 85W" panose="00020600040101010101" charset="-122"/>
                <a:ea typeface="HYTangMeiRen 85W" panose="00020600040101010101" charset="-122"/>
              </a:rPr>
              <a:t>，现在我在他的桌子上了，说是为了满足“场景编排”的需要</a:t>
            </a:r>
            <a:endParaRPr lang="zh-CN" altLang="en-US" sz="2000">
              <a:latin typeface="HYTangMeiRen 85W" panose="00020600040101010101" charset="-122"/>
              <a:ea typeface="HYTangMeiRen 85W" panose="00020600040101010101" charset="-122"/>
            </a:endParaRPr>
          </a:p>
        </p:txBody>
      </p:sp>
      <p:sp>
        <p:nvSpPr>
          <p:cNvPr id="26" name="Oval Callout 25"/>
          <p:cNvSpPr/>
          <p:nvPr/>
        </p:nvSpPr>
        <p:spPr>
          <a:xfrm>
            <a:off x="-208915" y="2745880"/>
            <a:ext cx="4837430" cy="957300"/>
          </a:xfrm>
          <a:prstGeom prst="wedgeEllipseCallout">
            <a:avLst>
              <a:gd name="adj1" fmla="val 15148"/>
              <a:gd name="adj2" fmla="val 78071"/>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自古以来</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建模师傅创造我的时</a:t>
            </a:r>
            <a:r>
              <a:rPr lang="en-US" altLang="zh-CN" sz="2200">
                <a:latin typeface="HYTangMeiRen 85W" panose="00020600040101010101" charset="-122"/>
                <a:ea typeface="HYTangMeiRen 85W" panose="00020600040101010101" charset="-122"/>
              </a:rPr>
              <a:t>)</a:t>
            </a:r>
            <a:r>
              <a:rPr lang="zh-CN" altLang="en-US" sz="2200">
                <a:latin typeface="HYTangMeiRen 85W" panose="00020600040101010101" charset="-122"/>
                <a:ea typeface="HYTangMeiRen 85W" panose="00020600040101010101" charset="-122"/>
              </a:rPr>
              <a:t>，我就是宇宙的中心</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strVal val="#ppt_w*0.70"/>
                                          </p:val>
                                        </p:tav>
                                        <p:tav tm="100000">
                                          <p:val>
                                            <p:strVal val="#ppt_w"/>
                                          </p:val>
                                        </p:tav>
                                      </p:tavLst>
                                    </p:anim>
                                    <p:anim calcmode="lin" valueType="num">
                                      <p:cBhvr>
                                        <p:cTn id="8" dur="1000" fill="hold"/>
                                        <p:tgtEl>
                                          <p:spTgt spid="26"/>
                                        </p:tgtEl>
                                        <p:attrNameLst>
                                          <p:attrName>ppt_h</p:attrName>
                                        </p:attrNameLst>
                                      </p:cBhvr>
                                      <p:tavLst>
                                        <p:tav tm="0">
                                          <p:val>
                                            <p:strVal val="#ppt_h"/>
                                          </p:val>
                                        </p:tav>
                                        <p:tav tm="100000">
                                          <p:val>
                                            <p:strVal val="#ppt_h"/>
                                          </p:val>
                                        </p:tav>
                                      </p:tavLst>
                                    </p:anim>
                                    <p:animEffect transition="in" filter="fade">
                                      <p:cBhvr>
                                        <p:cTn id="9" dur="1000"/>
                                        <p:tgtEl>
                                          <p:spTgt spid="26"/>
                                        </p:tgtEl>
                                      </p:cBhvr>
                                    </p:animEffect>
                                  </p:childTnLst>
                                </p:cTn>
                              </p:par>
                            </p:childTnLst>
                          </p:cTn>
                        </p:par>
                        <p:par>
                          <p:cTn id="10" fill="hold">
                            <p:stCondLst>
                              <p:cond delay="1500"/>
                            </p:stCondLst>
                            <p:childTnLst>
                              <p:par>
                                <p:cTn id="11" presetID="55" presetClass="entr" presetSubtype="0" fill="hold" grpId="0" nodeType="afterEffect">
                                  <p:stCondLst>
                                    <p:cond delay="1200"/>
                                  </p:stCondLst>
                                  <p:childTnLst>
                                    <p:set>
                                      <p:cBhvr>
                                        <p:cTn id="12" dur="1" fill="hold">
                                          <p:stCondLst>
                                            <p:cond delay="0"/>
                                          </p:stCondLst>
                                        </p:cTn>
                                        <p:tgtEl>
                                          <p:spTgt spid="64"/>
                                        </p:tgtEl>
                                        <p:attrNameLst>
                                          <p:attrName>style.visibility</p:attrName>
                                        </p:attrNameLst>
                                      </p:cBhvr>
                                      <p:to>
                                        <p:strVal val="visible"/>
                                      </p:to>
                                    </p:set>
                                    <p:anim calcmode="lin" valueType="num">
                                      <p:cBhvr>
                                        <p:cTn id="13" dur="1000" fill="hold"/>
                                        <p:tgtEl>
                                          <p:spTgt spid="64"/>
                                        </p:tgtEl>
                                        <p:attrNameLst>
                                          <p:attrName>ppt_w</p:attrName>
                                        </p:attrNameLst>
                                      </p:cBhvr>
                                      <p:tavLst>
                                        <p:tav tm="0">
                                          <p:val>
                                            <p:strVal val="#ppt_w*0.70"/>
                                          </p:val>
                                        </p:tav>
                                        <p:tav tm="100000">
                                          <p:val>
                                            <p:strVal val="#ppt_w"/>
                                          </p:val>
                                        </p:tav>
                                      </p:tavLst>
                                    </p:anim>
                                    <p:anim calcmode="lin" valueType="num">
                                      <p:cBhvr>
                                        <p:cTn id="14" dur="1000" fill="hold"/>
                                        <p:tgtEl>
                                          <p:spTgt spid="64"/>
                                        </p:tgtEl>
                                        <p:attrNameLst>
                                          <p:attrName>ppt_h</p:attrName>
                                        </p:attrNameLst>
                                      </p:cBhvr>
                                      <p:tavLst>
                                        <p:tav tm="0">
                                          <p:val>
                                            <p:strVal val="#ppt_h"/>
                                          </p:val>
                                        </p:tav>
                                        <p:tav tm="100000">
                                          <p:val>
                                            <p:strVal val="#ppt_h"/>
                                          </p:val>
                                        </p:tav>
                                      </p:tavLst>
                                    </p:anim>
                                    <p:animEffect transition="in" filter="fade">
                                      <p:cBhvr>
                                        <p:cTn id="15" dur="1000"/>
                                        <p:tgtEl>
                                          <p:spTgt spid="64"/>
                                        </p:tgtEl>
                                      </p:cBhvr>
                                    </p:animEffect>
                                  </p:childTnLst>
                                </p:cTn>
                              </p:par>
                            </p:childTnLst>
                          </p:cTn>
                        </p:par>
                        <p:par>
                          <p:cTn id="16" fill="hold">
                            <p:stCondLst>
                              <p:cond delay="3700"/>
                            </p:stCondLst>
                            <p:childTnLst>
                              <p:par>
                                <p:cTn id="17" presetID="55" presetClass="entr" presetSubtype="0" fill="hold" grpId="0" nodeType="afterEffect">
                                  <p:stCondLst>
                                    <p:cond delay="1500"/>
                                  </p:stCondLst>
                                  <p:childTnLst>
                                    <p:set>
                                      <p:cBhvr>
                                        <p:cTn id="18" dur="1" fill="hold">
                                          <p:stCondLst>
                                            <p:cond delay="0"/>
                                          </p:stCondLst>
                                        </p:cTn>
                                        <p:tgtEl>
                                          <p:spTgt spid="25"/>
                                        </p:tgtEl>
                                        <p:attrNameLst>
                                          <p:attrName>style.visibility</p:attrName>
                                        </p:attrNameLst>
                                      </p:cBhvr>
                                      <p:to>
                                        <p:strVal val="visible"/>
                                      </p:to>
                                    </p:set>
                                    <p:anim calcmode="lin" valueType="num">
                                      <p:cBhvr>
                                        <p:cTn id="19" dur="1000" fill="hold"/>
                                        <p:tgtEl>
                                          <p:spTgt spid="25"/>
                                        </p:tgtEl>
                                        <p:attrNameLst>
                                          <p:attrName>ppt_w</p:attrName>
                                        </p:attrNameLst>
                                      </p:cBhvr>
                                      <p:tavLst>
                                        <p:tav tm="0">
                                          <p:val>
                                            <p:strVal val="#ppt_w*0.70"/>
                                          </p:val>
                                        </p:tav>
                                        <p:tav tm="100000">
                                          <p:val>
                                            <p:strVal val="#ppt_w"/>
                                          </p:val>
                                        </p:tav>
                                      </p:tavLst>
                                    </p:anim>
                                    <p:anim calcmode="lin" valueType="num">
                                      <p:cBhvr>
                                        <p:cTn id="20" dur="1000" fill="hold"/>
                                        <p:tgtEl>
                                          <p:spTgt spid="25"/>
                                        </p:tgtEl>
                                        <p:attrNameLst>
                                          <p:attrName>ppt_h</p:attrName>
                                        </p:attrNameLst>
                                      </p:cBhvr>
                                      <p:tavLst>
                                        <p:tav tm="0">
                                          <p:val>
                                            <p:strVal val="#ppt_h"/>
                                          </p:val>
                                        </p:tav>
                                        <p:tav tm="100000">
                                          <p:val>
                                            <p:strVal val="#ppt_h"/>
                                          </p:val>
                                        </p:tav>
                                      </p:tavLst>
                                    </p:anim>
                                    <p:animEffect transition="in" filter="fade">
                                      <p:cBhvr>
                                        <p:cTn id="2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25" grpId="0" bldLvl="0" animBg="1"/>
      <p:bldP spid="26" grpId="0" bldLvl="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8712835" y="4413250"/>
            <a:ext cx="812800" cy="3435985"/>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p:txBody>
          <a:bodyPr/>
          <a:p>
            <a:r>
              <a:rPr lang="en-US" altLang="zh-CN"/>
              <a:t>world to view</a:t>
            </a:r>
            <a:r>
              <a:rPr lang="zh-CN" altLang="en-US">
                <a:sym typeface="+mn-ea"/>
              </a:rPr>
              <a:t>（</a:t>
            </a:r>
            <a:r>
              <a:rPr lang="zh-CN" altLang="en-US">
                <a:sym typeface="+mn-ea"/>
              </a:rPr>
              <a:t>又称</a:t>
            </a:r>
            <a:r>
              <a:rPr lang="en-US" altLang="zh-CN">
                <a:sym typeface="+mn-ea"/>
              </a:rPr>
              <a:t> </a:t>
            </a:r>
            <a:r>
              <a:rPr lang="en-US">
                <a:sym typeface="+mn-ea"/>
              </a:rPr>
              <a:t>View </a:t>
            </a:r>
            <a:r>
              <a:rPr lang="zh-CN" altLang="en-US">
                <a:sym typeface="+mn-ea"/>
              </a:rPr>
              <a:t>矩阵</a:t>
            </a:r>
            <a:r>
              <a:rPr lang="zh-CN" altLang="en-US">
                <a:sym typeface="+mn-ea"/>
              </a:rPr>
              <a:t>）</a:t>
            </a:r>
            <a:endParaRPr lang="zh-CN" altLang="en-US"/>
          </a:p>
        </p:txBody>
      </p:sp>
      <p:sp>
        <p:nvSpPr>
          <p:cNvPr id="3" name="Content Placeholder 2"/>
          <p:cNvSpPr>
            <a:spLocks noGrp="1"/>
          </p:cNvSpPr>
          <p:nvPr>
            <p:ph idx="1"/>
          </p:nvPr>
        </p:nvSpPr>
        <p:spPr/>
        <p:txBody>
          <a:bodyPr/>
          <a:p>
            <a:r>
              <a:rPr lang="zh-CN" altLang="en-US">
                <a:sym typeface="+mn-ea"/>
              </a:rPr>
              <a:t>世界空间</a:t>
            </a:r>
            <a:r>
              <a:rPr lang="en-US" altLang="zh-CN">
                <a:sym typeface="+mn-ea"/>
              </a:rPr>
              <a:t> --- </a:t>
            </a:r>
            <a:r>
              <a:rPr lang="zh-CN" altLang="en-US">
                <a:sym typeface="+mn-ea"/>
              </a:rPr>
              <a:t>视角矩阵</a:t>
            </a:r>
            <a:r>
              <a:rPr lang="en-US" altLang="zh-CN">
                <a:sym typeface="+mn-ea"/>
              </a:rPr>
              <a:t> ---&gt; </a:t>
            </a:r>
            <a:r>
              <a:rPr lang="zh-CN" altLang="en-US">
                <a:sym typeface="+mn-ea"/>
              </a:rPr>
              <a:t>视角</a:t>
            </a:r>
            <a:r>
              <a:rPr lang="zh-CN" altLang="en-US">
                <a:sym typeface="+mn-ea"/>
              </a:rPr>
              <a:t>空间</a:t>
            </a:r>
            <a:endParaRPr lang="zh-CN" altLang="en-US"/>
          </a:p>
        </p:txBody>
      </p:sp>
      <p:grpSp>
        <p:nvGrpSpPr>
          <p:cNvPr id="9" name="Group 8"/>
          <p:cNvGrpSpPr/>
          <p:nvPr/>
        </p:nvGrpSpPr>
        <p:grpSpPr>
          <a:xfrm>
            <a:off x="1416050" y="2313305"/>
            <a:ext cx="4103370" cy="3863340"/>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177290" y="4046855"/>
            <a:ext cx="2839720" cy="99695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4042410" y="358648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300720" y="3586480"/>
            <a:ext cx="1350010" cy="2353310"/>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35" name="Picture 34" descr="eyelogo2"/>
          <p:cNvPicPr>
            <a:picLocks noChangeAspect="1"/>
          </p:cNvPicPr>
          <p:nvPr/>
        </p:nvPicPr>
        <p:blipFill>
          <a:blip r:embed="rId1"/>
          <a:stretch>
            <a:fillRect/>
          </a:stretch>
        </p:blipFill>
        <p:spPr>
          <a:xfrm rot="960000" flipH="1">
            <a:off x="391795" y="2640330"/>
            <a:ext cx="1362075" cy="1444625"/>
          </a:xfrm>
          <a:prstGeom prst="rect">
            <a:avLst/>
          </a:prstGeom>
        </p:spPr>
      </p:pic>
      <p:sp>
        <p:nvSpPr>
          <p:cNvPr id="16" name="Parallelogram 15"/>
          <p:cNvSpPr/>
          <p:nvPr/>
        </p:nvSpPr>
        <p:spPr>
          <a:xfrm>
            <a:off x="7546340" y="4859020"/>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6" name="Picture 35"/>
          <p:cNvPicPr>
            <a:picLocks noChangeAspect="1"/>
          </p:cNvPicPr>
          <p:nvPr/>
        </p:nvPicPr>
        <p:blipFill>
          <a:blip r:embed="rId2"/>
          <a:stretch>
            <a:fillRect/>
          </a:stretch>
        </p:blipFill>
        <p:spPr>
          <a:xfrm>
            <a:off x="2025015" y="3898900"/>
            <a:ext cx="1144905" cy="1144905"/>
          </a:xfrm>
          <a:prstGeom prst="rect">
            <a:avLst/>
          </a:prstGeom>
        </p:spPr>
      </p:pic>
      <p:pic>
        <p:nvPicPr>
          <p:cNvPr id="37" name="Picture 36"/>
          <p:cNvPicPr>
            <a:picLocks noChangeAspect="1"/>
          </p:cNvPicPr>
          <p:nvPr/>
        </p:nvPicPr>
        <p:blipFill>
          <a:blip r:embed="rId2"/>
          <a:stretch>
            <a:fillRect/>
          </a:stretch>
        </p:blipFill>
        <p:spPr>
          <a:xfrm>
            <a:off x="8394065" y="4625975"/>
            <a:ext cx="1144905" cy="1144905"/>
          </a:xfrm>
          <a:prstGeom prst="rect">
            <a:avLst/>
          </a:prstGeom>
        </p:spPr>
      </p:pic>
      <p:sp>
        <p:nvSpPr>
          <p:cNvPr id="64" name="Oval Callout 63"/>
          <p:cNvSpPr/>
          <p:nvPr/>
        </p:nvSpPr>
        <p:spPr>
          <a:xfrm>
            <a:off x="4571365" y="6233718"/>
            <a:ext cx="3305810" cy="516409"/>
          </a:xfrm>
          <a:prstGeom prst="wedgeEllipseCallout">
            <a:avLst>
              <a:gd name="adj1" fmla="val 59937"/>
              <a:gd name="adj2" fmla="val 9882"/>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我是世界的中心！</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3"/>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1000"/>
                            </p:stCondLst>
                            <p:childTnLst>
                              <p:par>
                                <p:cTn id="11" presetID="0" presetClass="path" presetSubtype="0" accel="50000" decel="50000" fill="hold" nodeType="afterEffect">
                                  <p:stCondLst>
                                    <p:cond delay="500"/>
                                  </p:stCondLst>
                                  <p:childTnLst>
                                    <p:animMotion origin="layout" path="M 0 0 L 0.000260417 0.322407 " pathEditMode="relative" rAng="0" ptsTypes="">
                                      <p:cBhvr>
                                        <p:cTn id="12" dur="2000" fill="hold"/>
                                        <p:tgtEl>
                                          <p:spTgt spid="13"/>
                                        </p:tgtEl>
                                        <p:attrNameLst>
                                          <p:attrName>ppt_x</p:attrName>
                                          <p:attrName>ppt_y</p:attrName>
                                        </p:attrNameLst>
                                      </p:cBhvr>
                                      <p:rCtr x="-4" y="161"/>
                                    </p:animMotion>
                                  </p:childTnLst>
                                </p:cTn>
                              </p:par>
                            </p:childTnLst>
                          </p:cTn>
                        </p:par>
                        <p:par>
                          <p:cTn id="13" fill="hold">
                            <p:stCondLst>
                              <p:cond delay="3500"/>
                            </p:stCondLst>
                            <p:childTnLst>
                              <p:par>
                                <p:cTn id="14" presetID="37"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900" decel="100000" fill="hold"/>
                                        <p:tgtEl>
                                          <p:spTgt spid="38"/>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3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sym typeface="+mn-ea"/>
              </a:rPr>
              <a:t>view to clip</a:t>
            </a:r>
            <a:r>
              <a:rPr lang="zh-CN" altLang="en-US">
                <a:sym typeface="+mn-ea"/>
              </a:rPr>
              <a:t>（又称</a:t>
            </a:r>
            <a:r>
              <a:rPr lang="en-US" altLang="zh-CN">
                <a:sym typeface="+mn-ea"/>
              </a:rPr>
              <a:t> </a:t>
            </a:r>
            <a:r>
              <a:rPr lang="en-US" altLang="zh-CN"/>
              <a:t>Projection</a:t>
            </a:r>
            <a:r>
              <a:rPr lang="en-US" altLang="zh-CN"/>
              <a:t> </a:t>
            </a:r>
            <a:r>
              <a:rPr lang="zh-CN" altLang="en-US"/>
              <a:t>矩阵）</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
        <p:nvSpPr>
          <p:cNvPr id="64" name="Oval Callout 63"/>
          <p:cNvSpPr/>
          <p:nvPr/>
        </p:nvSpPr>
        <p:spPr>
          <a:xfrm>
            <a:off x="6636385" y="188551"/>
            <a:ext cx="4394835" cy="2872827"/>
          </a:xfrm>
          <a:prstGeom prst="wedgeEllipseCallout">
            <a:avLst>
              <a:gd name="adj1" fmla="val 5685"/>
              <a:gd name="adj2" fmla="val 64960"/>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投影矩阵让我的桌子变成了梯形，但看起来却更真实了？因为这恰恰是模拟了现实世界中物体</a:t>
            </a:r>
            <a:r>
              <a:rPr lang="zh-CN" altLang="en-US" sz="2200" b="1">
                <a:latin typeface="HYTangMeiRen 85W" panose="00020600040101010101" charset="-122"/>
                <a:ea typeface="HYTangMeiRen 85W" panose="00020600040101010101" charset="-122"/>
              </a:rPr>
              <a:t>近大远小</a:t>
            </a:r>
            <a:r>
              <a:rPr lang="zh-CN" altLang="en-US" sz="2200">
                <a:latin typeface="HYTangMeiRen 85W" panose="00020600040101010101" charset="-122"/>
                <a:ea typeface="HYTangMeiRen 85W" panose="00020600040101010101" charset="-122"/>
              </a:rPr>
              <a:t>的规律，桌子靠近你的部分变大了，所以</a:t>
            </a:r>
            <a:r>
              <a:rPr lang="zh-CN" altLang="en-US" sz="2200">
                <a:latin typeface="HYTangMeiRen 85W" panose="00020600040101010101" charset="-122"/>
                <a:ea typeface="HYTangMeiRen 85W" panose="00020600040101010101" charset="-122"/>
                <a:sym typeface="+mn-ea"/>
              </a:rPr>
              <a:t>变</a:t>
            </a:r>
            <a:r>
              <a:rPr lang="zh-CN" altLang="en-US" sz="2200">
                <a:latin typeface="HYTangMeiRen 85W" panose="00020600040101010101" charset="-122"/>
                <a:ea typeface="HYTangMeiRen 85W" panose="00020600040101010101" charset="-122"/>
              </a:rPr>
              <a:t>梯形</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200" fill="hold">
                                          <p:stCondLst>
                                            <p:cond delay="0"/>
                                          </p:stCondLst>
                                        </p:cTn>
                                        <p:tgtEl>
                                          <p:spTgt spid="64"/>
                                        </p:tgtEl>
                                        <p:attrNameLst>
                                          <p:attrName>style.visibility</p:attrName>
                                        </p:attrNameLst>
                                      </p:cBhvr>
                                      <p:to>
                                        <p:strVal val="visible"/>
                                      </p:to>
                                    </p:set>
                                    <p:anim calcmode="discrete" valueType="clr">
                                      <p:cBhvr override="childStyle">
                                        <p:cTn id="7"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64"/>
                                        </p:tgtEl>
                                        <p:attrNameLst>
                                          <p:attrName>fillcolor</p:attrName>
                                        </p:attrNameLst>
                                      </p:cBhvr>
                                      <p:tavLst>
                                        <p:tav tm="0">
                                          <p:val>
                                            <p:clrVal>
                                              <a:schemeClr val="accent2"/>
                                            </p:clrVal>
                                          </p:val>
                                        </p:tav>
                                        <p:tav tm="50000">
                                          <p:val>
                                            <p:clrVal>
                                              <a:schemeClr val="hlink"/>
                                            </p:clrVal>
                                          </p:val>
                                        </p:tav>
                                      </p:tavLst>
                                    </p:anim>
                                    <p:set>
                                      <p:cBhvr>
                                        <p:cTn id="9" dur="200"/>
                                        <p:tgtEl>
                                          <p:spTgt spid="6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3"/>
          <p:cNvGrpSpPr/>
          <p:nvPr/>
        </p:nvGrpSpPr>
        <p:grpSpPr>
          <a:xfrm>
            <a:off x="1366520" y="2312670"/>
            <a:ext cx="4103370" cy="3863340"/>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755265" y="3742055"/>
            <a:ext cx="1116965" cy="1947545"/>
            <a:chOff x="14865" y="6201"/>
            <a:chExt cx="2126" cy="3706"/>
          </a:xfrm>
        </p:grpSpPr>
        <p:sp>
          <p:nvSpPr>
            <p:cNvPr id="8" name="Smiley Face 7"/>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Rectangles 8"/>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0" name="Straight Connector 9"/>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7" name="Trapezoid 16"/>
          <p:cNvSpPr/>
          <p:nvPr/>
        </p:nvSpPr>
        <p:spPr>
          <a:xfrm>
            <a:off x="1691005"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18" name="Picture 17"/>
          <p:cNvPicPr>
            <a:picLocks noChangeAspect="1"/>
          </p:cNvPicPr>
          <p:nvPr/>
        </p:nvPicPr>
        <p:blipFill>
          <a:blip r:embed="rId1"/>
          <a:stretch>
            <a:fillRect/>
          </a:stretch>
        </p:blipFill>
        <p:spPr>
          <a:xfrm>
            <a:off x="2647950" y="4605020"/>
            <a:ext cx="1187450" cy="1187450"/>
          </a:xfrm>
          <a:prstGeom prst="rect">
            <a:avLst/>
          </a:prstGeom>
        </p:spPr>
      </p:pic>
      <p:pic>
        <p:nvPicPr>
          <p:cNvPr id="35" name="Picture 34" descr="eyelogo"/>
          <p:cNvPicPr>
            <a:picLocks noChangeAspect="1"/>
          </p:cNvPicPr>
          <p:nvPr/>
        </p:nvPicPr>
        <p:blipFill>
          <a:blip r:embed="rId2"/>
          <a:stretch>
            <a:fillRect/>
          </a:stretch>
        </p:blipFill>
        <p:spPr>
          <a:xfrm>
            <a:off x="2583815" y="5765165"/>
            <a:ext cx="1444625" cy="1444625"/>
          </a:xfrm>
          <a:prstGeom prst="rect">
            <a:avLst/>
          </a:prstGeom>
        </p:spPr>
      </p:pic>
      <p:sp>
        <p:nvSpPr>
          <p:cNvPr id="2" name="Title 1"/>
          <p:cNvSpPr>
            <a:spLocks noGrp="1"/>
          </p:cNvSpPr>
          <p:nvPr>
            <p:ph type="title"/>
          </p:nvPr>
        </p:nvSpPr>
        <p:spPr/>
        <p:txBody>
          <a:bodyPr/>
          <a:p>
            <a:r>
              <a:rPr lang="en-US" altLang="zh-CN">
                <a:sym typeface="+mn-ea"/>
              </a:rPr>
              <a:t>OpenGL </a:t>
            </a:r>
            <a:r>
              <a:rPr lang="zh-CN" altLang="en-US">
                <a:sym typeface="+mn-ea"/>
              </a:rPr>
              <a:t>进行</a:t>
            </a:r>
            <a:r>
              <a:rPr lang="zh-CN">
                <a:sym typeface="+mn-ea"/>
              </a:rPr>
              <a:t>裁剪</a:t>
            </a:r>
            <a:r>
              <a:rPr lang="zh-CN" altLang="en-US">
                <a:sym typeface="+mn-ea"/>
              </a:rPr>
              <a:t>（</a:t>
            </a:r>
            <a:r>
              <a:rPr lang="en-US" altLang="zh-CN">
                <a:sym typeface="+mn-ea"/>
              </a:rPr>
              <a:t>clip</a:t>
            </a:r>
            <a:r>
              <a:rPr lang="zh-CN" altLang="en-US">
                <a:sym typeface="+mn-ea"/>
              </a:rPr>
              <a:t>）</a:t>
            </a:r>
            <a:r>
              <a:rPr lang="zh-CN">
                <a:sym typeface="+mn-ea"/>
              </a:rPr>
              <a:t>操作</a:t>
            </a:r>
            <a:endParaRPr lang="zh-CN"/>
          </a:p>
        </p:txBody>
      </p:sp>
      <p:sp>
        <p:nvSpPr>
          <p:cNvPr id="3" name="Content Placeholder 2"/>
          <p:cNvSpPr>
            <a:spLocks noGrp="1"/>
          </p:cNvSpPr>
          <p:nvPr>
            <p:ph idx="1"/>
          </p:nvPr>
        </p:nvSpPr>
        <p:spPr/>
        <p:txBody>
          <a:bodyPr/>
          <a:p>
            <a:r>
              <a:rPr lang="zh-CN" altLang="en-US">
                <a:sym typeface="+mn-ea"/>
              </a:rPr>
              <a:t>裁剪空间内发生的裁剪</a:t>
            </a:r>
            <a:endParaRPr lang="zh-CN" altLang="en-US">
              <a:sym typeface="+mn-ea"/>
            </a:endParaRPr>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8405495" y="4605020"/>
            <a:ext cx="1187450" cy="1187450"/>
          </a:xfrm>
          <a:prstGeom prst="rect">
            <a:avLst/>
          </a:prstGeom>
        </p:spPr>
      </p:pic>
      <p:sp>
        <p:nvSpPr>
          <p:cNvPr id="56" name="Rectangles 55"/>
          <p:cNvSpPr/>
          <p:nvPr/>
        </p:nvSpPr>
        <p:spPr>
          <a:xfrm>
            <a:off x="7639685" y="2889250"/>
            <a:ext cx="2774315" cy="2785110"/>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nvGrpSpPr>
          <p:cNvPr id="63" name="Group 62"/>
          <p:cNvGrpSpPr/>
          <p:nvPr/>
        </p:nvGrpSpPr>
        <p:grpSpPr>
          <a:xfrm>
            <a:off x="6560185" y="1619885"/>
            <a:ext cx="4883150" cy="512762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pic>
        <p:nvPicPr>
          <p:cNvPr id="34" name="Picture 33" descr="eyelogo"/>
          <p:cNvPicPr>
            <a:picLocks noChangeAspect="1"/>
          </p:cNvPicPr>
          <p:nvPr/>
        </p:nvPicPr>
        <p:blipFill>
          <a:blip r:embed="rId2"/>
          <a:stretch>
            <a:fillRect/>
          </a:stretch>
        </p:blipFill>
        <p:spPr>
          <a:xfrm>
            <a:off x="8341360" y="5765165"/>
            <a:ext cx="1444625" cy="1444625"/>
          </a:xfrm>
          <a:prstGeom prst="rect">
            <a:avLst/>
          </a:prstGeom>
        </p:spPr>
      </p:pic>
      <p:sp>
        <p:nvSpPr>
          <p:cNvPr id="36" name="Oval Callout 35"/>
          <p:cNvSpPr/>
          <p:nvPr/>
        </p:nvSpPr>
        <p:spPr>
          <a:xfrm>
            <a:off x="5963285" y="1540645"/>
            <a:ext cx="2727960" cy="2088880"/>
          </a:xfrm>
          <a:prstGeom prst="wedgeEllipseCallout">
            <a:avLst>
              <a:gd name="adj1" fmla="val 47742"/>
              <a:gd name="adj2" fmla="val 6016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不在屏幕范围内的东西，都会被他剔除以节省性能哦！</a:t>
            </a:r>
            <a:endParaRPr lang="zh-CN" altLang="en-US"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70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strVal val="#ppt_w*0.70"/>
                                          </p:val>
                                        </p:tav>
                                        <p:tav tm="100000">
                                          <p:val>
                                            <p:strVal val="#ppt_w"/>
                                          </p:val>
                                        </p:tav>
                                      </p:tavLst>
                                    </p:anim>
                                    <p:anim calcmode="lin" valueType="num">
                                      <p:cBhvr>
                                        <p:cTn id="8" dur="1000" fill="hold"/>
                                        <p:tgtEl>
                                          <p:spTgt spid="36"/>
                                        </p:tgtEl>
                                        <p:attrNameLst>
                                          <p:attrName>ppt_h</p:attrName>
                                        </p:attrNameLst>
                                      </p:cBhvr>
                                      <p:tavLst>
                                        <p:tav tm="0">
                                          <p:val>
                                            <p:strVal val="#ppt_h"/>
                                          </p:val>
                                        </p:tav>
                                        <p:tav tm="100000">
                                          <p:val>
                                            <p:strVal val="#ppt_h"/>
                                          </p:val>
                                        </p:tav>
                                      </p:tavLst>
                                    </p:anim>
                                    <p:animEffect transition="in" filter="fade">
                                      <p:cBhvr>
                                        <p:cTn id="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en-US" altLang="zh-CN"/>
              <a:t>NDC to window</a:t>
            </a:r>
            <a:r>
              <a:rPr lang="zh-CN" altLang="en-US"/>
              <a:t>（</a:t>
            </a:r>
            <a:r>
              <a:rPr lang="en-US" altLang="zh-CN"/>
              <a:t>-1</a:t>
            </a:r>
            <a:r>
              <a:rPr lang="zh-CN" altLang="en-US"/>
              <a:t>～</a:t>
            </a:r>
            <a:r>
              <a:rPr lang="en-US" altLang="zh-CN"/>
              <a:t>1</a:t>
            </a:r>
            <a:r>
              <a:rPr lang="zh-CN" altLang="en-US"/>
              <a:t>浮点数坐标，转换为</a:t>
            </a:r>
            <a:r>
              <a:rPr lang="en-US" altLang="zh-CN"/>
              <a:t>0</a:t>
            </a:r>
            <a:r>
              <a:rPr lang="zh-CN" altLang="en-US"/>
              <a:t>～</a:t>
            </a:r>
            <a:r>
              <a:rPr lang="en-US" altLang="zh-CN"/>
              <a:t>1920</a:t>
            </a:r>
            <a:r>
              <a:rPr lang="zh-CN" altLang="en-US"/>
              <a:t>或</a:t>
            </a:r>
            <a:r>
              <a:rPr lang="en-US" altLang="zh-CN"/>
              <a:t>1080</a:t>
            </a:r>
            <a:r>
              <a:rPr lang="zh-CN" altLang="en-US"/>
              <a:t>的像素坐标系）</a:t>
            </a:r>
            <a:endParaRPr lang="zh-CN" altLang="en-US"/>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4" name="Picture 3"/>
          <p:cNvPicPr>
            <a:picLocks noChangeAspect="1"/>
          </p:cNvPicPr>
          <p:nvPr/>
        </p:nvPicPr>
        <p:blipFill>
          <a:blip r:embed="rId2"/>
          <a:stretch>
            <a:fillRect/>
          </a:stretch>
        </p:blipFill>
        <p:spPr>
          <a:xfrm>
            <a:off x="1465580" y="2657475"/>
            <a:ext cx="2932430" cy="2978150"/>
          </a:xfrm>
          <a:prstGeom prst="rect">
            <a:avLst/>
          </a:prstGeom>
        </p:spPr>
      </p:pic>
      <p:pic>
        <p:nvPicPr>
          <p:cNvPr id="7" name="Picture 6"/>
          <p:cNvPicPr>
            <a:picLocks noChangeAspect="1"/>
          </p:cNvPicPr>
          <p:nvPr/>
        </p:nvPicPr>
        <p:blipFill>
          <a:blip r:embed="rId3"/>
          <a:stretch>
            <a:fillRect/>
          </a:stretch>
        </p:blipFill>
        <p:spPr>
          <a:xfrm>
            <a:off x="6718935" y="2499995"/>
            <a:ext cx="4596130" cy="2616200"/>
          </a:xfrm>
          <a:prstGeom prst="rect">
            <a:avLst/>
          </a:prstGeom>
        </p:spPr>
      </p:pic>
      <p:sp>
        <p:nvSpPr>
          <p:cNvPr id="10" name="Oval Callout 9"/>
          <p:cNvSpPr/>
          <p:nvPr/>
        </p:nvSpPr>
        <p:spPr>
          <a:xfrm>
            <a:off x="5755640" y="1987246"/>
            <a:ext cx="2727960" cy="1043277"/>
          </a:xfrm>
          <a:prstGeom prst="wedgeEllipseCallout">
            <a:avLst>
              <a:gd name="adj1" fmla="val 51732"/>
              <a:gd name="adj2" fmla="val 6483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因为宽高比，我被压扁了</a:t>
            </a:r>
            <a:endParaRPr lang="en-US" altLang="zh-CN" sz="24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40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sym typeface="+mn-ea"/>
              </a:rPr>
              <a:t>为防止裁剪后被屏幕压扁，需要在投影</a:t>
            </a:r>
            <a:r>
              <a:rPr lang="zh-CN" altLang="en-US"/>
              <a:t>矩阵中“预判</a:t>
            </a:r>
            <a:r>
              <a:rPr lang="zh-CN" altLang="en-US">
                <a:sym typeface="+mn-ea"/>
              </a:rPr>
              <a:t>宽高比</a:t>
            </a:r>
            <a:r>
              <a:rPr lang="zh-CN" altLang="en-US">
                <a:sym typeface="+mn-ea"/>
              </a:rPr>
              <a:t>”提前</a:t>
            </a:r>
            <a:r>
              <a:rPr lang="zh-CN" altLang="en-US"/>
              <a:t>压缩一下</a:t>
            </a:r>
            <a:endParaRPr lang="zh-CN" altLang="en-US"/>
          </a:p>
        </p:txBody>
      </p:sp>
      <p:sp>
        <p:nvSpPr>
          <p:cNvPr id="3" name="Content Placeholder 2"/>
          <p:cNvSpPr>
            <a:spLocks noGrp="1"/>
          </p:cNvSpPr>
          <p:nvPr>
            <p:ph idx="1"/>
          </p:nvPr>
        </p:nvSpPr>
        <p:spPr/>
        <p:txBody>
          <a:bodyPr/>
          <a:p>
            <a:r>
              <a:rPr lang="zh-CN" altLang="en-US">
                <a:sym typeface="+mn-ea"/>
              </a:rPr>
              <a:t>摄像机空间</a:t>
            </a:r>
            <a:r>
              <a:rPr lang="en-US" altLang="zh-CN">
                <a:sym typeface="+mn-ea"/>
              </a:rPr>
              <a:t> --- </a:t>
            </a:r>
            <a:r>
              <a:rPr lang="zh-CN" altLang="en-US">
                <a:sym typeface="+mn-ea"/>
              </a:rPr>
              <a:t>投影矩阵</a:t>
            </a:r>
            <a:r>
              <a:rPr lang="en-US" altLang="zh-CN">
                <a:sym typeface="+mn-ea"/>
              </a:rPr>
              <a:t> ---&gt; </a:t>
            </a:r>
            <a:r>
              <a:rPr lang="zh-CN" altLang="en-US">
                <a:sym typeface="+mn-ea"/>
              </a:rPr>
              <a:t>裁剪空间</a:t>
            </a:r>
            <a:endParaRPr lang="zh-CN" altLang="en-US"/>
          </a:p>
        </p:txBody>
      </p:sp>
      <p:grpSp>
        <p:nvGrpSpPr>
          <p:cNvPr id="13" name="Group 12"/>
          <p:cNvGrpSpPr/>
          <p:nvPr/>
        </p:nvGrpSpPr>
        <p:grpSpPr>
          <a:xfrm>
            <a:off x="7124065" y="2312670"/>
            <a:ext cx="4103370" cy="3863340"/>
            <a:chOff x="1876" y="4195"/>
            <a:chExt cx="6462" cy="6084"/>
          </a:xfrm>
        </p:grpSpPr>
        <p:cxnSp>
          <p:nvCxnSpPr>
            <p:cNvPr id="14" name="Straight Arrow Connector 13"/>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p:nvGrpSpPr>
        <p:grpSpPr>
          <a:xfrm>
            <a:off x="8512810" y="3742055"/>
            <a:ext cx="1116965" cy="1947545"/>
            <a:chOff x="14865" y="6201"/>
            <a:chExt cx="2126" cy="3706"/>
          </a:xfrm>
        </p:grpSpPr>
        <p:sp>
          <p:nvSpPr>
            <p:cNvPr id="25" name="Smiley Face 24"/>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Rectangles 25"/>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7" name="Straight Connector 26"/>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333500" y="2313305"/>
            <a:ext cx="4103370" cy="3863340"/>
            <a:chOff x="1876" y="4195"/>
            <a:chExt cx="6462" cy="6084"/>
          </a:xfrm>
        </p:grpSpPr>
        <p:cxnSp>
          <p:nvCxnSpPr>
            <p:cNvPr id="43" name="Straight Arrow Connector 42"/>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10155" y="3587115"/>
            <a:ext cx="1350010" cy="2353310"/>
            <a:chOff x="14865" y="6201"/>
            <a:chExt cx="2126" cy="3706"/>
          </a:xfrm>
        </p:grpSpPr>
        <p:sp>
          <p:nvSpPr>
            <p:cNvPr id="46" name="Smiley Face 4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s 4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48" name="Straight Connector 4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2" name="Picture 51" descr="eyelogo"/>
          <p:cNvPicPr>
            <a:picLocks noChangeAspect="1"/>
          </p:cNvPicPr>
          <p:nvPr/>
        </p:nvPicPr>
        <p:blipFill>
          <a:blip r:embed="rId1"/>
          <a:stretch>
            <a:fillRect/>
          </a:stretch>
        </p:blipFill>
        <p:spPr>
          <a:xfrm>
            <a:off x="2550795" y="5765800"/>
            <a:ext cx="1444625" cy="1444625"/>
          </a:xfrm>
          <a:prstGeom prst="rect">
            <a:avLst/>
          </a:prstGeom>
        </p:spPr>
      </p:pic>
      <p:sp>
        <p:nvSpPr>
          <p:cNvPr id="53" name="Parallelogram 52"/>
          <p:cNvSpPr/>
          <p:nvPr/>
        </p:nvSpPr>
        <p:spPr>
          <a:xfrm>
            <a:off x="1755775" y="4859655"/>
            <a:ext cx="2839720" cy="99695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54" name="Picture 53"/>
          <p:cNvPicPr>
            <a:picLocks noChangeAspect="1"/>
          </p:cNvPicPr>
          <p:nvPr/>
        </p:nvPicPr>
        <p:blipFill>
          <a:blip r:embed="rId2"/>
          <a:stretch>
            <a:fillRect/>
          </a:stretch>
        </p:blipFill>
        <p:spPr>
          <a:xfrm>
            <a:off x="2603500" y="4626610"/>
            <a:ext cx="1144905" cy="1144905"/>
          </a:xfrm>
          <a:prstGeom prst="rect">
            <a:avLst/>
          </a:prstGeom>
        </p:spPr>
      </p:pic>
      <p:sp>
        <p:nvSpPr>
          <p:cNvPr id="55" name="Trapezoid 54"/>
          <p:cNvSpPr/>
          <p:nvPr/>
        </p:nvSpPr>
        <p:spPr>
          <a:xfrm>
            <a:off x="7448550" y="4859020"/>
            <a:ext cx="3100070" cy="997585"/>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2"/>
          <a:stretch>
            <a:fillRect/>
          </a:stretch>
        </p:blipFill>
        <p:spPr>
          <a:xfrm>
            <a:off x="8405495" y="4605020"/>
            <a:ext cx="1187450" cy="1187450"/>
          </a:xfrm>
          <a:prstGeom prst="rect">
            <a:avLst/>
          </a:prstGeom>
        </p:spPr>
      </p:pic>
      <p:grpSp>
        <p:nvGrpSpPr>
          <p:cNvPr id="6" name="Group 5"/>
          <p:cNvGrpSpPr/>
          <p:nvPr/>
        </p:nvGrpSpPr>
        <p:grpSpPr>
          <a:xfrm>
            <a:off x="6653530" y="2051050"/>
            <a:ext cx="4681220" cy="4064000"/>
            <a:chOff x="8976" y="3230"/>
            <a:chExt cx="10376" cy="6400"/>
          </a:xfrm>
        </p:grpSpPr>
        <p:sp>
          <p:nvSpPr>
            <p:cNvPr id="5" name="Rectangles 4"/>
            <p:cNvSpPr/>
            <p:nvPr/>
          </p:nvSpPr>
          <p:spPr>
            <a:xfrm>
              <a:off x="8976" y="3230"/>
              <a:ext cx="10377" cy="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4" name="Picture 3"/>
            <p:cNvPicPr>
              <a:picLocks noChangeAspect="1"/>
            </p:cNvPicPr>
            <p:nvPr/>
          </p:nvPicPr>
          <p:blipFill>
            <a:blip r:embed="rId3"/>
            <a:stretch>
              <a:fillRect/>
            </a:stretch>
          </p:blipFill>
          <p:spPr>
            <a:xfrm>
              <a:off x="10911" y="3383"/>
              <a:ext cx="6934" cy="6242"/>
            </a:xfrm>
            <a:prstGeom prst="rect">
              <a:avLst/>
            </a:prstGeom>
          </p:spPr>
        </p:pic>
      </p:grpSp>
      <p:grpSp>
        <p:nvGrpSpPr>
          <p:cNvPr id="7" name="Group 6"/>
          <p:cNvGrpSpPr/>
          <p:nvPr/>
        </p:nvGrpSpPr>
        <p:grpSpPr>
          <a:xfrm>
            <a:off x="6560185" y="1619885"/>
            <a:ext cx="4883150" cy="5126990"/>
            <a:chOff x="10331" y="2551"/>
            <a:chExt cx="7690" cy="8074"/>
          </a:xfrm>
        </p:grpSpPr>
        <p:grpSp>
          <p:nvGrpSpPr>
            <p:cNvPr id="63" name="Group 62"/>
            <p:cNvGrpSpPr/>
            <p:nvPr/>
          </p:nvGrpSpPr>
          <p:grpSpPr>
            <a:xfrm>
              <a:off x="10331" y="2551"/>
              <a:ext cx="7690" cy="8075"/>
              <a:chOff x="10331" y="2551"/>
              <a:chExt cx="7690" cy="8075"/>
            </a:xfrm>
          </p:grpSpPr>
          <p:grpSp>
            <p:nvGrpSpPr>
              <p:cNvPr id="61" name="Group 60"/>
              <p:cNvGrpSpPr/>
              <p:nvPr/>
            </p:nvGrpSpPr>
            <p:grpSpPr>
              <a:xfrm>
                <a:off x="10331" y="3014"/>
                <a:ext cx="7690" cy="7612"/>
                <a:chOff x="10331" y="3014"/>
                <a:chExt cx="7690" cy="7612"/>
              </a:xfrm>
            </p:grpSpPr>
            <p:sp>
              <p:nvSpPr>
                <p:cNvPr id="57" name="Rectangles 56"/>
                <p:cNvSpPr/>
                <p:nvPr/>
              </p:nvSpPr>
              <p:spPr>
                <a:xfrm>
                  <a:off x="10956"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8" name="Rectangles 57"/>
                <p:cNvSpPr/>
                <p:nvPr/>
              </p:nvSpPr>
              <p:spPr>
                <a:xfrm rot="16200000">
                  <a:off x="13678" y="5689"/>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59" name="Rectangles 58"/>
                <p:cNvSpPr/>
                <p:nvPr/>
              </p:nvSpPr>
              <p:spPr>
                <a:xfrm>
                  <a:off x="16413" y="3014"/>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sp>
              <p:nvSpPr>
                <p:cNvPr id="60" name="Rectangles 59"/>
                <p:cNvSpPr/>
                <p:nvPr/>
              </p:nvSpPr>
              <p:spPr>
                <a:xfrm rot="16200000">
                  <a:off x="13600" y="185"/>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62" name="Rectangles 61"/>
              <p:cNvSpPr/>
              <p:nvPr/>
            </p:nvSpPr>
            <p:spPr>
              <a:xfrm>
                <a:off x="16830" y="2551"/>
                <a:ext cx="1075" cy="7612"/>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p>
                <a:pPr algn="ctr"/>
                <a:endParaRPr lang="en-US"/>
              </a:p>
            </p:txBody>
          </p:sp>
        </p:grpSp>
        <p:sp>
          <p:nvSpPr>
            <p:cNvPr id="56" name="Rectangles 55"/>
            <p:cNvSpPr/>
            <p:nvPr/>
          </p:nvSpPr>
          <p:spPr>
            <a:xfrm>
              <a:off x="12031" y="4550"/>
              <a:ext cx="4369" cy="4386"/>
            </a:xfrm>
            <a:prstGeom prst="rect">
              <a:avLst/>
            </a:prstGeom>
            <a:noFill/>
            <a:ln w="28575">
              <a:solidFill>
                <a:schemeClr val="tx1"/>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grpSp>
      <p:sp>
        <p:nvSpPr>
          <p:cNvPr id="64" name="Oval Callout 63"/>
          <p:cNvSpPr/>
          <p:nvPr/>
        </p:nvSpPr>
        <p:spPr>
          <a:xfrm>
            <a:off x="4988560" y="1995313"/>
            <a:ext cx="4895215" cy="957294"/>
          </a:xfrm>
          <a:prstGeom prst="wedgeEllipseCallout">
            <a:avLst>
              <a:gd name="adj1" fmla="val 29374"/>
              <a:gd name="adj2" fmla="val 10858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卸</a:t>
            </a:r>
            <a:r>
              <a:rPr lang="zh-CN" altLang="en-US" sz="2200">
                <a:latin typeface="HYTangMeiRen 85W" panose="00020600040101010101" charset="-122"/>
                <a:ea typeface="HYTangMeiRen 85W" panose="00020600040101010101" charset="-122"/>
                <a:sym typeface="+mn-ea"/>
              </a:rPr>
              <a:t>卸</a:t>
            </a:r>
            <a:r>
              <a:rPr lang="zh-CN" altLang="en-US" sz="2200">
                <a:latin typeface="HYTangMeiRen 85W" panose="00020600040101010101" charset="-122"/>
                <a:ea typeface="HYTangMeiRen 85W" panose="00020600040101010101" charset="-122"/>
              </a:rPr>
              <a:t>你，小彭老师，提前帮我抵消屏幕宽高比的影响</a:t>
            </a:r>
            <a:endParaRPr lang="zh-CN" altLang="en-US" sz="2200">
              <a:latin typeface="HYTangMeiRen 85W" panose="00020600040101010101" charset="-122"/>
              <a:ea typeface="HYTangMeiRen 85W" panose="00020600040101010101" charset="-122"/>
            </a:endParaRPr>
          </a:p>
        </p:txBody>
      </p:sp>
      <p:pic>
        <p:nvPicPr>
          <p:cNvPr id="34" name="Picture 33" descr="eyelogo"/>
          <p:cNvPicPr>
            <a:picLocks noChangeAspect="1"/>
          </p:cNvPicPr>
          <p:nvPr/>
        </p:nvPicPr>
        <p:blipFill>
          <a:blip r:embed="rId1"/>
          <a:stretch>
            <a:fillRect/>
          </a:stretch>
        </p:blipFill>
        <p:spPr>
          <a:xfrm>
            <a:off x="8341360" y="5765165"/>
            <a:ext cx="144462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7" presetClass="entr" presetSubtype="0" fill="hold" grpId="0" nodeType="afterEffect">
                                  <p:stCondLst>
                                    <p:cond delay="600"/>
                                  </p:stCondLst>
                                  <p:iterate type="lt">
                                    <p:tmPct val="50000"/>
                                  </p:iterate>
                                  <p:childTnLst>
                                    <p:set>
                                      <p:cBhvr>
                                        <p:cTn id="10" dur="200" fill="hold">
                                          <p:stCondLst>
                                            <p:cond delay="0"/>
                                          </p:stCondLst>
                                        </p:cTn>
                                        <p:tgtEl>
                                          <p:spTgt spid="64"/>
                                        </p:tgtEl>
                                        <p:attrNameLst>
                                          <p:attrName>style.visibility</p:attrName>
                                        </p:attrNameLst>
                                      </p:cBhvr>
                                      <p:to>
                                        <p:strVal val="visible"/>
                                      </p:to>
                                    </p:set>
                                    <p:anim calcmode="discrete" valueType="clr">
                                      <p:cBhvr override="childStyle">
                                        <p:cTn id="11" dur="200"/>
                                        <p:tgtEl>
                                          <p:spTgt spid="64"/>
                                        </p:tgtEl>
                                        <p:attrNameLst>
                                          <p:attrName>style.color</p:attrName>
                                        </p:attrNameLst>
                                      </p:cBhvr>
                                      <p:tavLst>
                                        <p:tav tm="0">
                                          <p:val>
                                            <p:clrVal>
                                              <a:schemeClr val="accent2"/>
                                            </p:clrVal>
                                          </p:val>
                                        </p:tav>
                                        <p:tav tm="50000">
                                          <p:val>
                                            <p:clrVal>
                                              <a:schemeClr val="hlink"/>
                                            </p:clrVal>
                                          </p:val>
                                        </p:tav>
                                      </p:tavLst>
                                    </p:anim>
                                    <p:anim calcmode="discrete" valueType="clr">
                                      <p:cBhvr>
                                        <p:cTn id="12" dur="200"/>
                                        <p:tgtEl>
                                          <p:spTgt spid="64"/>
                                        </p:tgtEl>
                                        <p:attrNameLst>
                                          <p:attrName>fillcolor</p:attrName>
                                        </p:attrNameLst>
                                      </p:cBhvr>
                                      <p:tavLst>
                                        <p:tav tm="0">
                                          <p:val>
                                            <p:clrVal>
                                              <a:schemeClr val="accent2"/>
                                            </p:clrVal>
                                          </p:val>
                                        </p:tav>
                                        <p:tav tm="50000">
                                          <p:val>
                                            <p:clrVal>
                                              <a:schemeClr val="hlink"/>
                                            </p:clrVal>
                                          </p:val>
                                        </p:tav>
                                      </p:tavLst>
                                    </p:anim>
                                    <p:set>
                                      <p:cBhvr>
                                        <p:cTn id="13" dur="200"/>
                                        <p:tgtEl>
                                          <p:spTgt spid="64"/>
                                        </p:tgtEl>
                                        <p:attrNameLst>
                                          <p:attrName>fill.type</p:attrName>
                                        </p:attrNameLst>
                                      </p:cBhvr>
                                      <p:to>
                                        <p:strVal val="solid"/>
                                      </p:to>
                                    </p:set>
                                  </p:childTnLst>
                                </p:cTn>
                              </p:par>
                            </p:childTnLst>
                          </p:cTn>
                        </p:par>
                        <p:par>
                          <p:cTn id="14" fill="hold">
                            <p:stCondLst>
                              <p:cond delay="3500"/>
                            </p:stCondLst>
                            <p:childTnLst>
                              <p:par>
                                <p:cTn id="15" presetID="10" presetClass="entr" presetSubtype="0" fill="hold" nodeType="afterEffect">
                                  <p:stCondLst>
                                    <p:cond delay="1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6500495" y="1864995"/>
            <a:ext cx="5033010" cy="5033010"/>
          </a:xfrm>
          <a:prstGeom prst="rect">
            <a:avLst/>
          </a:prstGeom>
        </p:spPr>
      </p:pic>
      <p:sp>
        <p:nvSpPr>
          <p:cNvPr id="2" name="Title 1"/>
          <p:cNvSpPr>
            <a:spLocks noGrp="1"/>
          </p:cNvSpPr>
          <p:nvPr>
            <p:ph type="title"/>
          </p:nvPr>
        </p:nvSpPr>
        <p:spPr/>
        <p:txBody>
          <a:bodyPr/>
          <a:p>
            <a:r>
              <a:rPr lang="zh-CN"/>
              <a:t>蓝人：刚刚的压缩真是忍辱负重，光栅化到长方形屏幕上，刚好恢复了原状</a:t>
            </a:r>
            <a:endParaRPr lang="zh-CN"/>
          </a:p>
        </p:txBody>
      </p:sp>
      <p:sp>
        <p:nvSpPr>
          <p:cNvPr id="3" name="Content Placeholder 2"/>
          <p:cNvSpPr>
            <a:spLocks noGrp="1"/>
          </p:cNvSpPr>
          <p:nvPr>
            <p:ph idx="1"/>
          </p:nvPr>
        </p:nvSpPr>
        <p:spPr/>
        <p:txBody>
          <a:bodyPr/>
          <a:p>
            <a:r>
              <a:rPr lang="zh-CN" altLang="en-US">
                <a:sym typeface="+mn-ea"/>
              </a:rPr>
              <a:t>裁剪空间</a:t>
            </a:r>
            <a:r>
              <a:rPr lang="en-US" altLang="zh-CN">
                <a:sym typeface="+mn-ea"/>
              </a:rPr>
              <a:t> --- </a:t>
            </a:r>
            <a:r>
              <a:rPr lang="zh-CN" altLang="en-US">
                <a:sym typeface="+mn-ea"/>
              </a:rPr>
              <a:t>光栅化</a:t>
            </a:r>
            <a:r>
              <a:rPr lang="en-US" altLang="zh-CN">
                <a:sym typeface="+mn-ea"/>
              </a:rPr>
              <a:t> ---&gt; </a:t>
            </a:r>
            <a:r>
              <a:rPr lang="zh-CN" altLang="en-US">
                <a:sym typeface="+mn-ea"/>
              </a:rPr>
              <a:t>窗口空间</a:t>
            </a:r>
            <a:endParaRPr lang="zh-CN" altLang="en-US"/>
          </a:p>
        </p:txBody>
      </p:sp>
      <p:pic>
        <p:nvPicPr>
          <p:cNvPr id="11" name="Picture 10"/>
          <p:cNvPicPr>
            <a:picLocks noChangeAspect="1"/>
          </p:cNvPicPr>
          <p:nvPr/>
        </p:nvPicPr>
        <p:blipFill>
          <a:blip r:embed="rId2"/>
          <a:stretch>
            <a:fillRect/>
          </a:stretch>
        </p:blipFill>
        <p:spPr>
          <a:xfrm>
            <a:off x="1515110" y="2713990"/>
            <a:ext cx="2809240" cy="2841625"/>
          </a:xfrm>
          <a:prstGeom prst="rect">
            <a:avLst/>
          </a:prstGeom>
        </p:spPr>
      </p:pic>
      <p:pic>
        <p:nvPicPr>
          <p:cNvPr id="12" name="Picture 11"/>
          <p:cNvPicPr>
            <a:picLocks noChangeAspect="1"/>
          </p:cNvPicPr>
          <p:nvPr/>
        </p:nvPicPr>
        <p:blipFill>
          <a:blip r:embed="rId2"/>
          <a:stretch>
            <a:fillRect/>
          </a:stretch>
        </p:blipFill>
        <p:spPr>
          <a:xfrm>
            <a:off x="6722745" y="2420620"/>
            <a:ext cx="4611370" cy="2745105"/>
          </a:xfrm>
          <a:prstGeom prst="rect">
            <a:avLst/>
          </a:prstGeom>
        </p:spPr>
      </p:pic>
      <p:sp>
        <p:nvSpPr>
          <p:cNvPr id="10" name="Oval Callout 9"/>
          <p:cNvSpPr/>
          <p:nvPr/>
        </p:nvSpPr>
        <p:spPr>
          <a:xfrm>
            <a:off x="3935730" y="3391849"/>
            <a:ext cx="4319905" cy="3046102"/>
          </a:xfrm>
          <a:prstGeom prst="wedgeEllipseCallout">
            <a:avLst>
              <a:gd name="adj1" fmla="val 54979"/>
              <a:gd name="adj2" fmla="val -27164"/>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000">
                <a:latin typeface="HYTangMeiRen 85W" panose="00020600040101010101" charset="-122"/>
                <a:ea typeface="HYTangMeiRen 85W" panose="00020600040101010101" charset="-122"/>
              </a:rPr>
              <a:t>刚刚为了伺候裁剪空间只允许</a:t>
            </a:r>
            <a:r>
              <a:rPr lang="en-US" altLang="zh-CN" sz="2000">
                <a:latin typeface="HYTangMeiRen 85W" panose="00020600040101010101" charset="-122"/>
                <a:ea typeface="HYTangMeiRen 85W" panose="00020600040101010101" charset="-122"/>
              </a:rPr>
              <a:t>xy</a:t>
            </a:r>
            <a:r>
              <a:rPr lang="zh-CN" altLang="en-US" sz="2000">
                <a:latin typeface="HYTangMeiRen 85W" panose="00020600040101010101" charset="-122"/>
                <a:ea typeface="HYTangMeiRen 85W" panose="00020600040101010101" charset="-122"/>
              </a:rPr>
              <a:t>坐标在</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到</a:t>
            </a:r>
            <a:r>
              <a:rPr lang="en-US" altLang="zh-CN" sz="2000">
                <a:latin typeface="HYTangMeiRen 85W" panose="00020600040101010101" charset="-122"/>
                <a:ea typeface="HYTangMeiRen 85W" panose="00020600040101010101" charset="-122"/>
              </a:rPr>
              <a:t>1</a:t>
            </a:r>
            <a:r>
              <a:rPr lang="zh-CN" altLang="en-US" sz="2000">
                <a:latin typeface="HYTangMeiRen 85W" panose="00020600040101010101" charset="-122"/>
                <a:ea typeface="HYTangMeiRen 85W" panose="00020600040101010101" charset="-122"/>
              </a:rPr>
              <a:t>区间的尿性，才不得不压缩一下钻过他的狗洞。现在裁剪完了，多亏刚刚小彭老师帮我提前压缩的量刚好是现在</a:t>
            </a:r>
            <a:r>
              <a:rPr lang="zh-CN" altLang="en-US" sz="2000" b="1">
                <a:latin typeface="HYTangMeiRen 85W" panose="00020600040101010101" charset="-122"/>
                <a:ea typeface="HYTangMeiRen 85W" panose="00020600040101010101" charset="-122"/>
              </a:rPr>
              <a:t>屏幕宽高比的倒数</a:t>
            </a:r>
            <a:r>
              <a:rPr lang="zh-CN" altLang="en-US" sz="2000">
                <a:latin typeface="HYTangMeiRen 85W" panose="00020600040101010101" charset="-122"/>
                <a:ea typeface="HYTangMeiRen 85W" panose="00020600040101010101" charset="-122"/>
              </a:rPr>
              <a:t>，我才恢复原样</a:t>
            </a:r>
            <a:endParaRPr lang="en-US" altLang="zh-CN" sz="2000">
              <a:latin typeface="HYTangMeiRen 85W" panose="00020600040101010101" charset="-122"/>
              <a:ea typeface="HYTangMeiRen 85W" panose="00020600040101010101" charset="-122"/>
            </a:endParaRPr>
          </a:p>
        </p:txBody>
      </p:sp>
      <p:sp>
        <p:nvSpPr>
          <p:cNvPr id="13" name="Oval Callout 12"/>
          <p:cNvSpPr/>
          <p:nvPr/>
        </p:nvSpPr>
        <p:spPr>
          <a:xfrm>
            <a:off x="119380" y="2945551"/>
            <a:ext cx="3049905" cy="445564"/>
          </a:xfrm>
          <a:prstGeom prst="wedgeEllipseCallout">
            <a:avLst>
              <a:gd name="adj1" fmla="val 39985"/>
              <a:gd name="adj2" fmla="val 87526"/>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我预判了你的预判</a:t>
            </a:r>
            <a:endParaRPr lang="zh-CN"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400"/>
                                  </p:stCondLst>
                                  <p:iterate type="lt">
                                    <p:tmPct val="50000"/>
                                  </p:iterate>
                                  <p:childTnLst>
                                    <p:set>
                                      <p:cBhvr>
                                        <p:cTn id="6" dur="200" fill="hold">
                                          <p:stCondLst>
                                            <p:cond delay="0"/>
                                          </p:stCondLst>
                                        </p:cTn>
                                        <p:tgtEl>
                                          <p:spTgt spid="10"/>
                                        </p:tgtEl>
                                        <p:attrNameLst>
                                          <p:attrName>style.visibility</p:attrName>
                                        </p:attrNameLst>
                                      </p:cBhvr>
                                      <p:to>
                                        <p:strVal val="visible"/>
                                      </p:to>
                                    </p:set>
                                    <p:anim calcmode="discrete" valueType="clr">
                                      <p:cBhvr override="childStyle">
                                        <p:cTn id="7" dur="20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0"/>
                                        </p:tgtEl>
                                        <p:attrNameLst>
                                          <p:attrName>fillcolor</p:attrName>
                                        </p:attrNameLst>
                                      </p:cBhvr>
                                      <p:tavLst>
                                        <p:tav tm="0">
                                          <p:val>
                                            <p:clrVal>
                                              <a:schemeClr val="accent2"/>
                                            </p:clrVal>
                                          </p:val>
                                        </p:tav>
                                        <p:tav tm="50000">
                                          <p:val>
                                            <p:clrVal>
                                              <a:schemeClr val="hlink"/>
                                            </p:clrVal>
                                          </p:val>
                                        </p:tav>
                                      </p:tavLst>
                                    </p:anim>
                                    <p:set>
                                      <p:cBhvr>
                                        <p:cTn id="9" dur="200"/>
                                        <p:tgtEl>
                                          <p:spTgt spid="10"/>
                                        </p:tgtEl>
                                        <p:attrNameLst>
                                          <p:attrName>fill.type</p:attrName>
                                        </p:attrNameLst>
                                      </p:cBhvr>
                                      <p:to>
                                        <p:strVal val="solid"/>
                                      </p:to>
                                    </p:set>
                                  </p:childTnLst>
                                </p:cTn>
                              </p:par>
                            </p:childTnLst>
                          </p:cTn>
                        </p:par>
                        <p:par>
                          <p:cTn id="10" fill="hold">
                            <p:stCondLst>
                              <p:cond delay="9099"/>
                            </p:stCondLst>
                            <p:childTnLst>
                              <p:par>
                                <p:cTn id="11" presetID="55" presetClass="entr" presetSubtype="0" fill="hold" grpId="0" nodeType="afterEffect">
                                  <p:stCondLst>
                                    <p:cond delay="4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72" name="Straight Arrow Connector 71"/>
          <p:cNvCxnSpPr/>
          <p:nvPr/>
        </p:nvCxnSpPr>
        <p:spPr>
          <a:xfrm flipV="1">
            <a:off x="496570" y="46247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71" name="Straight Arrow Connector 70"/>
          <p:cNvCxnSpPr/>
          <p:nvPr/>
        </p:nvCxnSpPr>
        <p:spPr>
          <a:xfrm flipV="1">
            <a:off x="3869055" y="4612005"/>
            <a:ext cx="1026795" cy="1548130"/>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sp>
        <p:nvSpPr>
          <p:cNvPr id="2" name="Title 1"/>
          <p:cNvSpPr>
            <a:spLocks noGrp="1"/>
          </p:cNvSpPr>
          <p:nvPr>
            <p:ph type="title"/>
          </p:nvPr>
        </p:nvSpPr>
        <p:spPr>
          <a:xfrm>
            <a:off x="647700" y="105410"/>
            <a:ext cx="10515600" cy="1325563"/>
          </a:xfrm>
        </p:spPr>
        <p:txBody>
          <a:bodyPr/>
          <a:p>
            <a:r>
              <a:rPr lang="zh-CN" altLang="en-US"/>
              <a:t>总结：我们需要考虑的有</a:t>
            </a:r>
            <a:r>
              <a:rPr lang="en-US" altLang="zh-CN"/>
              <a:t> Model</a:t>
            </a:r>
            <a:r>
              <a:rPr lang="zh-CN" altLang="en-US"/>
              <a:t>、</a:t>
            </a:r>
            <a:r>
              <a:rPr lang="en-US" altLang="zh-CN"/>
              <a:t>View</a:t>
            </a:r>
            <a:r>
              <a:rPr lang="zh-CN" altLang="en-US"/>
              <a:t>、</a:t>
            </a:r>
            <a:r>
              <a:rPr lang="en-US" altLang="zh-CN"/>
              <a:t>Projection </a:t>
            </a:r>
            <a:r>
              <a:rPr lang="zh-CN" altLang="en-US"/>
              <a:t>矩阵</a:t>
            </a:r>
            <a:endParaRPr lang="zh-CN" altLang="en-US"/>
          </a:p>
        </p:txBody>
      </p:sp>
      <p:sp>
        <p:nvSpPr>
          <p:cNvPr id="3" name="Content Placeholder 2"/>
          <p:cNvSpPr>
            <a:spLocks noGrp="1"/>
          </p:cNvSpPr>
          <p:nvPr>
            <p:ph idx="1"/>
          </p:nvPr>
        </p:nvSpPr>
        <p:spPr>
          <a:xfrm>
            <a:off x="647700" y="1326515"/>
            <a:ext cx="10590530" cy="4351655"/>
          </a:xfrm>
        </p:spPr>
        <p:txBody>
          <a:bodyPr/>
          <a:p>
            <a:r>
              <a:rPr lang="en-US" b="1"/>
              <a:t>Model</a:t>
            </a:r>
            <a:r>
              <a:rPr lang="en-US"/>
              <a:t> </a:t>
            </a:r>
            <a:r>
              <a:rPr lang="zh-CN" altLang="en-US"/>
              <a:t>矩阵负责从</a:t>
            </a:r>
            <a:r>
              <a:rPr lang="zh-CN" altLang="en-US">
                <a:sym typeface="+mn-ea"/>
              </a:rPr>
              <a:t>对象</a:t>
            </a:r>
            <a:r>
              <a:rPr lang="zh-CN" altLang="en-US"/>
              <a:t>局域坐标系（物体建模时采用的）转换到世界坐标系（场景布置）。</a:t>
            </a:r>
            <a:endParaRPr lang="zh-CN" altLang="en-US"/>
          </a:p>
          <a:p>
            <a:r>
              <a:rPr lang="en-US" altLang="zh-CN" b="1"/>
              <a:t>View</a:t>
            </a:r>
            <a:r>
              <a:rPr lang="en-US" altLang="zh-CN"/>
              <a:t> </a:t>
            </a:r>
            <a:r>
              <a:rPr lang="zh-CN" altLang="en-US"/>
              <a:t>矩阵负责把世界坐标系转换到摄像机为中心，摄像机方向为</a:t>
            </a:r>
            <a:r>
              <a:rPr lang="en-US" altLang="zh-CN"/>
              <a:t> z </a:t>
            </a:r>
            <a:r>
              <a:rPr lang="zh-CN" altLang="en-US"/>
              <a:t>轴负方向的视角坐标系。</a:t>
            </a:r>
            <a:endParaRPr lang="zh-CN" altLang="en-US"/>
          </a:p>
          <a:p>
            <a:r>
              <a:rPr lang="en-US" altLang="zh-CN" b="1"/>
              <a:t>Projection</a:t>
            </a:r>
            <a:r>
              <a:rPr lang="en-US" altLang="zh-CN"/>
              <a:t> </a:t>
            </a:r>
            <a:r>
              <a:rPr lang="zh-CN" altLang="en-US"/>
              <a:t>矩阵负责把视角坐标系的三维坐标，转换到带有</a:t>
            </a:r>
            <a:r>
              <a:rPr lang="en-US" altLang="zh-CN"/>
              <a:t> w </a:t>
            </a:r>
            <a:r>
              <a:rPr lang="zh-CN" altLang="en-US"/>
              <a:t>分量的齐次空间，同时还对</a:t>
            </a:r>
            <a:r>
              <a:rPr lang="en-US" altLang="zh-CN"/>
              <a:t> z </a:t>
            </a:r>
            <a:r>
              <a:rPr lang="zh-CN" altLang="en-US"/>
              <a:t>轴进行了翻转（变</a:t>
            </a:r>
            <a:r>
              <a:rPr lang="zh-CN" altLang="en-US">
                <a:sym typeface="+mn-ea"/>
              </a:rPr>
              <a:t>左手系</a:t>
            </a:r>
            <a:r>
              <a:rPr lang="zh-CN" altLang="en-US"/>
              <a:t>），得到的四维坐标存入</a:t>
            </a:r>
            <a:r>
              <a:rPr lang="en-US" altLang="zh-CN"/>
              <a:t> OpenGL </a:t>
            </a:r>
            <a:r>
              <a:rPr lang="zh-CN" altLang="en-US">
                <a:sym typeface="+mn-ea"/>
              </a:rPr>
              <a:t>内置</a:t>
            </a:r>
            <a:r>
              <a:rPr lang="zh-CN" altLang="en-US"/>
              <a:t>的</a:t>
            </a:r>
            <a:r>
              <a:rPr lang="zh-CN" altLang="en-US">
                <a:sym typeface="+mn-ea"/>
              </a:rPr>
              <a:t>特殊</a:t>
            </a:r>
            <a:r>
              <a:rPr lang="zh-CN" altLang="en-US"/>
              <a:t>变量：</a:t>
            </a:r>
            <a:r>
              <a:rPr lang="en-US" altLang="zh-CN"/>
              <a:t>gl_Position</a:t>
            </a:r>
            <a:r>
              <a:rPr lang="zh-CN" altLang="en-US"/>
              <a:t>。</a:t>
            </a:r>
            <a:endParaRPr lang="zh-CN" altLang="en-US"/>
          </a:p>
          <a:p>
            <a:r>
              <a:rPr lang="zh-CN"/>
              <a:t>最终由</a:t>
            </a:r>
            <a:r>
              <a:rPr lang="en-US" altLang="zh-CN"/>
              <a:t> OpenGL </a:t>
            </a:r>
            <a:r>
              <a:rPr lang="zh-CN" altLang="en-US"/>
              <a:t>内部取出</a:t>
            </a:r>
            <a:r>
              <a:rPr lang="en-US" altLang="zh-CN"/>
              <a:t> </a:t>
            </a:r>
            <a:r>
              <a:rPr lang="en-US" altLang="zh-CN">
                <a:sym typeface="+mn-ea"/>
              </a:rPr>
              <a:t>gl_Position </a:t>
            </a:r>
            <a:r>
              <a:rPr lang="zh-CN" altLang="en-US"/>
              <a:t>执行</a:t>
            </a:r>
            <a:r>
              <a:rPr lang="zh-CN" altLang="en-US">
                <a:sym typeface="+mn-ea"/>
              </a:rPr>
              <a:t>“</a:t>
            </a:r>
            <a:r>
              <a:rPr lang="en-US" altLang="zh-CN"/>
              <a:t>Perspective Divide</a:t>
            </a:r>
            <a:r>
              <a:rPr lang="zh-CN" altLang="en-US"/>
              <a:t>”操作：将</a:t>
            </a:r>
            <a:r>
              <a:rPr lang="en-US" altLang="zh-CN"/>
              <a:t> x</a:t>
            </a:r>
            <a:r>
              <a:rPr lang="zh-CN" altLang="en-US"/>
              <a:t>、</a:t>
            </a:r>
            <a:r>
              <a:rPr lang="en-US" altLang="zh-CN"/>
              <a:t>y</a:t>
            </a:r>
            <a:r>
              <a:rPr lang="zh-CN" altLang="en-US"/>
              <a:t>、</a:t>
            </a:r>
            <a:r>
              <a:rPr lang="en-US" altLang="zh-CN"/>
              <a:t>z </a:t>
            </a:r>
            <a:r>
              <a:rPr lang="zh-CN" altLang="en-US"/>
              <a:t>分量同除以</a:t>
            </a:r>
            <a:r>
              <a:rPr lang="en-US" altLang="zh-CN"/>
              <a:t> w</a:t>
            </a:r>
            <a:r>
              <a:rPr lang="zh-CN" altLang="en-US"/>
              <a:t>。此时如果刚才</a:t>
            </a:r>
            <a:r>
              <a:rPr lang="en-US" altLang="zh-CN"/>
              <a:t> Projection </a:t>
            </a:r>
            <a:r>
              <a:rPr lang="zh-CN" altLang="en-US"/>
              <a:t>矩阵把</a:t>
            </a:r>
            <a:r>
              <a:rPr lang="en-US" altLang="zh-CN"/>
              <a:t> w </a:t>
            </a:r>
            <a:r>
              <a:rPr lang="zh-CN" altLang="en-US"/>
              <a:t>设为</a:t>
            </a:r>
            <a:r>
              <a:rPr lang="en-US" altLang="zh-CN"/>
              <a:t> z</a:t>
            </a:r>
            <a:r>
              <a:rPr lang="zh-CN" altLang="en-US"/>
              <a:t>，就会产生“近大远小”的透视效果。</a:t>
            </a:r>
            <a:endParaRPr lang="zh-CN" altLang="en-US"/>
          </a:p>
          <a:p>
            <a:r>
              <a:rPr lang="zh-CN" altLang="en-US"/>
              <a:t>随后由</a:t>
            </a:r>
            <a:r>
              <a:rPr lang="en-US" altLang="zh-CN"/>
              <a:t> OpenGL </a:t>
            </a:r>
            <a:r>
              <a:rPr lang="zh-CN" altLang="en-US"/>
              <a:t>内部取出</a:t>
            </a:r>
            <a:r>
              <a:rPr lang="en-US" altLang="zh-CN"/>
              <a:t> x</a:t>
            </a:r>
            <a:r>
              <a:rPr lang="zh-CN" altLang="en-US"/>
              <a:t>、</a:t>
            </a:r>
            <a:r>
              <a:rPr lang="en-US" altLang="zh-CN"/>
              <a:t>y </a:t>
            </a:r>
            <a:r>
              <a:rPr lang="zh-CN" altLang="en-US"/>
              <a:t>坐标用于确定屏幕上像素点的位置，</a:t>
            </a:r>
            <a:r>
              <a:rPr lang="en-US" altLang="zh-CN"/>
              <a:t>z </a:t>
            </a:r>
            <a:r>
              <a:rPr lang="zh-CN" altLang="en-US"/>
              <a:t>坐标用于深度测试，并利用硬件加速的光栅化在屏幕上绘制立体图案。</a:t>
            </a:r>
            <a:endParaRPr lang="zh-CN" altLang="en-US"/>
          </a:p>
        </p:txBody>
      </p:sp>
      <p:grpSp>
        <p:nvGrpSpPr>
          <p:cNvPr id="4" name="Group 3"/>
          <p:cNvGrpSpPr/>
          <p:nvPr/>
        </p:nvGrpSpPr>
        <p:grpSpPr>
          <a:xfrm>
            <a:off x="31115" y="4436745"/>
            <a:ext cx="2034540" cy="1915795"/>
            <a:chOff x="1876" y="4195"/>
            <a:chExt cx="6462" cy="6084"/>
          </a:xfrm>
        </p:grpSpPr>
        <p:grpSp>
          <p:nvGrpSpPr>
            <p:cNvPr id="8" name="Group 7"/>
            <p:cNvGrpSpPr/>
            <p:nvPr/>
          </p:nvGrpSpPr>
          <p:grpSpPr>
            <a:xfrm>
              <a:off x="1876" y="4195"/>
              <a:ext cx="6462" cy="6084"/>
              <a:chOff x="1876" y="4195"/>
              <a:chExt cx="6462" cy="6084"/>
            </a:xfrm>
          </p:grpSpPr>
          <p:cxnSp>
            <p:nvCxnSpPr>
              <p:cNvPr id="5" name="Straight Arrow Connector 4"/>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1"/>
            <a:stretch>
              <a:fillRect/>
            </a:stretch>
          </p:blipFill>
          <p:spPr>
            <a:xfrm>
              <a:off x="4029" y="6335"/>
              <a:ext cx="1803" cy="1803"/>
            </a:xfrm>
            <a:prstGeom prst="rect">
              <a:avLst/>
            </a:prstGeom>
          </p:spPr>
        </p:pic>
      </p:grpSp>
      <p:grpSp>
        <p:nvGrpSpPr>
          <p:cNvPr id="33" name="Group 32"/>
          <p:cNvGrpSpPr/>
          <p:nvPr/>
        </p:nvGrpSpPr>
        <p:grpSpPr>
          <a:xfrm>
            <a:off x="6597168" y="3998817"/>
            <a:ext cx="2292070" cy="2710924"/>
            <a:chOff x="11112" y="5648"/>
            <a:chExt cx="6463" cy="7644"/>
          </a:xfrm>
        </p:grpSpPr>
        <p:grpSp>
          <p:nvGrpSpPr>
            <p:cNvPr id="14" name="Group 13"/>
            <p:cNvGrpSpPr/>
            <p:nvPr/>
          </p:nvGrpSpPr>
          <p:grpSpPr>
            <a:xfrm>
              <a:off x="11112" y="7207"/>
              <a:ext cx="6463" cy="6085"/>
              <a:chOff x="1769" y="7760"/>
              <a:chExt cx="6463" cy="6085"/>
            </a:xfrm>
          </p:grpSpPr>
          <p:cxnSp>
            <p:nvCxnSpPr>
              <p:cNvPr id="15" name="Straight Arrow Connector 14"/>
              <p:cNvCxnSpPr/>
              <p:nvPr/>
            </p:nvCxnSpPr>
            <p:spPr>
              <a:xfrm flipV="1">
                <a:off x="4824" y="7760"/>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769" y="10802"/>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p:cNvCxnSpPr/>
            <p:nvPr/>
          </p:nvCxnSpPr>
          <p:spPr>
            <a:xfrm flipV="1">
              <a:off x="13637" y="7118"/>
              <a:ext cx="1280" cy="5411"/>
            </a:xfrm>
            <a:prstGeom prst="straightConnector1">
              <a:avLst/>
            </a:prstGeom>
            <a:ln w="28575">
              <a:headEnd type="arrow" w="med" len="med"/>
              <a:tailEnd type="none" w="med" len="med"/>
            </a:ln>
          </p:spPr>
          <p:style>
            <a:lnRef idx="3">
              <a:schemeClr val="accent5"/>
            </a:lnRef>
            <a:fillRef idx="0">
              <a:schemeClr val="accent5"/>
            </a:fillRef>
            <a:effectRef idx="2">
              <a:schemeClr val="accent5"/>
            </a:effectRef>
            <a:fontRef idx="minor">
              <a:schemeClr val="tx1"/>
            </a:fontRef>
          </p:style>
        </p:cxnSp>
        <p:grpSp>
          <p:nvGrpSpPr>
            <p:cNvPr id="25" name="Group 24"/>
            <p:cNvGrpSpPr/>
            <p:nvPr/>
          </p:nvGrpSpPr>
          <p:grpSpPr>
            <a:xfrm>
              <a:off x="13072" y="5648"/>
              <a:ext cx="2126" cy="3706"/>
              <a:chOff x="14865" y="6201"/>
              <a:chExt cx="2126" cy="3706"/>
            </a:xfrm>
          </p:grpSpPr>
          <p:sp>
            <p:nvSpPr>
              <p:cNvPr id="26" name="Smiley Face 2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Rectangles 2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8" name="Straight Connector 2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2" name="Parallelogram 31"/>
            <p:cNvSpPr/>
            <p:nvPr/>
          </p:nvSpPr>
          <p:spPr>
            <a:xfrm>
              <a:off x="11884" y="7652"/>
              <a:ext cx="4472" cy="1570"/>
            </a:xfrm>
            <a:prstGeom prst="parallelogram">
              <a:avLst>
                <a:gd name="adj" fmla="val 21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37" name="Picture 36"/>
            <p:cNvPicPr>
              <a:picLocks noChangeAspect="1"/>
            </p:cNvPicPr>
            <p:nvPr/>
          </p:nvPicPr>
          <p:blipFill>
            <a:blip r:embed="rId1"/>
            <a:stretch>
              <a:fillRect/>
            </a:stretch>
          </p:blipFill>
          <p:spPr>
            <a:xfrm>
              <a:off x="13219" y="7285"/>
              <a:ext cx="1803" cy="1803"/>
            </a:xfrm>
            <a:prstGeom prst="rect">
              <a:avLst/>
            </a:prstGeom>
          </p:spPr>
        </p:pic>
        <p:pic>
          <p:nvPicPr>
            <p:cNvPr id="34" name="Picture 33" descr="eyelogo"/>
            <p:cNvPicPr>
              <a:picLocks noChangeAspect="1"/>
            </p:cNvPicPr>
            <p:nvPr/>
          </p:nvPicPr>
          <p:blipFill>
            <a:blip r:embed="rId2"/>
            <a:stretch>
              <a:fillRect/>
            </a:stretch>
          </p:blipFill>
          <p:spPr>
            <a:xfrm>
              <a:off x="13052" y="9079"/>
              <a:ext cx="2275" cy="2275"/>
            </a:xfrm>
            <a:prstGeom prst="rect">
              <a:avLst/>
            </a:prstGeom>
          </p:spPr>
        </p:pic>
      </p:grpSp>
      <p:grpSp>
        <p:nvGrpSpPr>
          <p:cNvPr id="36" name="Group 35"/>
          <p:cNvGrpSpPr/>
          <p:nvPr/>
        </p:nvGrpSpPr>
        <p:grpSpPr>
          <a:xfrm>
            <a:off x="2787650" y="4199255"/>
            <a:ext cx="2894965" cy="2252980"/>
            <a:chOff x="5546" y="6299"/>
            <a:chExt cx="4559" cy="3548"/>
          </a:xfrm>
        </p:grpSpPr>
        <p:grpSp>
          <p:nvGrpSpPr>
            <p:cNvPr id="13" name="Group 12"/>
            <p:cNvGrpSpPr/>
            <p:nvPr/>
          </p:nvGrpSpPr>
          <p:grpSpPr>
            <a:xfrm>
              <a:off x="6118" y="6299"/>
              <a:ext cx="3987" cy="3548"/>
              <a:chOff x="10353" y="4196"/>
              <a:chExt cx="6838" cy="6084"/>
            </a:xfrm>
          </p:grpSpPr>
          <p:grpSp>
            <p:nvGrpSpPr>
              <p:cNvPr id="9" name="Group 8"/>
              <p:cNvGrpSpPr/>
              <p:nvPr/>
            </p:nvGrpSpPr>
            <p:grpSpPr>
              <a:xfrm>
                <a:off x="10729" y="4196"/>
                <a:ext cx="6462" cy="6084"/>
                <a:chOff x="1876" y="4195"/>
                <a:chExt cx="6462" cy="6084"/>
              </a:xfrm>
            </p:grpSpPr>
            <p:cxnSp>
              <p:nvCxnSpPr>
                <p:cNvPr id="10" name="Straight Arrow Connector 9"/>
                <p:cNvCxnSpPr/>
                <p:nvPr/>
              </p:nvCxnSpPr>
              <p:spPr>
                <a:xfrm flipV="1">
                  <a:off x="4931" y="4195"/>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76" y="7237"/>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sp>
            <p:nvSpPr>
              <p:cNvPr id="12" name="Parallelogram 11"/>
              <p:cNvSpPr/>
              <p:nvPr/>
            </p:nvSpPr>
            <p:spPr>
              <a:xfrm>
                <a:off x="10353" y="6926"/>
                <a:ext cx="4472" cy="1570"/>
              </a:xfrm>
              <a:prstGeom prst="parallelogram">
                <a:avLst>
                  <a:gd name="adj" fmla="val 717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grpSp>
            <p:nvGrpSpPr>
              <p:cNvPr id="23" name="Group 22"/>
              <p:cNvGrpSpPr/>
              <p:nvPr/>
            </p:nvGrpSpPr>
            <p:grpSpPr>
              <a:xfrm>
                <a:off x="14865" y="6201"/>
                <a:ext cx="2126" cy="3706"/>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24" name="Picture 23"/>
              <p:cNvPicPr>
                <a:picLocks noChangeAspect="1"/>
              </p:cNvPicPr>
              <p:nvPr/>
            </p:nvPicPr>
            <p:blipFill>
              <a:blip r:embed="rId1"/>
              <a:stretch>
                <a:fillRect/>
              </a:stretch>
            </p:blipFill>
            <p:spPr>
              <a:xfrm>
                <a:off x="11688" y="6621"/>
                <a:ext cx="1803" cy="1803"/>
              </a:xfrm>
              <a:prstGeom prst="rect">
                <a:avLst/>
              </a:prstGeom>
            </p:spPr>
          </p:pic>
        </p:grpSp>
        <p:pic>
          <p:nvPicPr>
            <p:cNvPr id="35" name="Picture 34" descr="eyelogo2"/>
            <p:cNvPicPr>
              <a:picLocks noChangeAspect="1"/>
            </p:cNvPicPr>
            <p:nvPr/>
          </p:nvPicPr>
          <p:blipFill>
            <a:blip r:embed="rId3"/>
            <a:stretch>
              <a:fillRect/>
            </a:stretch>
          </p:blipFill>
          <p:spPr>
            <a:xfrm rot="960000" flipH="1">
              <a:off x="5546" y="6697"/>
              <a:ext cx="1158" cy="1228"/>
            </a:xfrm>
            <a:prstGeom prst="rect">
              <a:avLst/>
            </a:prstGeom>
          </p:spPr>
        </p:pic>
      </p:grpSp>
      <p:grpSp>
        <p:nvGrpSpPr>
          <p:cNvPr id="67" name="Group 66"/>
          <p:cNvGrpSpPr/>
          <p:nvPr/>
        </p:nvGrpSpPr>
        <p:grpSpPr>
          <a:xfrm>
            <a:off x="9873615" y="4076785"/>
            <a:ext cx="2289529" cy="2626100"/>
            <a:chOff x="14536" y="7568"/>
            <a:chExt cx="3606" cy="4136"/>
          </a:xfrm>
        </p:grpSpPr>
        <p:cxnSp>
          <p:nvCxnSpPr>
            <p:cNvPr id="66" name="Straight Arrow Connector 65"/>
            <p:cNvCxnSpPr/>
            <p:nvPr/>
          </p:nvCxnSpPr>
          <p:spPr>
            <a:xfrm flipV="1">
              <a:off x="15925" y="8227"/>
              <a:ext cx="715" cy="3022"/>
            </a:xfrm>
            <a:prstGeom prst="straightConnector1">
              <a:avLst/>
            </a:prstGeom>
            <a:ln w="28575">
              <a:tailEnd type="arrow" w="med" len="med"/>
            </a:ln>
          </p:spPr>
          <p:style>
            <a:lnRef idx="3">
              <a:schemeClr val="accent5"/>
            </a:lnRef>
            <a:fillRef idx="0">
              <a:schemeClr val="accent5"/>
            </a:fillRef>
            <a:effectRef idx="2">
              <a:schemeClr val="accent5"/>
            </a:effectRef>
            <a:fontRef idx="minor">
              <a:schemeClr val="tx1"/>
            </a:fontRef>
          </p:style>
        </p:cxnSp>
        <p:grpSp>
          <p:nvGrpSpPr>
            <p:cNvPr id="65" name="Group 64"/>
            <p:cNvGrpSpPr/>
            <p:nvPr/>
          </p:nvGrpSpPr>
          <p:grpSpPr>
            <a:xfrm>
              <a:off x="14536" y="7568"/>
              <a:ext cx="3606" cy="4136"/>
              <a:chOff x="13176" y="6892"/>
              <a:chExt cx="6463" cy="7411"/>
            </a:xfrm>
          </p:grpSpPr>
          <p:grpSp>
            <p:nvGrpSpPr>
              <p:cNvPr id="52" name="Group 51"/>
              <p:cNvGrpSpPr/>
              <p:nvPr/>
            </p:nvGrpSpPr>
            <p:grpSpPr>
              <a:xfrm>
                <a:off x="13176" y="8218"/>
                <a:ext cx="6463" cy="6085"/>
                <a:chOff x="1876" y="7772"/>
                <a:chExt cx="6463" cy="6085"/>
              </a:xfrm>
            </p:grpSpPr>
            <p:cxnSp>
              <p:nvCxnSpPr>
                <p:cNvPr id="53" name="Straight Arrow Connector 52"/>
                <p:cNvCxnSpPr/>
                <p:nvPr/>
              </p:nvCxnSpPr>
              <p:spPr>
                <a:xfrm flipV="1">
                  <a:off x="4931" y="7772"/>
                  <a:ext cx="0" cy="608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876" y="10814"/>
                  <a:ext cx="6463"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15363" y="6892"/>
                <a:ext cx="1759" cy="3067"/>
                <a:chOff x="14865" y="6201"/>
                <a:chExt cx="2126" cy="3706"/>
              </a:xfrm>
            </p:grpSpPr>
            <p:sp>
              <p:nvSpPr>
                <p:cNvPr id="56" name="Smiley Face 55"/>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7" name="Rectangles 56"/>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58" name="Straight Connector 57"/>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2" name="Trapezoid 61"/>
              <p:cNvSpPr/>
              <p:nvPr/>
            </p:nvSpPr>
            <p:spPr>
              <a:xfrm>
                <a:off x="13687" y="8651"/>
                <a:ext cx="4882" cy="1571"/>
              </a:xfrm>
              <a:prstGeom prst="trapezoid">
                <a:avLst>
                  <a:gd name="adj" fmla="val 3908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p>
                <a:pPr algn="ctr"/>
                <a:endParaRPr lang="en-US"/>
              </a:p>
            </p:txBody>
          </p:sp>
          <p:pic>
            <p:nvPicPr>
              <p:cNvPr id="63" name="Picture 62"/>
              <p:cNvPicPr>
                <a:picLocks noChangeAspect="1"/>
              </p:cNvPicPr>
              <p:nvPr/>
            </p:nvPicPr>
            <p:blipFill>
              <a:blip r:embed="rId1"/>
              <a:stretch>
                <a:fillRect/>
              </a:stretch>
            </p:blipFill>
            <p:spPr>
              <a:xfrm>
                <a:off x="15194" y="8251"/>
                <a:ext cx="1870" cy="1870"/>
              </a:xfrm>
              <a:prstGeom prst="rect">
                <a:avLst/>
              </a:prstGeom>
            </p:spPr>
          </p:pic>
          <p:pic>
            <p:nvPicPr>
              <p:cNvPr id="64" name="Picture 63" descr="eyelogo"/>
              <p:cNvPicPr>
                <a:picLocks noChangeAspect="1"/>
              </p:cNvPicPr>
              <p:nvPr/>
            </p:nvPicPr>
            <p:blipFill>
              <a:blip r:embed="rId2"/>
              <a:stretch>
                <a:fillRect/>
              </a:stretch>
            </p:blipFill>
            <p:spPr>
              <a:xfrm>
                <a:off x="15093" y="10078"/>
                <a:ext cx="2275" cy="2275"/>
              </a:xfrm>
              <a:prstGeom prst="rect">
                <a:avLst/>
              </a:prstGeom>
            </p:spPr>
          </p:pic>
        </p:grpSp>
      </p:grpSp>
      <p:sp>
        <p:nvSpPr>
          <p:cNvPr id="68" name="Right Arrow 67"/>
          <p:cNvSpPr/>
          <p:nvPr/>
        </p:nvSpPr>
        <p:spPr>
          <a:xfrm>
            <a:off x="2113915" y="5188585"/>
            <a:ext cx="895985" cy="43624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sz="1200">
                <a:latin typeface="HYXuanSong 75S" panose="00020600040101010101" charset="-122"/>
                <a:ea typeface="HYXuanSong 75S" panose="00020600040101010101" charset="-122"/>
              </a:rPr>
              <a:t>Model</a:t>
            </a:r>
            <a:endParaRPr lang="en-US" sz="1200">
              <a:latin typeface="HYXuanSong 75S" panose="00020600040101010101" charset="-122"/>
              <a:ea typeface="HYXuanSong 75S" panose="00020600040101010101" charset="-122"/>
            </a:endParaRPr>
          </a:p>
        </p:txBody>
      </p:sp>
      <p:sp>
        <p:nvSpPr>
          <p:cNvPr id="69" name="Right Arrow 68"/>
          <p:cNvSpPr/>
          <p:nvPr/>
        </p:nvSpPr>
        <p:spPr>
          <a:xfrm>
            <a:off x="5796280" y="5194300"/>
            <a:ext cx="895985" cy="436245"/>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en-US" sz="1200">
                <a:latin typeface="HYXuanSong 75S" panose="00020600040101010101" charset="-122"/>
                <a:ea typeface="HYXuanSong 75S" panose="00020600040101010101" charset="-122"/>
              </a:rPr>
              <a:t>View</a:t>
            </a:r>
            <a:endParaRPr lang="en-US" sz="1200">
              <a:latin typeface="HYXuanSong 75S" panose="00020600040101010101" charset="-122"/>
              <a:ea typeface="HYXuanSong 75S" panose="00020600040101010101" charset="-122"/>
            </a:endParaRPr>
          </a:p>
        </p:txBody>
      </p:sp>
      <p:sp>
        <p:nvSpPr>
          <p:cNvPr id="70" name="Right Arrow 69"/>
          <p:cNvSpPr/>
          <p:nvPr/>
        </p:nvSpPr>
        <p:spPr>
          <a:xfrm>
            <a:off x="8977630" y="5241925"/>
            <a:ext cx="895985" cy="43624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sz="1200">
                <a:latin typeface="HYXuanSong 75S" panose="00020600040101010101" charset="-122"/>
                <a:ea typeface="HYXuanSong 75S" panose="00020600040101010101" charset="-122"/>
              </a:rPr>
              <a:t>Project</a:t>
            </a:r>
            <a:endParaRPr lang="en-US" sz="1200">
              <a:latin typeface="HYXuanSong 75S" panose="00020600040101010101" charset="-122"/>
              <a:ea typeface="HYXuanSong 75S" panose="00020600040101010101" charset="-122"/>
            </a:endParaRPr>
          </a:p>
        </p:txBody>
      </p:sp>
      <p:grpSp>
        <p:nvGrpSpPr>
          <p:cNvPr id="79" name="Group 78"/>
          <p:cNvGrpSpPr/>
          <p:nvPr/>
        </p:nvGrpSpPr>
        <p:grpSpPr>
          <a:xfrm>
            <a:off x="1618615" y="6352540"/>
            <a:ext cx="10544810" cy="414020"/>
            <a:chOff x="2549" y="10004"/>
            <a:chExt cx="16606" cy="652"/>
          </a:xfrm>
        </p:grpSpPr>
        <p:sp>
          <p:nvSpPr>
            <p:cNvPr id="75" name="Rounded Rectangle 74"/>
            <p:cNvSpPr/>
            <p:nvPr/>
          </p:nvSpPr>
          <p:spPr>
            <a:xfrm>
              <a:off x="2549"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6" name="Rounded Rectangle 75"/>
            <p:cNvSpPr/>
            <p:nvPr/>
          </p:nvSpPr>
          <p:spPr>
            <a:xfrm>
              <a:off x="8373"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7" name="Rounded Rectangle 76"/>
            <p:cNvSpPr/>
            <p:nvPr/>
          </p:nvSpPr>
          <p:spPr>
            <a:xfrm>
              <a:off x="13318" y="10004"/>
              <a:ext cx="780"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右</a:t>
              </a:r>
              <a:endParaRPr lang="zh-CN" altLang="en-US" sz="2800">
                <a:latin typeface="HYShenGongJ" panose="02010600000101010101" charset="-122"/>
                <a:ea typeface="HYShenGongJ" panose="02010600000101010101" charset="-122"/>
              </a:endParaRPr>
            </a:p>
          </p:txBody>
        </p:sp>
        <p:sp>
          <p:nvSpPr>
            <p:cNvPr id="78" name="Rounded Rectangle 77"/>
            <p:cNvSpPr/>
            <p:nvPr/>
          </p:nvSpPr>
          <p:spPr>
            <a:xfrm>
              <a:off x="18375" y="10004"/>
              <a:ext cx="780"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左</a:t>
              </a:r>
              <a:endParaRPr lang="zh-CN" altLang="en-US" sz="2800">
                <a:latin typeface="HYShenGongJ" panose="02010600000101010101" charset="-122"/>
                <a:ea typeface="HYShenGongJ" panose="0201060000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a:t>
            </a:r>
            <a:r>
              <a:rPr lang="zh-CN" altLang="en-US"/>
              <a:t>矩阵</a:t>
            </a:r>
            <a:r>
              <a:rPr lang="en-US" altLang="zh-CN"/>
              <a:t> - </a:t>
            </a:r>
            <a:r>
              <a:rPr lang="zh-CN" altLang="en-US"/>
              <a:t>物体局部坐标系到世界坐标系</a:t>
            </a:r>
            <a:endParaRPr lang="zh-CN" altLang="en-US"/>
          </a:p>
        </p:txBody>
      </p:sp>
      <p:sp>
        <p:nvSpPr>
          <p:cNvPr id="3" name="Content Placeholder 2"/>
          <p:cNvSpPr>
            <a:spLocks noGrp="1"/>
          </p:cNvSpPr>
          <p:nvPr>
            <p:ph idx="1"/>
          </p:nvPr>
        </p:nvSpPr>
        <p:spPr>
          <a:xfrm>
            <a:off x="647700" y="1825625"/>
            <a:ext cx="10515600" cy="4618990"/>
          </a:xfrm>
        </p:spPr>
        <p:txBody>
          <a:bodyPr/>
          <a:p>
            <a:r>
              <a:rPr lang="en-US"/>
              <a:t>OBJ </a:t>
            </a:r>
            <a:r>
              <a:rPr lang="zh-CN" altLang="en-US"/>
              <a:t>中的</a:t>
            </a:r>
            <a:r>
              <a:rPr lang="en-US" altLang="zh-CN"/>
              <a:t> x</a:t>
            </a:r>
            <a:r>
              <a:rPr lang="zh-CN" altLang="en-US"/>
              <a:t>、</a:t>
            </a:r>
            <a:r>
              <a:rPr lang="en-US" altLang="zh-CN"/>
              <a:t>y</a:t>
            </a:r>
            <a:r>
              <a:rPr lang="zh-CN" altLang="en-US"/>
              <a:t>、</a:t>
            </a:r>
            <a:r>
              <a:rPr lang="en-US" altLang="zh-CN"/>
              <a:t>z </a:t>
            </a:r>
            <a:r>
              <a:rPr lang="zh-CN" altLang="en-US"/>
              <a:t>坐标，是物体局部坐标系。</a:t>
            </a:r>
            <a:endParaRPr lang="zh-CN" altLang="en-US"/>
          </a:p>
          <a:p>
            <a:r>
              <a:rPr lang="zh-CN" altLang="en-US"/>
              <a:t>而多个物体可能包含相同的</a:t>
            </a:r>
            <a:r>
              <a:rPr lang="en-US" altLang="zh-CN"/>
              <a:t> x</a:t>
            </a:r>
            <a:r>
              <a:rPr lang="zh-CN" altLang="en-US"/>
              <a:t>、</a:t>
            </a:r>
            <a:r>
              <a:rPr lang="en-US" altLang="zh-CN"/>
              <a:t>y</a:t>
            </a:r>
            <a:r>
              <a:rPr lang="zh-CN" altLang="en-US"/>
              <a:t>、</a:t>
            </a:r>
            <a:r>
              <a:rPr lang="en-US" altLang="zh-CN"/>
              <a:t>z </a:t>
            </a:r>
            <a:r>
              <a:rPr lang="zh-CN" altLang="en-US"/>
              <a:t>坐标，为了让他们不要叠在一起，每个物体都有一个</a:t>
            </a:r>
            <a:r>
              <a:rPr lang="en-US" altLang="zh-CN"/>
              <a:t> Model </a:t>
            </a:r>
            <a:r>
              <a:rPr lang="zh-CN" altLang="en-US"/>
              <a:t>矩阵，负责把该物体的局部坐标转换为世界坐标。</a:t>
            </a:r>
            <a:endParaRPr lang="zh-CN" altLang="en-US"/>
          </a:p>
          <a:p>
            <a:r>
              <a:rPr lang="en-US" altLang="zh-CN"/>
              <a:t>Model </a:t>
            </a:r>
            <a:r>
              <a:rPr lang="zh-CN" altLang="en-US"/>
              <a:t>矩阵通常包含：缩放、旋转、平移三部分，乘法时顺序相反：</a:t>
            </a:r>
            <a:r>
              <a:rPr lang="en-US" altLang="zh-CN"/>
              <a:t>M = TRS</a:t>
            </a:r>
            <a:r>
              <a:rPr lang="zh-CN" altLang="en-US"/>
              <a:t>。</a:t>
            </a:r>
            <a:endParaRPr lang="zh-CN" altLang="en-US"/>
          </a:p>
          <a:p>
            <a:r>
              <a:rPr lang="zh-CN" altLang="en-US" b="1">
                <a:sym typeface="+mn-ea"/>
              </a:rPr>
              <a:t>平移</a:t>
            </a:r>
            <a:r>
              <a:rPr lang="zh-CN" altLang="en-US">
                <a:sym typeface="+mn-ea"/>
              </a:rPr>
              <a:t>部分</a:t>
            </a:r>
            <a:r>
              <a:rPr lang="en-US" altLang="zh-CN">
                <a:sym typeface="+mn-ea"/>
              </a:rPr>
              <a:t> T </a:t>
            </a:r>
            <a:r>
              <a:rPr lang="zh-CN" altLang="en-US">
                <a:sym typeface="+mn-ea"/>
              </a:rPr>
              <a:t>控制</a:t>
            </a:r>
            <a:r>
              <a:rPr lang="zh-CN" altLang="en-US">
                <a:sym typeface="+mn-ea"/>
              </a:rPr>
              <a:t>着物体的</a:t>
            </a:r>
            <a:r>
              <a:rPr lang="zh-CN" altLang="en-US" b="1">
                <a:sym typeface="+mn-ea"/>
              </a:rPr>
              <a:t>位置</a:t>
            </a:r>
            <a:r>
              <a:rPr lang="zh-CN" altLang="en-US">
                <a:sym typeface="+mn-ea"/>
              </a:rPr>
              <a:t>，</a:t>
            </a:r>
            <a:r>
              <a:rPr lang="zh-CN" altLang="en-US">
                <a:sym typeface="+mn-ea"/>
              </a:rPr>
              <a:t>可以由</a:t>
            </a:r>
            <a:r>
              <a:rPr lang="en-US" altLang="zh-CN">
                <a:sym typeface="+mn-ea"/>
              </a:rPr>
              <a:t> glm::translate(glm::vec3(x, y, z)) </a:t>
            </a:r>
            <a:r>
              <a:rPr lang="zh-CN" altLang="en-US">
                <a:sym typeface="+mn-ea"/>
              </a:rPr>
              <a:t>创建；</a:t>
            </a:r>
            <a:endParaRPr lang="zh-CN" altLang="en-US">
              <a:sym typeface="+mn-ea"/>
            </a:endParaRPr>
          </a:p>
          <a:p>
            <a:r>
              <a:rPr lang="zh-CN" altLang="en-US" b="1">
                <a:sym typeface="+mn-ea"/>
              </a:rPr>
              <a:t>旋转</a:t>
            </a:r>
            <a:r>
              <a:rPr lang="zh-CN" altLang="en-US">
                <a:sym typeface="+mn-ea"/>
              </a:rPr>
              <a:t>部分</a:t>
            </a:r>
            <a:r>
              <a:rPr lang="en-US" altLang="zh-CN">
                <a:sym typeface="+mn-ea"/>
              </a:rPr>
              <a:t> R </a:t>
            </a:r>
            <a:r>
              <a:rPr lang="zh-CN" altLang="en-US">
                <a:sym typeface="+mn-ea"/>
              </a:rPr>
              <a:t>控制着物体的</a:t>
            </a:r>
            <a:r>
              <a:rPr lang="zh-CN" altLang="en-US" b="1">
                <a:sym typeface="+mn-ea"/>
              </a:rPr>
              <a:t>朝向</a:t>
            </a:r>
            <a:r>
              <a:rPr lang="zh-CN" altLang="en-US">
                <a:sym typeface="+mn-ea"/>
              </a:rPr>
              <a:t>，可以由</a:t>
            </a:r>
            <a:r>
              <a:rPr lang="en-US" altLang="zh-CN">
                <a:sym typeface="+mn-ea"/>
              </a:rPr>
              <a:t> glm::rotate(angle_radians, axis) </a:t>
            </a:r>
            <a:r>
              <a:rPr lang="zh-CN" altLang="en-US">
                <a:sym typeface="+mn-ea"/>
              </a:rPr>
              <a:t>创建；</a:t>
            </a:r>
            <a:endParaRPr lang="zh-CN" altLang="en-US">
              <a:sym typeface="+mn-ea"/>
            </a:endParaRPr>
          </a:p>
          <a:p>
            <a:r>
              <a:rPr lang="zh-CN" altLang="en-US" b="1">
                <a:sym typeface="+mn-ea"/>
              </a:rPr>
              <a:t>缩放</a:t>
            </a:r>
            <a:r>
              <a:rPr lang="zh-CN" altLang="en-US">
                <a:sym typeface="+mn-ea"/>
              </a:rPr>
              <a:t>部分</a:t>
            </a:r>
            <a:r>
              <a:rPr lang="en-US" altLang="zh-CN">
                <a:sym typeface="+mn-ea"/>
              </a:rPr>
              <a:t> S </a:t>
            </a:r>
            <a:r>
              <a:rPr lang="zh-CN" altLang="en-US">
                <a:sym typeface="+mn-ea"/>
              </a:rPr>
              <a:t>控制着物体的</a:t>
            </a:r>
            <a:r>
              <a:rPr lang="zh-CN" altLang="en-US" b="1">
                <a:sym typeface="+mn-ea"/>
              </a:rPr>
              <a:t>大小</a:t>
            </a:r>
            <a:r>
              <a:rPr lang="zh-CN" altLang="en-US">
                <a:sym typeface="+mn-ea"/>
              </a:rPr>
              <a:t>，可以由</a:t>
            </a:r>
            <a:r>
              <a:rPr lang="en-US" altLang="zh-CN">
                <a:sym typeface="+mn-ea"/>
              </a:rPr>
              <a:t> glm::scale(glm::vec3(sx, sy, sz)) </a:t>
            </a:r>
            <a:r>
              <a:rPr lang="zh-CN" altLang="en-US">
                <a:sym typeface="+mn-ea"/>
              </a:rPr>
              <a:t>创建。</a:t>
            </a:r>
            <a:endParaRPr lang="zh-CN" altLang="en-US"/>
          </a:p>
          <a:p>
            <a:r>
              <a:rPr lang="en-US" altLang="zh-CN"/>
              <a:t>Model </a:t>
            </a:r>
            <a:r>
              <a:rPr lang="zh-CN" altLang="en-US"/>
              <a:t>矩阵是一个协变矩阵，负责把三维坐标从局部坐标系转换到世界坐标系。</a:t>
            </a:r>
            <a:endParaRPr lang="zh-CN" altLang="en-US"/>
          </a:p>
          <a:p>
            <a:r>
              <a:rPr lang="en-US" altLang="zh-CN"/>
              <a:t>Model </a:t>
            </a:r>
            <a:r>
              <a:rPr lang="zh-CN" altLang="en-US"/>
              <a:t>矩阵是</a:t>
            </a:r>
            <a:r>
              <a:rPr lang="en-US" altLang="zh-CN"/>
              <a:t> 4x4 </a:t>
            </a:r>
            <a:r>
              <a:rPr lang="zh-CN" altLang="en-US"/>
              <a:t>的齐次矩阵，其</a:t>
            </a:r>
            <a:r>
              <a:rPr lang="en-US" altLang="zh-CN"/>
              <a:t> w </a:t>
            </a:r>
            <a:r>
              <a:rPr lang="zh-CN" altLang="en-US"/>
              <a:t>分量用于乘以平移的偏移量，当需要把</a:t>
            </a:r>
            <a:r>
              <a:rPr lang="en-US" altLang="zh-CN"/>
              <a:t> Model </a:t>
            </a:r>
            <a:r>
              <a:rPr lang="zh-CN" altLang="en-US"/>
              <a:t>矩阵作用于绝对矢量（</a:t>
            </a:r>
            <a:r>
              <a:rPr lang="zh-CN" altLang="en-US" b="1"/>
              <a:t>位置</a:t>
            </a:r>
            <a:r>
              <a:rPr lang="zh-CN" altLang="en-US"/>
              <a:t>）时，请令</a:t>
            </a:r>
            <a:r>
              <a:rPr lang="en-US" altLang="zh-CN"/>
              <a:t> w </a:t>
            </a:r>
            <a:r>
              <a:rPr lang="zh-CN" altLang="en-US"/>
              <a:t>为</a:t>
            </a:r>
            <a:r>
              <a:rPr lang="en-US" altLang="zh-CN"/>
              <a:t> 1</a:t>
            </a:r>
            <a:r>
              <a:rPr lang="zh-CN" altLang="en-US"/>
              <a:t>；当作用于相对矢量（例如</a:t>
            </a:r>
            <a:r>
              <a:rPr lang="zh-CN" altLang="en-US" b="1"/>
              <a:t>速度</a:t>
            </a:r>
            <a:r>
              <a:rPr lang="zh-CN" altLang="en-US"/>
              <a:t>）时，</a:t>
            </a:r>
            <a:r>
              <a:rPr lang="en-US" altLang="zh-CN"/>
              <a:t>w </a:t>
            </a:r>
            <a:r>
              <a:rPr lang="zh-CN" altLang="en-US"/>
              <a:t>应为</a:t>
            </a:r>
            <a:r>
              <a:rPr lang="en-US" altLang="zh-CN"/>
              <a:t> 0</a:t>
            </a:r>
            <a:r>
              <a:rPr lang="zh-CN" altLang="en-US"/>
              <a:t>。</a:t>
            </a:r>
            <a:endParaRPr lang="zh-CN" altLang="en-US"/>
          </a:p>
          <a:p>
            <a:r>
              <a:rPr lang="zh-CN" altLang="en-US"/>
              <a:t>当作用于</a:t>
            </a:r>
            <a:r>
              <a:rPr lang="zh-CN" altLang="en-US" b="1"/>
              <a:t>法线</a:t>
            </a:r>
            <a:r>
              <a:rPr lang="zh-CN" altLang="en-US"/>
              <a:t>时，需要乘以的不是</a:t>
            </a:r>
            <a:r>
              <a:rPr lang="en-US" altLang="zh-CN"/>
              <a:t> Model </a:t>
            </a:r>
            <a:r>
              <a:rPr lang="zh-CN" altLang="en-US"/>
              <a:t>而是</a:t>
            </a:r>
            <a:r>
              <a:rPr lang="en-US" altLang="zh-CN"/>
              <a:t> Model </a:t>
            </a:r>
            <a:r>
              <a:rPr lang="zh-CN" altLang="en-US"/>
              <a:t>中</a:t>
            </a:r>
            <a:r>
              <a:rPr lang="en-US" altLang="zh-CN"/>
              <a:t> 3x3 </a:t>
            </a:r>
            <a:r>
              <a:rPr lang="zh-CN" altLang="en-US"/>
              <a:t>部分的逆转置：</a:t>
            </a:r>
            <a:r>
              <a:rPr lang="en-US" altLang="zh-CN"/>
              <a:t>(M</a:t>
            </a:r>
            <a:r>
              <a:rPr lang="en-US" altLang="zh-CN" baseline="30000"/>
              <a:t>-1</a:t>
            </a:r>
            <a:r>
              <a:rPr lang="en-US" altLang="zh-CN"/>
              <a:t>)</a:t>
            </a:r>
            <a:r>
              <a:rPr lang="en-US" altLang="zh-CN" baseline="30000"/>
              <a:t>T</a:t>
            </a:r>
            <a:r>
              <a:rPr lang="zh-CN" altLang="en-US">
                <a:sym typeface="+mn-ea"/>
              </a:rPr>
              <a:t>。</a:t>
            </a:r>
            <a:endParaRPr lang="zh-CN" altLang="en-US">
              <a:sym typeface="+mn-ea"/>
            </a:endParaRPr>
          </a:p>
          <a:p>
            <a:r>
              <a:rPr lang="zh-CN" altLang="en-US"/>
              <a:t>对于附着在物体上与空间无关的属性，如</a:t>
            </a:r>
            <a:r>
              <a:rPr lang="zh-CN" altLang="en-US" b="1"/>
              <a:t>纹理</a:t>
            </a:r>
            <a:r>
              <a:rPr lang="en-US" altLang="zh-CN" b="1"/>
              <a:t> UV</a:t>
            </a:r>
            <a:r>
              <a:rPr lang="zh-CN" altLang="en-US"/>
              <a:t>，则不用乘</a:t>
            </a:r>
            <a:r>
              <a:rPr lang="en-US" altLang="zh-CN"/>
              <a:t> Model </a:t>
            </a:r>
            <a:r>
              <a:rPr lang="zh-CN" altLang="en-US"/>
              <a:t>矩阵，保持不变即可。</a:t>
            </a:r>
            <a:endParaRPr lang="zh-CN" altLang="en-US"/>
          </a:p>
          <a:p>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p:cNvPicPr>
            <a:picLocks noChangeAspect="1"/>
          </p:cNvPicPr>
          <p:nvPr/>
        </p:nvPicPr>
        <p:blipFill>
          <a:blip r:embed="rId1"/>
          <a:stretch>
            <a:fillRect/>
          </a:stretch>
        </p:blipFill>
        <p:spPr>
          <a:xfrm>
            <a:off x="6565265" y="1263650"/>
            <a:ext cx="5626735" cy="5594350"/>
          </a:xfrm>
          <a:prstGeom prst="rect">
            <a:avLst/>
          </a:prstGeom>
        </p:spPr>
      </p:pic>
      <p:sp>
        <p:nvSpPr>
          <p:cNvPr id="13" name="Title 12"/>
          <p:cNvSpPr>
            <a:spLocks noGrp="1"/>
          </p:cNvSpPr>
          <p:nvPr>
            <p:ph type="title"/>
          </p:nvPr>
        </p:nvSpPr>
        <p:spPr/>
        <p:txBody>
          <a:bodyPr/>
          <a:p>
            <a:r>
              <a:rPr lang="en-US"/>
              <a:t>Blender </a:t>
            </a:r>
            <a:r>
              <a:rPr lang="zh-CN" altLang="en-US"/>
              <a:t>直观演示</a:t>
            </a:r>
            <a:r>
              <a:rPr lang="en-US" altLang="zh-CN"/>
              <a:t> Model </a:t>
            </a:r>
            <a:r>
              <a:rPr lang="zh-CN" altLang="en-US"/>
              <a:t>矩阵的重要性</a:t>
            </a:r>
            <a:endParaRPr lang="zh-CN" altLang="en-US"/>
          </a:p>
        </p:txBody>
      </p:sp>
      <p:sp>
        <p:nvSpPr>
          <p:cNvPr id="75" name="Rounded Rectangle 74"/>
          <p:cNvSpPr/>
          <p:nvPr/>
        </p:nvSpPr>
        <p:spPr>
          <a:xfrm>
            <a:off x="2013585" y="126428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6" name="Rounded Rectangle 5"/>
          <p:cNvSpPr/>
          <p:nvPr/>
        </p:nvSpPr>
        <p:spPr>
          <a:xfrm>
            <a:off x="7972425" y="1264285"/>
            <a:ext cx="283781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8" name="Picture 7"/>
          <p:cNvPicPr>
            <a:picLocks noChangeAspect="1"/>
          </p:cNvPicPr>
          <p:nvPr/>
        </p:nvPicPr>
        <p:blipFill>
          <a:blip r:embed="rId2"/>
          <a:stretch>
            <a:fillRect/>
          </a:stretch>
        </p:blipFill>
        <p:spPr>
          <a:xfrm>
            <a:off x="0" y="2120900"/>
            <a:ext cx="6587490" cy="4737100"/>
          </a:xfrm>
          <a:prstGeom prst="rect">
            <a:avLst/>
          </a:prstGeom>
        </p:spPr>
      </p:pic>
      <p:sp>
        <p:nvSpPr>
          <p:cNvPr id="64" name="Oval Callout 63"/>
          <p:cNvSpPr/>
          <p:nvPr/>
        </p:nvSpPr>
        <p:spPr>
          <a:xfrm>
            <a:off x="4766945" y="2441080"/>
            <a:ext cx="4119880" cy="957300"/>
          </a:xfrm>
          <a:prstGeom prst="wedgeEllipseCallout">
            <a:avLst>
              <a:gd name="adj1" fmla="val 55733"/>
              <a:gd name="adj2" fmla="val 4251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没有</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矩阵就会全部堆积在世界原点哦</a:t>
            </a:r>
            <a:endParaRPr lang="zh-CN" altLang="en-US" sz="2200">
              <a:latin typeface="HYTangMeiRen 85W" panose="00020600040101010101" charset="-122"/>
              <a:ea typeface="HYTangMeiRen 85W" panose="00020600040101010101" charset="-122"/>
            </a:endParaRPr>
          </a:p>
        </p:txBody>
      </p:sp>
      <p:sp>
        <p:nvSpPr>
          <p:cNvPr id="16" name="Oval Callout 15"/>
          <p:cNvSpPr/>
          <p:nvPr/>
        </p:nvSpPr>
        <p:spPr>
          <a:xfrm>
            <a:off x="3032125" y="3819656"/>
            <a:ext cx="2734310" cy="957318"/>
          </a:xfrm>
          <a:prstGeom prst="wedgeEllipseCallout">
            <a:avLst>
              <a:gd name="adj1" fmla="val -24075"/>
              <a:gd name="adj2" fmla="val -114357"/>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我服从小彭老师的场景安排</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64"/>
                                        </p:tgtEl>
                                        <p:attrNameLst>
                                          <p:attrName>style.visibility</p:attrName>
                                        </p:attrNameLst>
                                      </p:cBhvr>
                                      <p:to>
                                        <p:strVal val="visible"/>
                                      </p:to>
                                    </p:set>
                                    <p:anim calcmode="lin" valueType="num">
                                      <p:cBhvr>
                                        <p:cTn id="7" dur="1000" fill="hold"/>
                                        <p:tgtEl>
                                          <p:spTgt spid="64"/>
                                        </p:tgtEl>
                                        <p:attrNameLst>
                                          <p:attrName>ppt_w</p:attrName>
                                        </p:attrNameLst>
                                      </p:cBhvr>
                                      <p:tavLst>
                                        <p:tav tm="0">
                                          <p:val>
                                            <p:strVal val="#ppt_w*0.70"/>
                                          </p:val>
                                        </p:tav>
                                        <p:tav tm="100000">
                                          <p:val>
                                            <p:strVal val="#ppt_w"/>
                                          </p:val>
                                        </p:tav>
                                      </p:tavLst>
                                    </p:anim>
                                    <p:anim calcmode="lin" valueType="num">
                                      <p:cBhvr>
                                        <p:cTn id="8" dur="1000" fill="hold"/>
                                        <p:tgtEl>
                                          <p:spTgt spid="64"/>
                                        </p:tgtEl>
                                        <p:attrNameLst>
                                          <p:attrName>ppt_h</p:attrName>
                                        </p:attrNameLst>
                                      </p:cBhvr>
                                      <p:tavLst>
                                        <p:tav tm="0">
                                          <p:val>
                                            <p:strVal val="#ppt_h"/>
                                          </p:val>
                                        </p:tav>
                                        <p:tav tm="100000">
                                          <p:val>
                                            <p:strVal val="#ppt_h"/>
                                          </p:val>
                                        </p:tav>
                                      </p:tavLst>
                                    </p:anim>
                                    <p:animEffect transition="in" filter="fade">
                                      <p:cBhvr>
                                        <p:cTn id="9" dur="1000"/>
                                        <p:tgtEl>
                                          <p:spTgt spid="64"/>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strVal val="#ppt_w*0.70"/>
                                          </p:val>
                                        </p:tav>
                                        <p:tav tm="100000">
                                          <p:val>
                                            <p:strVal val="#ppt_w"/>
                                          </p:val>
                                        </p:tav>
                                      </p:tavLst>
                                    </p:anim>
                                    <p:anim calcmode="lin" valueType="num">
                                      <p:cBhvr>
                                        <p:cTn id="14" dur="1000" fill="hold"/>
                                        <p:tgtEl>
                                          <p:spTgt spid="16"/>
                                        </p:tgtEl>
                                        <p:attrNameLst>
                                          <p:attrName>ppt_h</p:attrName>
                                        </p:attrNameLst>
                                      </p:cBhvr>
                                      <p:tavLst>
                                        <p:tav tm="0">
                                          <p:val>
                                            <p:strVal val="#ppt_h"/>
                                          </p:val>
                                        </p:tav>
                                        <p:tav tm="100000">
                                          <p:val>
                                            <p:strVal val="#ppt_h"/>
                                          </p:val>
                                        </p:tav>
                                      </p:tavLst>
                                    </p:anim>
                                    <p:animEffect transition="in" filter="fade">
                                      <p:cBhvr>
                                        <p:cTn id="1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bldLvl="0" animBg="1"/>
      <p:bldP spid="16"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pSp>
        <p:nvGrpSpPr>
          <p:cNvPr id="28" name="Group 27"/>
          <p:cNvGrpSpPr/>
          <p:nvPr/>
        </p:nvGrpSpPr>
        <p:grpSpPr>
          <a:xfrm>
            <a:off x="0" y="1263650"/>
            <a:ext cx="12191365" cy="5594350"/>
            <a:chOff x="0" y="1990"/>
            <a:chExt cx="19199" cy="8810"/>
          </a:xfrm>
        </p:grpSpPr>
        <p:pic>
          <p:nvPicPr>
            <p:cNvPr id="24" name="Picture 23"/>
            <p:cNvPicPr>
              <a:picLocks noChangeAspect="1"/>
            </p:cNvPicPr>
            <p:nvPr/>
          </p:nvPicPr>
          <p:blipFill>
            <a:blip r:embed="rId1"/>
            <a:stretch>
              <a:fillRect/>
            </a:stretch>
          </p:blipFill>
          <p:spPr>
            <a:xfrm>
              <a:off x="10339" y="1990"/>
              <a:ext cx="8861" cy="8810"/>
            </a:xfrm>
            <a:prstGeom prst="rect">
              <a:avLst/>
            </a:prstGeom>
          </p:spPr>
        </p:pic>
        <p:sp>
          <p:nvSpPr>
            <p:cNvPr id="25" name="Rounded Rectangle 24"/>
            <p:cNvSpPr/>
            <p:nvPr/>
          </p:nvSpPr>
          <p:spPr>
            <a:xfrm>
              <a:off x="3171" y="1991"/>
              <a:ext cx="4050" cy="7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rPr>
                <a:t>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sp>
          <p:nvSpPr>
            <p:cNvPr id="26" name="Rounded Rectangle 25"/>
            <p:cNvSpPr/>
            <p:nvPr/>
          </p:nvSpPr>
          <p:spPr>
            <a:xfrm>
              <a:off x="12555" y="1991"/>
              <a:ext cx="4469" cy="70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没有</a:t>
              </a:r>
              <a:r>
                <a:rPr lang="en-US" altLang="zh-CN" sz="2800">
                  <a:latin typeface="HYShenGongJ" panose="02010600000101010101" charset="-122"/>
                  <a:ea typeface="HYShenGongJ" panose="02010600000101010101" charset="-122"/>
                </a:rPr>
                <a:t>Model</a:t>
              </a:r>
              <a:r>
                <a:rPr lang="zh-CN" altLang="en-US" sz="2800">
                  <a:latin typeface="HYShenGongJ" panose="02010600000101010101" charset="-122"/>
                  <a:ea typeface="HYShenGongJ" panose="02010600000101010101" charset="-122"/>
                </a:rPr>
                <a:t>矩阵</a:t>
              </a:r>
              <a:endParaRPr lang="zh-CN" altLang="en-US" sz="2800">
                <a:latin typeface="HYShenGongJ" panose="02010600000101010101" charset="-122"/>
                <a:ea typeface="HYShenGongJ" panose="02010600000101010101" charset="-122"/>
              </a:endParaRPr>
            </a:p>
          </p:txBody>
        </p:sp>
        <p:pic>
          <p:nvPicPr>
            <p:cNvPr id="27" name="Picture 26"/>
            <p:cNvPicPr>
              <a:picLocks noChangeAspect="1"/>
            </p:cNvPicPr>
            <p:nvPr/>
          </p:nvPicPr>
          <p:blipFill>
            <a:blip r:embed="rId2"/>
            <a:stretch>
              <a:fillRect/>
            </a:stretch>
          </p:blipFill>
          <p:spPr>
            <a:xfrm>
              <a:off x="0" y="3340"/>
              <a:ext cx="10374" cy="7460"/>
            </a:xfrm>
            <a:prstGeom prst="rect">
              <a:avLst/>
            </a:prstGeom>
          </p:spPr>
        </p:pic>
      </p:grpSp>
      <p:sp>
        <p:nvSpPr>
          <p:cNvPr id="2" name="Title 1"/>
          <p:cNvSpPr>
            <a:spLocks noGrp="1"/>
          </p:cNvSpPr>
          <p:nvPr>
            <p:ph type="title"/>
          </p:nvPr>
        </p:nvSpPr>
        <p:spPr/>
        <p:txBody>
          <a:bodyPr/>
          <a:p>
            <a:r>
              <a:rPr lang="zh-CN" altLang="en-US"/>
              <a:t>课程特点：使用生动形象动画演示图形学枯燥概念，工程源码逐行详解</a:t>
            </a:r>
            <a:endParaRPr lang="en-US" altLang="zh-CN"/>
          </a:p>
        </p:txBody>
      </p:sp>
      <p:pic>
        <p:nvPicPr>
          <p:cNvPr id="16" name="Picture 15"/>
          <p:cNvPicPr>
            <a:picLocks noChangeAspect="1"/>
          </p:cNvPicPr>
          <p:nvPr/>
        </p:nvPicPr>
        <p:blipFill>
          <a:blip r:embed="rId3"/>
          <a:stretch>
            <a:fillRect/>
          </a:stretch>
        </p:blipFill>
        <p:spPr>
          <a:xfrm>
            <a:off x="724535" y="1007110"/>
            <a:ext cx="10391775" cy="5856605"/>
          </a:xfrm>
          <a:prstGeom prst="rect">
            <a:avLst/>
          </a:prstGeom>
        </p:spPr>
      </p:pic>
      <p:pic>
        <p:nvPicPr>
          <p:cNvPr id="15" name="Picture 14"/>
          <p:cNvPicPr>
            <a:picLocks noChangeAspect="1"/>
          </p:cNvPicPr>
          <p:nvPr/>
        </p:nvPicPr>
        <p:blipFill>
          <a:blip r:embed="rId4"/>
          <a:stretch>
            <a:fillRect/>
          </a:stretch>
        </p:blipFill>
        <p:spPr>
          <a:xfrm>
            <a:off x="647700" y="1212850"/>
            <a:ext cx="10006965" cy="5645150"/>
          </a:xfrm>
          <a:prstGeom prst="rect">
            <a:avLst/>
          </a:prstGeom>
        </p:spPr>
      </p:pic>
      <p:pic>
        <p:nvPicPr>
          <p:cNvPr id="18" name="Content Placeholder 3"/>
          <p:cNvPicPr>
            <a:picLocks noChangeAspect="1"/>
          </p:cNvPicPr>
          <p:nvPr/>
        </p:nvPicPr>
        <p:blipFill>
          <a:blip r:embed="rId5"/>
          <a:stretch>
            <a:fillRect/>
          </a:stretch>
        </p:blipFill>
        <p:spPr>
          <a:xfrm>
            <a:off x="826770" y="1272540"/>
            <a:ext cx="9928860" cy="5585460"/>
          </a:xfrm>
          <a:prstGeom prst="rect">
            <a:avLst/>
          </a:prstGeom>
        </p:spPr>
      </p:pic>
      <p:pic>
        <p:nvPicPr>
          <p:cNvPr id="17" name="Picture 16"/>
          <p:cNvPicPr>
            <a:picLocks noChangeAspect="1"/>
          </p:cNvPicPr>
          <p:nvPr/>
        </p:nvPicPr>
        <p:blipFill>
          <a:blip r:embed="rId6"/>
          <a:stretch>
            <a:fillRect/>
          </a:stretch>
        </p:blipFill>
        <p:spPr>
          <a:xfrm>
            <a:off x="544830" y="1270000"/>
            <a:ext cx="9980295" cy="5588000"/>
          </a:xfrm>
          <a:prstGeom prst="rect">
            <a:avLst/>
          </a:prstGeom>
        </p:spPr>
      </p:pic>
      <p:pic>
        <p:nvPicPr>
          <p:cNvPr id="3" name="Content Placeholder 2"/>
          <p:cNvPicPr>
            <a:picLocks noChangeAspect="1"/>
          </p:cNvPicPr>
          <p:nvPr>
            <p:ph idx="1"/>
          </p:nvPr>
        </p:nvPicPr>
        <p:blipFill>
          <a:blip r:embed="rId7"/>
          <a:stretch>
            <a:fillRect/>
          </a:stretch>
        </p:blipFill>
        <p:spPr>
          <a:xfrm>
            <a:off x="544830" y="1122045"/>
            <a:ext cx="10333990" cy="5741670"/>
          </a:xfrm>
          <a:prstGeom prst="rect">
            <a:avLst/>
          </a:prstGeom>
        </p:spPr>
      </p:pic>
      <p:pic>
        <p:nvPicPr>
          <p:cNvPr id="14" name="Picture 13"/>
          <p:cNvPicPr>
            <a:picLocks noChangeAspect="1"/>
          </p:cNvPicPr>
          <p:nvPr/>
        </p:nvPicPr>
        <p:blipFill>
          <a:blip r:embed="rId8"/>
          <a:stretch>
            <a:fillRect/>
          </a:stretch>
        </p:blipFill>
        <p:spPr>
          <a:xfrm>
            <a:off x="9159240" y="927735"/>
            <a:ext cx="3032760" cy="5935980"/>
          </a:xfrm>
          <a:prstGeom prst="rect">
            <a:avLst/>
          </a:prstGeom>
        </p:spPr>
      </p:pic>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000" fill="hold">
                                          <p:stCondLst>
                                            <p:cond delay="0"/>
                                          </p:stCondLst>
                                        </p:cTn>
                                        <p:tgtEl>
                                          <p:spTgt spid="16"/>
                                        </p:tgtEl>
                                        <p:attrNameLst>
                                          <p:attrName>style.visibility</p:attrName>
                                        </p:attrNameLst>
                                      </p:cBhvr>
                                      <p:to>
                                        <p:strVal val="visible"/>
                                      </p:to>
                                    </p:set>
                                    <p:animEffect transition="in" filter="dissolve">
                                      <p:cBhvr>
                                        <p:cTn id="7" dur="1000"/>
                                        <p:tgtEl>
                                          <p:spTgt spid="16"/>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000" fill="hold">
                                          <p:stCondLst>
                                            <p:cond delay="0"/>
                                          </p:stCondLst>
                                        </p:cTn>
                                        <p:tgtEl>
                                          <p:spTgt spid="15"/>
                                        </p:tgtEl>
                                        <p:attrNameLst>
                                          <p:attrName>style.visibility</p:attrName>
                                        </p:attrNameLst>
                                      </p:cBhvr>
                                      <p:to>
                                        <p:strVal val="visible"/>
                                      </p:to>
                                    </p:set>
                                    <p:animEffect transition="in" filter="dissolve">
                                      <p:cBhvr>
                                        <p:cTn id="11" dur="1000"/>
                                        <p:tgtEl>
                                          <p:spTgt spid="15"/>
                                        </p:tgtEl>
                                      </p:cBhvr>
                                    </p:animEffect>
                                  </p:childTnLst>
                                </p:cTn>
                              </p:par>
                            </p:childTnLst>
                          </p:cTn>
                        </p:par>
                        <p:par>
                          <p:cTn id="12" fill="hold">
                            <p:stCondLst>
                              <p:cond delay="4000"/>
                            </p:stCondLst>
                            <p:childTnLst>
                              <p:par>
                                <p:cTn id="13" presetID="9" presetClass="entr" presetSubtype="0" fill="hold" nodeType="afterEffect">
                                  <p:stCondLst>
                                    <p:cond delay="1000"/>
                                  </p:stCondLst>
                                  <p:childTnLst>
                                    <p:set>
                                      <p:cBhvr>
                                        <p:cTn id="14" dur="1000" fill="hold">
                                          <p:stCondLst>
                                            <p:cond delay="0"/>
                                          </p:stCondLst>
                                        </p:cTn>
                                        <p:tgtEl>
                                          <p:spTgt spid="18"/>
                                        </p:tgtEl>
                                        <p:attrNameLst>
                                          <p:attrName>style.visibility</p:attrName>
                                        </p:attrNameLst>
                                      </p:cBhvr>
                                      <p:to>
                                        <p:strVal val="visible"/>
                                      </p:to>
                                    </p:set>
                                    <p:animEffect transition="in" filter="dissolve">
                                      <p:cBhvr>
                                        <p:cTn id="15" dur="1000"/>
                                        <p:tgtEl>
                                          <p:spTgt spid="18"/>
                                        </p:tgtEl>
                                      </p:cBhvr>
                                    </p:animEffect>
                                  </p:childTnLst>
                                </p:cTn>
                              </p:par>
                            </p:childTnLst>
                          </p:cTn>
                        </p:par>
                        <p:par>
                          <p:cTn id="16" fill="hold">
                            <p:stCondLst>
                              <p:cond delay="6000"/>
                            </p:stCondLst>
                            <p:childTnLst>
                              <p:par>
                                <p:cTn id="17" presetID="9" presetClass="entr" presetSubtype="0" fill="hold" nodeType="afterEffect">
                                  <p:stCondLst>
                                    <p:cond delay="1000"/>
                                  </p:stCondLst>
                                  <p:childTnLst>
                                    <p:set>
                                      <p:cBhvr>
                                        <p:cTn id="18" dur="1000" fill="hold">
                                          <p:stCondLst>
                                            <p:cond delay="0"/>
                                          </p:stCondLst>
                                        </p:cTn>
                                        <p:tgtEl>
                                          <p:spTgt spid="17"/>
                                        </p:tgtEl>
                                        <p:attrNameLst>
                                          <p:attrName>style.visibility</p:attrName>
                                        </p:attrNameLst>
                                      </p:cBhvr>
                                      <p:to>
                                        <p:strVal val="visible"/>
                                      </p:to>
                                    </p:set>
                                    <p:animEffect transition="in" filter="dissolve">
                                      <p:cBhvr>
                                        <p:cTn id="19" dur="1000"/>
                                        <p:tgtEl>
                                          <p:spTgt spid="17"/>
                                        </p:tgtEl>
                                      </p:cBhvr>
                                    </p:animEffect>
                                  </p:childTnLst>
                                </p:cTn>
                              </p:par>
                            </p:childTnLst>
                          </p:cTn>
                        </p:par>
                        <p:par>
                          <p:cTn id="20" fill="hold">
                            <p:stCondLst>
                              <p:cond delay="8000"/>
                            </p:stCondLst>
                            <p:childTnLst>
                              <p:par>
                                <p:cTn id="21" presetID="9" presetClass="entr" presetSubtype="0" fill="hold" nodeType="afterEffect">
                                  <p:stCondLst>
                                    <p:cond delay="1000"/>
                                  </p:stCondLst>
                                  <p:childTnLst>
                                    <p:set>
                                      <p:cBhvr>
                                        <p:cTn id="22" dur="1000" fill="hold">
                                          <p:stCondLst>
                                            <p:cond delay="0"/>
                                          </p:stCondLst>
                                        </p:cTn>
                                        <p:tgtEl>
                                          <p:spTgt spid="3"/>
                                        </p:tgtEl>
                                        <p:attrNameLst>
                                          <p:attrName>style.visibility</p:attrName>
                                        </p:attrNameLst>
                                      </p:cBhvr>
                                      <p:to>
                                        <p:strVal val="visible"/>
                                      </p:to>
                                    </p:set>
                                    <p:animEffect transition="in" filter="dissolve">
                                      <p:cBhvr>
                                        <p:cTn id="23" dur="1000"/>
                                        <p:tgtEl>
                                          <p:spTgt spid="3"/>
                                        </p:tgtEl>
                                      </p:cBhvr>
                                    </p:animEffect>
                                  </p:childTnLst>
                                </p:cTn>
                              </p:par>
                            </p:childTnLst>
                          </p:cTn>
                        </p:par>
                        <p:par>
                          <p:cTn id="24" fill="hold">
                            <p:stCondLst>
                              <p:cond delay="10000"/>
                            </p:stCondLst>
                            <p:childTnLst>
                              <p:par>
                                <p:cTn id="25" presetID="9" presetClass="entr" presetSubtype="0" fill="hold" nodeType="afterEffect">
                                  <p:stCondLst>
                                    <p:cond delay="1600"/>
                                  </p:stCondLst>
                                  <p:childTnLst>
                                    <p:set>
                                      <p:cBhvr>
                                        <p:cTn id="26" dur="500"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zh-CN"/>
              <a:t>Blender </a:t>
            </a:r>
            <a:r>
              <a:rPr lang="zh-CN" altLang="en-US"/>
              <a:t>演示</a:t>
            </a:r>
            <a:r>
              <a:rPr lang="en-US" altLang="zh-CN"/>
              <a:t> - </a:t>
            </a:r>
            <a:r>
              <a:rPr lang="zh-CN" altLang="en-US"/>
              <a:t>通过</a:t>
            </a:r>
            <a:r>
              <a:rPr lang="en-US" altLang="zh-CN"/>
              <a:t> Python </a:t>
            </a:r>
            <a:r>
              <a:rPr lang="zh-CN" altLang="en-US"/>
              <a:t>控制台查询黄色圆锥的</a:t>
            </a:r>
            <a:r>
              <a:rPr lang="en-US" altLang="zh-CN"/>
              <a:t> Model </a:t>
            </a:r>
            <a:r>
              <a:rPr lang="zh-CN" altLang="en-US"/>
              <a:t>矩阵</a:t>
            </a:r>
            <a:endParaRPr lang="zh-CN" altLang="en-US"/>
          </a:p>
        </p:txBody>
      </p:sp>
      <p:pic>
        <p:nvPicPr>
          <p:cNvPr id="8" name="Content Placeholder 7"/>
          <p:cNvPicPr>
            <a:picLocks noChangeAspect="1"/>
          </p:cNvPicPr>
          <p:nvPr>
            <p:ph sz="half" idx="1"/>
          </p:nvPr>
        </p:nvPicPr>
        <p:blipFill>
          <a:blip r:embed="rId1"/>
          <a:stretch>
            <a:fillRect/>
          </a:stretch>
        </p:blipFill>
        <p:spPr>
          <a:xfrm>
            <a:off x="0" y="1268095"/>
            <a:ext cx="7774305" cy="5589905"/>
          </a:xfrm>
          <a:prstGeom prst="rect">
            <a:avLst/>
          </a:prstGeom>
        </p:spPr>
      </p:pic>
      <p:sp>
        <p:nvSpPr>
          <p:cNvPr id="16" name="Oval Callout 15"/>
          <p:cNvSpPr/>
          <p:nvPr/>
        </p:nvSpPr>
        <p:spPr>
          <a:xfrm>
            <a:off x="862965" y="5354226"/>
            <a:ext cx="2436495" cy="1435923"/>
          </a:xfrm>
          <a:prstGeom prst="wedgeEllipseCallout">
            <a:avLst>
              <a:gd name="adj1" fmla="val -24640"/>
              <a:gd name="adj2" fmla="val -87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我的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矩阵是小彭老师安排的！</a:t>
            </a:r>
            <a:endParaRPr lang="zh-CN" altLang="en-US" sz="2200">
              <a:latin typeface="HYTangMeiRen 85W" panose="00020600040101010101" charset="-122"/>
              <a:ea typeface="HYTangMeiRen 85W" panose="00020600040101010101" charset="-122"/>
            </a:endParaRPr>
          </a:p>
        </p:txBody>
      </p:sp>
      <p:pic>
        <p:nvPicPr>
          <p:cNvPr id="7" name="Content Placeholder 6"/>
          <p:cNvPicPr>
            <a:picLocks noChangeAspect="1"/>
          </p:cNvPicPr>
          <p:nvPr>
            <p:ph sz="half" idx="2"/>
          </p:nvPr>
        </p:nvPicPr>
        <p:blipFill>
          <a:blip r:embed="rId2"/>
          <a:stretch>
            <a:fillRect/>
          </a:stretch>
        </p:blipFill>
        <p:spPr>
          <a:xfrm>
            <a:off x="5059680" y="5046980"/>
            <a:ext cx="7178040" cy="904875"/>
          </a:xfrm>
          <a:prstGeom prst="rect">
            <a:avLst/>
          </a:prstGeom>
        </p:spPr>
      </p:pic>
      <p:sp>
        <p:nvSpPr>
          <p:cNvPr id="2" name="Oval Callout 1"/>
          <p:cNvSpPr/>
          <p:nvPr/>
        </p:nvSpPr>
        <p:spPr>
          <a:xfrm>
            <a:off x="5059680" y="1977157"/>
            <a:ext cx="3248660" cy="1439375"/>
          </a:xfrm>
          <a:prstGeom prst="wedgeEllipseCallout">
            <a:avLst>
              <a:gd name="adj1" fmla="val -66164"/>
              <a:gd name="adj2" fmla="val -21683"/>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2200">
                <a:latin typeface="HYTangMeiRen 85W" panose="00020600040101010101" charset="-122"/>
                <a:ea typeface="HYTangMeiRen 85W" panose="00020600040101010101" charset="-122"/>
              </a:rPr>
              <a:t>我身体上每一根骨头也都有自己的</a:t>
            </a:r>
            <a:r>
              <a:rPr lang="en-US" altLang="zh-CN" sz="2200">
                <a:latin typeface="HYTangMeiRen 85W" panose="00020600040101010101" charset="-122"/>
                <a:ea typeface="HYTangMeiRen 85W" panose="00020600040101010101" charset="-122"/>
              </a:rPr>
              <a:t> Model </a:t>
            </a:r>
            <a:r>
              <a:rPr lang="zh-CN" altLang="en-US" sz="2200">
                <a:latin typeface="HYTangMeiRen 85W" panose="00020600040101010101" charset="-122"/>
                <a:ea typeface="HYTangMeiRen 85W" panose="00020600040101010101" charset="-122"/>
              </a:rPr>
              <a:t>矩阵！</a:t>
            </a:r>
            <a:endParaRPr lang="zh-CN" altLang="en-US"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par>
                          <p:cTn id="10" fill="hold">
                            <p:stCondLst>
                              <p:cond delay="2000"/>
                            </p:stCondLst>
                            <p:childTnLst>
                              <p:par>
                                <p:cTn id="11" presetID="55" presetClass="entr" presetSubtype="0" fill="hold" grpId="0" nodeType="afterEffect">
                                  <p:stCondLst>
                                    <p:cond delay="100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strVal val="#ppt_w*0.70"/>
                                          </p:val>
                                        </p:tav>
                                        <p:tav tm="100000">
                                          <p:val>
                                            <p:strVal val="#ppt_w"/>
                                          </p:val>
                                        </p:tav>
                                      </p:tavLst>
                                    </p:anim>
                                    <p:anim calcmode="lin" valueType="num">
                                      <p:cBhvr>
                                        <p:cTn id="14" dur="1000" fill="hold"/>
                                        <p:tgtEl>
                                          <p:spTgt spid="2"/>
                                        </p:tgtEl>
                                        <p:attrNameLst>
                                          <p:attrName>ppt_h</p:attrName>
                                        </p:attrNameLst>
                                      </p:cBhvr>
                                      <p:tavLst>
                                        <p:tav tm="0">
                                          <p:val>
                                            <p:strVal val="#ppt_h"/>
                                          </p:val>
                                        </p:tav>
                                        <p:tav tm="100000">
                                          <p:val>
                                            <p:strVal val="#ppt_h"/>
                                          </p:val>
                                        </p:tav>
                                      </p:tavLst>
                                    </p:anim>
                                    <p:animEffect transition="in" filter="fade">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View </a:t>
            </a:r>
            <a:r>
              <a:rPr lang="zh-CN" altLang="en-US"/>
              <a:t>矩阵</a:t>
            </a:r>
            <a:r>
              <a:rPr lang="en-US" altLang="zh-CN"/>
              <a:t> - </a:t>
            </a:r>
            <a:r>
              <a:rPr lang="zh-CN" altLang="en-US"/>
              <a:t>从世界坐标系转换到视角坐标系</a:t>
            </a:r>
            <a:endParaRPr lang="zh-CN" altLang="en-US"/>
          </a:p>
        </p:txBody>
      </p:sp>
      <p:pic>
        <p:nvPicPr>
          <p:cNvPr id="8" name="Content Placeholder 7"/>
          <p:cNvPicPr>
            <a:picLocks noChangeAspect="1"/>
          </p:cNvPicPr>
          <p:nvPr>
            <p:ph sz="half" idx="1"/>
          </p:nvPr>
        </p:nvPicPr>
        <p:blipFill>
          <a:blip r:embed="rId1"/>
          <a:stretch>
            <a:fillRect/>
          </a:stretch>
        </p:blipFill>
        <p:spPr>
          <a:xfrm>
            <a:off x="0" y="3667760"/>
            <a:ext cx="6430645" cy="3190240"/>
          </a:xfrm>
          <a:prstGeom prst="rect">
            <a:avLst/>
          </a:prstGeom>
        </p:spPr>
      </p:pic>
      <p:pic>
        <p:nvPicPr>
          <p:cNvPr id="9" name="Content Placeholder 7"/>
          <p:cNvPicPr>
            <a:picLocks noChangeAspect="1"/>
          </p:cNvPicPr>
          <p:nvPr>
            <p:ph sz="half" idx="2"/>
          </p:nvPr>
        </p:nvPicPr>
        <p:blipFill>
          <a:blip r:embed="rId2"/>
          <a:stretch>
            <a:fillRect/>
          </a:stretch>
        </p:blipFill>
        <p:spPr>
          <a:xfrm>
            <a:off x="6431280" y="2715895"/>
            <a:ext cx="5760720" cy="4142105"/>
          </a:xfrm>
          <a:prstGeom prst="rect">
            <a:avLst/>
          </a:prstGeom>
        </p:spPr>
      </p:pic>
      <p:sp>
        <p:nvSpPr>
          <p:cNvPr id="16" name="Oval Callout 15"/>
          <p:cNvSpPr/>
          <p:nvPr/>
        </p:nvSpPr>
        <p:spPr>
          <a:xfrm>
            <a:off x="241935" y="2649682"/>
            <a:ext cx="2651760" cy="957292"/>
          </a:xfrm>
          <a:prstGeom prst="wedgeEllipseCallout">
            <a:avLst>
              <a:gd name="adj1" fmla="val -22701"/>
              <a:gd name="adj2" fmla="val 919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200">
                <a:latin typeface="HYTangMeiRen 85W" panose="00020600040101010101" charset="-122"/>
                <a:ea typeface="HYTangMeiRen 85W" panose="00020600040101010101" charset="-122"/>
              </a:rPr>
              <a:t>从我这个角度看的话</a:t>
            </a:r>
            <a:r>
              <a:rPr lang="en-US" altLang="zh-CN" sz="2200">
                <a:latin typeface="HYTangMeiRen 85W" panose="00020600040101010101" charset="-122"/>
                <a:ea typeface="HYTangMeiRen 85W" panose="00020600040101010101" charset="-122"/>
              </a:rPr>
              <a:t>……</a:t>
            </a:r>
            <a:endParaRPr lang="en-US" altLang="zh-CN" sz="2200">
              <a:latin typeface="HYTangMeiRen 85W" panose="00020600040101010101" charset="-122"/>
              <a:ea typeface="HYTangMeiRen 85W" panose="00020600040101010101" charset="-122"/>
            </a:endParaRPr>
          </a:p>
        </p:txBody>
      </p:sp>
      <p:sp>
        <p:nvSpPr>
          <p:cNvPr id="75" name="Rounded Rectangle 74"/>
          <p:cNvSpPr/>
          <p:nvPr/>
        </p:nvSpPr>
        <p:spPr>
          <a:xfrm>
            <a:off x="2097405" y="214122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世界坐标系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133715" y="214122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视角坐标系</a:t>
            </a:r>
            <a:endParaRPr lang="zh-CN" sz="2800">
              <a:latin typeface="HYShenGongJ" panose="02010600000101010101" charset="-122"/>
              <a:ea typeface="HYShenGongJ" panose="0201060000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View </a:t>
            </a:r>
            <a:r>
              <a:rPr lang="zh-CN" altLang="en-US"/>
              <a:t>矩阵</a:t>
            </a:r>
            <a:r>
              <a:rPr lang="en-US" altLang="zh-CN"/>
              <a:t> - </a:t>
            </a:r>
            <a:r>
              <a:rPr lang="zh-CN" altLang="en-US"/>
              <a:t>使用</a:t>
            </a:r>
            <a:r>
              <a:rPr lang="en-US" altLang="zh-CN"/>
              <a:t> </a:t>
            </a:r>
            <a:r>
              <a:rPr lang="en-US">
                <a:sym typeface="+mn-ea"/>
              </a:rPr>
              <a:t>glm::lookAt</a:t>
            </a:r>
            <a:r>
              <a:rPr lang="en-US" altLang="zh-CN">
                <a:sym typeface="+mn-ea"/>
              </a:rPr>
              <a:t> </a:t>
            </a:r>
            <a:r>
              <a:rPr lang="zh-CN" altLang="en-US">
                <a:sym typeface="+mn-ea"/>
              </a:rPr>
              <a:t>函数创建</a:t>
            </a:r>
            <a:endParaRPr lang="zh-CN" altLang="en-US"/>
          </a:p>
        </p:txBody>
      </p:sp>
      <p:sp>
        <p:nvSpPr>
          <p:cNvPr id="3" name="Content Placeholder 2"/>
          <p:cNvSpPr>
            <a:spLocks noGrp="1"/>
          </p:cNvSpPr>
          <p:nvPr>
            <p:ph idx="1"/>
          </p:nvPr>
        </p:nvSpPr>
        <p:spPr/>
        <p:txBody>
          <a:bodyPr/>
          <a:p>
            <a:r>
              <a:rPr lang="en-US"/>
              <a:t>glm::lookAt(eye, center, up)</a:t>
            </a:r>
            <a:endParaRPr lang="en-US"/>
          </a:p>
          <a:p>
            <a:r>
              <a:rPr lang="zh-CN" altLang="en-US"/>
              <a:t>接受三个矢量作为参数：</a:t>
            </a:r>
            <a:endParaRPr lang="zh-CN" altLang="en-US"/>
          </a:p>
          <a:p>
            <a:r>
              <a:rPr lang="en-US" altLang="zh-CN"/>
              <a:t>eye - </a:t>
            </a:r>
            <a:r>
              <a:rPr lang="zh-CN" altLang="en-US"/>
              <a:t>眼睛所在位置（绝对点）</a:t>
            </a:r>
            <a:endParaRPr lang="zh-CN" altLang="en-US"/>
          </a:p>
          <a:p>
            <a:r>
              <a:rPr lang="en-US" altLang="zh-CN">
                <a:sym typeface="+mn-ea"/>
              </a:rPr>
              <a:t>center - </a:t>
            </a:r>
            <a:r>
              <a:rPr lang="zh-CN" altLang="en-US">
                <a:sym typeface="+mn-ea"/>
              </a:rPr>
              <a:t>所观察物体位置（绝对点）通常为</a:t>
            </a:r>
            <a:r>
              <a:rPr lang="en-US" altLang="zh-CN">
                <a:sym typeface="+mn-ea"/>
              </a:rPr>
              <a:t> (0, 0, 0)</a:t>
            </a:r>
            <a:endParaRPr lang="zh-CN" altLang="en-US">
              <a:sym typeface="+mn-ea"/>
            </a:endParaRPr>
          </a:p>
          <a:p>
            <a:r>
              <a:rPr lang="en-US" altLang="zh-CN"/>
              <a:t>up - </a:t>
            </a:r>
            <a:r>
              <a:rPr lang="zh-CN" altLang="en-US"/>
              <a:t>上方向（相对方向）通常为</a:t>
            </a:r>
            <a:r>
              <a:rPr lang="en-US" altLang="zh-CN"/>
              <a:t> (0, 1, 0)</a:t>
            </a:r>
            <a:endParaRPr lang="en-US" altLang="zh-CN"/>
          </a:p>
          <a:p>
            <a:r>
              <a:rPr lang="zh-CN" altLang="en-US">
                <a:sym typeface="+mn-ea"/>
              </a:rPr>
              <a:t>返回</a:t>
            </a:r>
            <a:r>
              <a:rPr lang="en-US" altLang="zh-CN">
                <a:sym typeface="+mn-ea"/>
              </a:rPr>
              <a:t> </a:t>
            </a:r>
            <a:r>
              <a:rPr lang="en-US">
                <a:sym typeface="+mn-ea"/>
              </a:rPr>
              <a:t>glm::mat4x4 </a:t>
            </a:r>
            <a:r>
              <a:rPr lang="zh-CN" altLang="en-US">
                <a:sym typeface="+mn-ea"/>
              </a:rPr>
              <a:t>表示</a:t>
            </a:r>
            <a:r>
              <a:rPr lang="en-US" altLang="zh-CN">
                <a:sym typeface="+mn-ea"/>
              </a:rPr>
              <a:t> View </a:t>
            </a:r>
            <a:r>
              <a:rPr lang="zh-CN" altLang="en-US">
                <a:sym typeface="+mn-ea"/>
              </a:rPr>
              <a:t>矩阵</a:t>
            </a:r>
            <a:endParaRPr lang="zh-CN" altLang="en-US">
              <a:sym typeface="+mn-ea"/>
            </a:endParaRPr>
          </a:p>
          <a:p>
            <a:r>
              <a:rPr lang="zh-CN" altLang="en-US">
                <a:solidFill>
                  <a:schemeClr val="bg1">
                    <a:lumMod val="50000"/>
                  </a:schemeClr>
                </a:solidFill>
                <a:sym typeface="+mn-ea"/>
              </a:rPr>
              <a:t>View 矩阵实际上是眼睛本身 Model 矩阵的逆：</a:t>
            </a:r>
            <a:endParaRPr lang="zh-CN" altLang="en-US">
              <a:solidFill>
                <a:schemeClr val="bg1">
                  <a:lumMod val="50000"/>
                </a:schemeClr>
              </a:solidFill>
              <a:sym typeface="+mn-ea"/>
            </a:endParaRPr>
          </a:p>
          <a:p>
            <a:r>
              <a:rPr lang="zh-CN" altLang="en-US">
                <a:solidFill>
                  <a:schemeClr val="bg1">
                    <a:lumMod val="50000"/>
                  </a:schemeClr>
                </a:solidFill>
                <a:sym typeface="+mn-ea"/>
              </a:rPr>
              <a:t>View 矩阵 - 世界到眼睛</a:t>
            </a:r>
            <a:endParaRPr lang="zh-CN" altLang="en-US">
              <a:solidFill>
                <a:schemeClr val="bg1">
                  <a:lumMod val="50000"/>
                </a:schemeClr>
              </a:solidFill>
              <a:sym typeface="+mn-ea"/>
            </a:endParaRPr>
          </a:p>
          <a:p>
            <a:r>
              <a:rPr lang="zh-CN" altLang="en-US">
                <a:solidFill>
                  <a:schemeClr val="bg1">
                    <a:lumMod val="50000"/>
                  </a:schemeClr>
                </a:solidFill>
                <a:sym typeface="+mn-ea"/>
              </a:rPr>
              <a:t>眼睛本身的 Model 矩阵 - 眼睛到世界</a:t>
            </a:r>
            <a:endParaRPr lang="zh-CN" altLang="en-US">
              <a:solidFill>
                <a:schemeClr val="bg1">
                  <a:lumMod val="50000"/>
                </a:schemeClr>
              </a:solidFill>
              <a:sym typeface="+mn-ea"/>
            </a:endParaRPr>
          </a:p>
          <a:p>
            <a:r>
              <a:rPr lang="zh-CN" altLang="en-US">
                <a:solidFill>
                  <a:schemeClr val="bg1">
                    <a:lumMod val="50000"/>
                  </a:schemeClr>
                </a:solidFill>
                <a:sym typeface="+mn-ea"/>
              </a:rPr>
              <a:t>当场景中已经有个眼睛的模型时，就可用他的</a:t>
            </a:r>
            <a:r>
              <a:rPr lang="en-US" altLang="zh-CN">
                <a:solidFill>
                  <a:schemeClr val="bg1">
                    <a:lumMod val="50000"/>
                  </a:schemeClr>
                </a:solidFill>
                <a:sym typeface="+mn-ea"/>
              </a:rPr>
              <a:t> Model </a:t>
            </a:r>
            <a:r>
              <a:rPr lang="zh-CN" altLang="en-US">
                <a:solidFill>
                  <a:schemeClr val="bg1">
                    <a:lumMod val="50000"/>
                  </a:schemeClr>
                </a:solidFill>
                <a:sym typeface="+mn-ea"/>
              </a:rPr>
              <a:t>矩阵求逆得到</a:t>
            </a:r>
            <a:r>
              <a:rPr lang="en-US" altLang="zh-CN">
                <a:solidFill>
                  <a:schemeClr val="bg1">
                    <a:lumMod val="50000"/>
                  </a:schemeClr>
                </a:solidFill>
                <a:sym typeface="+mn-ea"/>
              </a:rPr>
              <a:t> View</a:t>
            </a:r>
            <a:endParaRPr lang="en-US" altLang="zh-CN">
              <a:solidFill>
                <a:schemeClr val="bg1">
                  <a:lumMod val="50000"/>
                </a:schemeClr>
              </a:solidFill>
              <a:sym typeface="+mn-ea"/>
            </a:endParaRPr>
          </a:p>
        </p:txBody>
      </p:sp>
      <p:pic>
        <p:nvPicPr>
          <p:cNvPr id="35" name="Picture 34" descr="eyelogo2"/>
          <p:cNvPicPr>
            <a:picLocks noChangeAspect="1"/>
          </p:cNvPicPr>
          <p:nvPr/>
        </p:nvPicPr>
        <p:blipFill>
          <a:blip r:embed="rId1"/>
          <a:stretch>
            <a:fillRect/>
          </a:stretch>
        </p:blipFill>
        <p:spPr>
          <a:xfrm rot="960000" flipH="1">
            <a:off x="7212330" y="3521710"/>
            <a:ext cx="1362075" cy="1444625"/>
          </a:xfrm>
          <a:prstGeom prst="rect">
            <a:avLst/>
          </a:prstGeom>
        </p:spPr>
      </p:pic>
      <p:pic>
        <p:nvPicPr>
          <p:cNvPr id="36" name="Picture 35"/>
          <p:cNvPicPr>
            <a:picLocks noChangeAspect="1"/>
          </p:cNvPicPr>
          <p:nvPr/>
        </p:nvPicPr>
        <p:blipFill>
          <a:blip r:embed="rId2"/>
          <a:stretch>
            <a:fillRect/>
          </a:stretch>
        </p:blipFill>
        <p:spPr>
          <a:xfrm>
            <a:off x="10093325" y="4719320"/>
            <a:ext cx="1144905" cy="1144905"/>
          </a:xfrm>
          <a:prstGeom prst="rect">
            <a:avLst/>
          </a:prstGeom>
        </p:spPr>
      </p:pic>
      <p:sp>
        <p:nvSpPr>
          <p:cNvPr id="4" name="Text Box 3"/>
          <p:cNvSpPr txBox="1"/>
          <p:nvPr/>
        </p:nvSpPr>
        <p:spPr>
          <a:xfrm>
            <a:off x="10257155" y="5789295"/>
            <a:ext cx="817880" cy="368300"/>
          </a:xfrm>
          <a:prstGeom prst="rect">
            <a:avLst/>
          </a:prstGeom>
          <a:noFill/>
        </p:spPr>
        <p:txBody>
          <a:bodyPr wrap="none" rtlCol="0" anchor="t">
            <a:spAutoFit/>
          </a:bodyPr>
          <a:p>
            <a:r>
              <a:rPr lang="en-US" altLang="zh-CN">
                <a:sym typeface="+mn-ea"/>
              </a:rPr>
              <a:t>center</a:t>
            </a:r>
            <a:endParaRPr lang="en-US"/>
          </a:p>
        </p:txBody>
      </p:sp>
      <p:sp>
        <p:nvSpPr>
          <p:cNvPr id="5" name="Text Box 4"/>
          <p:cNvSpPr txBox="1"/>
          <p:nvPr/>
        </p:nvSpPr>
        <p:spPr>
          <a:xfrm>
            <a:off x="7495540" y="4613275"/>
            <a:ext cx="551180" cy="368300"/>
          </a:xfrm>
          <a:prstGeom prst="rect">
            <a:avLst/>
          </a:prstGeom>
          <a:noFill/>
        </p:spPr>
        <p:txBody>
          <a:bodyPr wrap="none" rtlCol="0" anchor="t">
            <a:spAutoFit/>
          </a:bodyPr>
          <a:p>
            <a:r>
              <a:rPr lang="en-US" altLang="zh-CN">
                <a:sym typeface="+mn-ea"/>
              </a:rPr>
              <a:t>eye</a:t>
            </a:r>
            <a:endParaRPr lang="en-US"/>
          </a:p>
        </p:txBody>
      </p:sp>
      <p:cxnSp>
        <p:nvCxnSpPr>
          <p:cNvPr id="10" name="Straight Arrow Connector 9"/>
          <p:cNvCxnSpPr/>
          <p:nvPr/>
        </p:nvCxnSpPr>
        <p:spPr>
          <a:xfrm flipV="1">
            <a:off x="7771130" y="2803525"/>
            <a:ext cx="0" cy="110553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7552690" y="2435225"/>
            <a:ext cx="436880" cy="368300"/>
          </a:xfrm>
          <a:prstGeom prst="rect">
            <a:avLst/>
          </a:prstGeom>
          <a:noFill/>
        </p:spPr>
        <p:txBody>
          <a:bodyPr wrap="none" rtlCol="0" anchor="t">
            <a:spAutoFit/>
          </a:bodyPr>
          <a:p>
            <a:r>
              <a:rPr lang="en-US" altLang="zh-CN">
                <a:sym typeface="+mn-ea"/>
              </a:rPr>
              <a:t>up</a:t>
            </a:r>
            <a:endParaRPr lang="en-US"/>
          </a:p>
        </p:txBody>
      </p:sp>
      <p:cxnSp>
        <p:nvCxnSpPr>
          <p:cNvPr id="7" name="Straight Arrow Connector 6"/>
          <p:cNvCxnSpPr/>
          <p:nvPr/>
        </p:nvCxnSpPr>
        <p:spPr>
          <a:xfrm>
            <a:off x="8037830" y="4297680"/>
            <a:ext cx="2092325" cy="801370"/>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647700" y="1858645"/>
            <a:ext cx="10515600" cy="4284345"/>
          </a:xfrm>
          <a:prstGeom prst="rect">
            <a:avLst/>
          </a:prstGeom>
        </p:spPr>
      </p:pic>
      <p:sp>
        <p:nvSpPr>
          <p:cNvPr id="24" name="Text Box 23"/>
          <p:cNvSpPr txBox="1"/>
          <p:nvPr/>
        </p:nvSpPr>
        <p:spPr>
          <a:xfrm>
            <a:off x="4394200" y="106045"/>
            <a:ext cx="1962785" cy="922020"/>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cs typeface="HYXuanSong 75S" panose="00020600040101010101" charset="-122"/>
              </a:rPr>
              <a:t>f = ||center - eye||</a:t>
            </a:r>
            <a:endParaRPr lang="en-US" altLang="zh-CN">
              <a:latin typeface="HYXuanSong 75S" panose="00020600040101010101" charset="-122"/>
              <a:ea typeface="HYXuanSong 75S" panose="00020600040101010101" charset="-122"/>
              <a:cs typeface="HYXuanSong 75S" panose="00020600040101010101" charset="-122"/>
            </a:endParaRPr>
          </a:p>
          <a:p>
            <a:pPr algn="l"/>
            <a:r>
              <a:rPr lang="en-US">
                <a:latin typeface="HYXuanSong 75S" panose="00020600040101010101" charset="-122"/>
                <a:ea typeface="HYXuanSong 75S" panose="00020600040101010101" charset="-122"/>
                <a:cs typeface="HYXuanSong 75S" panose="00020600040101010101" charset="-122"/>
              </a:rPr>
              <a:t>s = ||up </a:t>
            </a:r>
            <a:r>
              <a:rPr lang="en-US" altLang="zh-CN">
                <a:latin typeface="HYXuanSong 75S" panose="00020600040101010101" charset="-122"/>
                <a:ea typeface="HYXuanSong 75S" panose="00020600040101010101" charset="-122"/>
                <a:cs typeface="HYXuanSong 75S" panose="00020600040101010101" charset="-122"/>
                <a:sym typeface="+mn-ea"/>
              </a:rPr>
              <a:t>× f||</a:t>
            </a:r>
            <a:endParaRPr lang="en-US" altLang="zh-CN">
              <a:latin typeface="HYXuanSong 75S" panose="00020600040101010101" charset="-122"/>
              <a:ea typeface="HYXuanSong 75S" panose="00020600040101010101" charset="-122"/>
              <a:cs typeface="HYXuanSong 75S" panose="00020600040101010101" charset="-122"/>
              <a:sym typeface="+mn-ea"/>
            </a:endParaRPr>
          </a:p>
          <a:p>
            <a:pPr algn="l"/>
            <a:r>
              <a:rPr lang="en-US">
                <a:latin typeface="HYXuanSong 75S" panose="00020600040101010101" charset="-122"/>
                <a:ea typeface="HYXuanSong 75S" panose="00020600040101010101" charset="-122"/>
                <a:cs typeface="HYXuanSong 75S" panose="00020600040101010101" charset="-122"/>
              </a:rPr>
              <a:t>u = </a:t>
            </a:r>
            <a:r>
              <a:rPr lang="en-US">
                <a:latin typeface="HYXuanSong 75S" panose="00020600040101010101" charset="-122"/>
                <a:ea typeface="HYXuanSong 75S" panose="00020600040101010101" charset="-122"/>
                <a:cs typeface="HYXuanSong 75S" panose="00020600040101010101" charset="-122"/>
                <a:sym typeface="+mn-ea"/>
              </a:rPr>
              <a:t>f </a:t>
            </a:r>
            <a:r>
              <a:rPr lang="en-US" altLang="zh-CN">
                <a:latin typeface="HYXuanSong 75S" panose="00020600040101010101" charset="-122"/>
                <a:ea typeface="HYXuanSong 75S" panose="00020600040101010101" charset="-122"/>
                <a:cs typeface="HYXuanSong 75S" panose="00020600040101010101" charset="-122"/>
                <a:sym typeface="+mn-ea"/>
              </a:rPr>
              <a:t>× s</a:t>
            </a:r>
            <a:endParaRPr lang="en-US">
              <a:latin typeface="HYXuanSong 75S" panose="00020600040101010101" charset="-122"/>
              <a:ea typeface="HYXuanSong 75S" panose="00020600040101010101" charset="-122"/>
              <a:cs typeface="HYXuanSong 75S" panose="00020600040101010101" charset="-122"/>
            </a:endParaRPr>
          </a:p>
        </p:txBody>
      </p:sp>
      <p:pic>
        <p:nvPicPr>
          <p:cNvPr id="11" name="Picture 10"/>
          <p:cNvPicPr>
            <a:picLocks noChangeAspect="1"/>
          </p:cNvPicPr>
          <p:nvPr/>
        </p:nvPicPr>
        <p:blipFill>
          <a:blip r:embed="rId2"/>
          <a:stretch>
            <a:fillRect/>
          </a:stretch>
        </p:blipFill>
        <p:spPr>
          <a:xfrm>
            <a:off x="9072880" y="4711065"/>
            <a:ext cx="3119120" cy="2146935"/>
          </a:xfrm>
          <a:prstGeom prst="rect">
            <a:avLst/>
          </a:prstGeom>
        </p:spPr>
      </p:pic>
      <p:sp>
        <p:nvSpPr>
          <p:cNvPr id="23" name="Oval Callout 22"/>
          <p:cNvSpPr/>
          <p:nvPr/>
        </p:nvSpPr>
        <p:spPr>
          <a:xfrm>
            <a:off x="6909435" y="4005990"/>
            <a:ext cx="4083050" cy="704665"/>
          </a:xfrm>
          <a:prstGeom prst="wedgeEllipseCallout">
            <a:avLst>
              <a:gd name="adj1" fmla="val 31679"/>
              <a:gd name="adj2" fmla="val 87550"/>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给我一个“前”和“上”矢量，我能给你整出一组正交归一基矢</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8" name="Straight Arrow Connector 17"/>
          <p:cNvCxnSpPr/>
          <p:nvPr/>
        </p:nvCxnSpPr>
        <p:spPr>
          <a:xfrm flipV="1">
            <a:off x="8419465" y="2750185"/>
            <a:ext cx="794385" cy="499745"/>
          </a:xfrm>
          <a:prstGeom prst="straightConnector1">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p>
            <a:r>
              <a:rPr lang="en-US">
                <a:sym typeface="+mn-ea"/>
              </a:rPr>
              <a:t>glm::lookAt </a:t>
            </a:r>
            <a:r>
              <a:rPr lang="zh-CN" altLang="en-US">
                <a:sym typeface="+mn-ea"/>
              </a:rPr>
              <a:t>原理</a:t>
            </a:r>
            <a:endParaRPr lang="zh-CN" altLang="en-US">
              <a:sym typeface="+mn-ea"/>
            </a:endParaRPr>
          </a:p>
        </p:txBody>
      </p:sp>
      <p:pic>
        <p:nvPicPr>
          <p:cNvPr id="4" name="Content Placeholder 3"/>
          <p:cNvPicPr>
            <a:picLocks noChangeAspect="1"/>
          </p:cNvPicPr>
          <p:nvPr>
            <p:ph idx="1"/>
          </p:nvPr>
        </p:nvPicPr>
        <p:blipFill>
          <a:blip r:embed="rId1"/>
          <a:srcRect r="56552"/>
          <a:stretch>
            <a:fillRect/>
          </a:stretch>
        </p:blipFill>
        <p:spPr>
          <a:xfrm>
            <a:off x="647700" y="1858645"/>
            <a:ext cx="4568825" cy="4284345"/>
          </a:xfrm>
          <a:prstGeom prst="rect">
            <a:avLst/>
          </a:prstGeom>
        </p:spPr>
      </p:pic>
      <p:grpSp>
        <p:nvGrpSpPr>
          <p:cNvPr id="9" name="Group 8"/>
          <p:cNvGrpSpPr/>
          <p:nvPr/>
        </p:nvGrpSpPr>
        <p:grpSpPr>
          <a:xfrm>
            <a:off x="6247130" y="1377315"/>
            <a:ext cx="5236401" cy="4731194"/>
            <a:chOff x="11358" y="3835"/>
            <a:chExt cx="6340" cy="5728"/>
          </a:xfrm>
        </p:grpSpPr>
        <p:pic>
          <p:nvPicPr>
            <p:cNvPr id="35" name="Picture 34" descr="eyelogo2"/>
            <p:cNvPicPr>
              <a:picLocks noChangeAspect="1"/>
            </p:cNvPicPr>
            <p:nvPr/>
          </p:nvPicPr>
          <p:blipFill>
            <a:blip r:embed="rId2"/>
            <a:stretch>
              <a:fillRect/>
            </a:stretch>
          </p:blipFill>
          <p:spPr>
            <a:xfrm rot="960000" flipH="1">
              <a:off x="11358" y="5546"/>
              <a:ext cx="2145" cy="2275"/>
            </a:xfrm>
            <a:prstGeom prst="rect">
              <a:avLst/>
            </a:prstGeom>
          </p:spPr>
        </p:pic>
        <p:pic>
          <p:nvPicPr>
            <p:cNvPr id="36" name="Picture 35"/>
            <p:cNvPicPr>
              <a:picLocks noChangeAspect="1"/>
            </p:cNvPicPr>
            <p:nvPr/>
          </p:nvPicPr>
          <p:blipFill>
            <a:blip r:embed="rId3"/>
            <a:stretch>
              <a:fillRect/>
            </a:stretch>
          </p:blipFill>
          <p:spPr>
            <a:xfrm>
              <a:off x="15895" y="7432"/>
              <a:ext cx="1803" cy="1803"/>
            </a:xfrm>
            <a:prstGeom prst="rect">
              <a:avLst/>
            </a:prstGeom>
          </p:spPr>
        </p:pic>
        <p:sp>
          <p:nvSpPr>
            <p:cNvPr id="5" name="Text Box 4"/>
            <p:cNvSpPr txBox="1"/>
            <p:nvPr/>
          </p:nvSpPr>
          <p:spPr>
            <a:xfrm>
              <a:off x="16153" y="9117"/>
              <a:ext cx="1288" cy="446"/>
            </a:xfrm>
            <a:prstGeom prst="rect">
              <a:avLst/>
            </a:prstGeom>
            <a:noFill/>
          </p:spPr>
          <p:txBody>
            <a:bodyPr wrap="square" rtlCol="0" anchor="t">
              <a:spAutoFit/>
            </a:bodyPr>
            <a:p>
              <a:r>
                <a:rPr lang="en-US" altLang="zh-CN">
                  <a:sym typeface="+mn-ea"/>
                </a:rPr>
                <a:t>center</a:t>
              </a:r>
              <a:endParaRPr lang="en-US"/>
            </a:p>
          </p:txBody>
        </p:sp>
        <p:sp>
          <p:nvSpPr>
            <p:cNvPr id="6" name="Text Box 5"/>
            <p:cNvSpPr txBox="1"/>
            <p:nvPr/>
          </p:nvSpPr>
          <p:spPr>
            <a:xfrm>
              <a:off x="11804" y="7265"/>
              <a:ext cx="868" cy="446"/>
            </a:xfrm>
            <a:prstGeom prst="rect">
              <a:avLst/>
            </a:prstGeom>
            <a:noFill/>
          </p:spPr>
          <p:txBody>
            <a:bodyPr wrap="square" rtlCol="0" anchor="t">
              <a:spAutoFit/>
            </a:bodyPr>
            <a:p>
              <a:r>
                <a:rPr lang="en-US" altLang="zh-CN">
                  <a:sym typeface="+mn-ea"/>
                </a:rPr>
                <a:t>eye</a:t>
              </a:r>
              <a:endParaRPr lang="en-US"/>
            </a:p>
          </p:txBody>
        </p:sp>
        <p:cxnSp>
          <p:nvCxnSpPr>
            <p:cNvPr id="10" name="Straight Arrow Connector 9"/>
            <p:cNvCxnSpPr/>
            <p:nvPr/>
          </p:nvCxnSpPr>
          <p:spPr>
            <a:xfrm flipV="1">
              <a:off x="12238" y="4415"/>
              <a:ext cx="0" cy="1741"/>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11894" y="3835"/>
              <a:ext cx="688" cy="446"/>
            </a:xfrm>
            <a:prstGeom prst="rect">
              <a:avLst/>
            </a:prstGeom>
            <a:noFill/>
          </p:spPr>
          <p:txBody>
            <a:bodyPr wrap="square" rtlCol="0" anchor="t">
              <a:spAutoFit/>
            </a:bodyPr>
            <a:p>
              <a:r>
                <a:rPr lang="en-US" altLang="zh-CN">
                  <a:sym typeface="+mn-ea"/>
                </a:rPr>
                <a:t>up</a:t>
              </a:r>
              <a:endParaRPr lang="en-US"/>
            </a:p>
          </p:txBody>
        </p:sp>
        <p:cxnSp>
          <p:nvCxnSpPr>
            <p:cNvPr id="8" name="Straight Arrow Connector 7"/>
            <p:cNvCxnSpPr/>
            <p:nvPr/>
          </p:nvCxnSpPr>
          <p:spPr>
            <a:xfrm>
              <a:off x="12658" y="6768"/>
              <a:ext cx="3295" cy="1262"/>
            </a:xfrm>
            <a:prstGeom prst="straightConnector1">
              <a:avLst/>
            </a:prstGeom>
            <a:ln w="28575">
              <a:solidFill>
                <a:schemeClr val="accent5"/>
              </a:solidFill>
              <a:prstDash val="sysDot"/>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2791460" y="3522345"/>
            <a:ext cx="2877820" cy="2164715"/>
            <a:chOff x="4396" y="5547"/>
            <a:chExt cx="4532" cy="3409"/>
          </a:xfrm>
        </p:grpSpPr>
        <p:sp>
          <p:nvSpPr>
            <p:cNvPr id="75" name="Rounded Rectangle 74"/>
            <p:cNvSpPr/>
            <p:nvPr/>
          </p:nvSpPr>
          <p:spPr>
            <a:xfrm>
              <a:off x="4396" y="5547"/>
              <a:ext cx="2895" cy="6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x</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3" name="Rounded Rectangle 2"/>
            <p:cNvSpPr/>
            <p:nvPr/>
          </p:nvSpPr>
          <p:spPr>
            <a:xfrm>
              <a:off x="4396" y="6478"/>
              <a:ext cx="2895" cy="65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y</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1" name="Rounded Rectangle 10"/>
            <p:cNvSpPr/>
            <p:nvPr/>
          </p:nvSpPr>
          <p:spPr>
            <a:xfrm>
              <a:off x="4396" y="7409"/>
              <a:ext cx="2895" cy="653"/>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p>
              <a:pPr algn="ctr"/>
              <a:r>
                <a:rPr lang="en-US" altLang="zh-CN" sz="2800">
                  <a:latin typeface="HYShenGongJ" panose="02010600000101010101" charset="-122"/>
                  <a:ea typeface="HYShenGongJ" panose="02010600000101010101" charset="-122"/>
                </a:rPr>
                <a:t>z</a:t>
              </a:r>
              <a:r>
                <a:rPr lang="zh-CN" altLang="en-US" sz="2800">
                  <a:latin typeface="HYShenGongJ" panose="02010600000101010101" charset="-122"/>
                  <a:ea typeface="HYShenGongJ" panose="02010600000101010101" charset="-122"/>
                </a:rPr>
                <a:t>轴基矢量</a:t>
              </a:r>
              <a:endParaRPr lang="zh-CN" altLang="en-US" sz="2800">
                <a:latin typeface="HYShenGongJ" panose="02010600000101010101" charset="-122"/>
                <a:ea typeface="HYShenGongJ" panose="02010600000101010101" charset="-122"/>
              </a:endParaRPr>
            </a:p>
          </p:txBody>
        </p:sp>
        <p:sp>
          <p:nvSpPr>
            <p:cNvPr id="12" name="Rounded Rectangle 11"/>
            <p:cNvSpPr/>
            <p:nvPr/>
          </p:nvSpPr>
          <p:spPr>
            <a:xfrm>
              <a:off x="5670" y="8304"/>
              <a:ext cx="3258" cy="65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平移偏移量</a:t>
              </a:r>
              <a:endParaRPr lang="en-US" altLang="zh-CN" sz="2800">
                <a:latin typeface="HYShenGongJ" panose="02010600000101010101" charset="-122"/>
                <a:ea typeface="HYShenGongJ" panose="02010600000101010101" charset="-122"/>
              </a:endParaRPr>
            </a:p>
          </p:txBody>
        </p:sp>
      </p:grpSp>
      <p:cxnSp>
        <p:nvCxnSpPr>
          <p:cNvPr id="14" name="Straight Arrow Connector 13"/>
          <p:cNvCxnSpPr/>
          <p:nvPr/>
        </p:nvCxnSpPr>
        <p:spPr>
          <a:xfrm>
            <a:off x="8419465" y="3253105"/>
            <a:ext cx="1094740" cy="400685"/>
          </a:xfrm>
          <a:prstGeom prst="straightConnector1">
            <a:avLst/>
          </a:prstGeom>
          <a:ln w="28575">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5" name="Text Box 14"/>
          <p:cNvSpPr txBox="1"/>
          <p:nvPr/>
        </p:nvSpPr>
        <p:spPr>
          <a:xfrm>
            <a:off x="9540875" y="3562350"/>
            <a:ext cx="2521585" cy="368300"/>
          </a:xfrm>
          <a:prstGeom prst="rect">
            <a:avLst/>
          </a:prstGeom>
          <a:noFill/>
        </p:spPr>
        <p:txBody>
          <a:bodyPr wrap="square" rtlCol="0" anchor="t">
            <a:spAutoFit/>
          </a:bodyPr>
          <a:p>
            <a:r>
              <a:rPr lang="en-US" altLang="zh-CN">
                <a:sym typeface="+mn-ea"/>
              </a:rPr>
              <a:t>f</a:t>
            </a:r>
            <a:r>
              <a:rPr lang="zh-CN" altLang="en-US">
                <a:sym typeface="+mn-ea"/>
              </a:rPr>
              <a:t>（前，即</a:t>
            </a:r>
            <a:r>
              <a:rPr lang="en-US" altLang="zh-CN">
                <a:sym typeface="+mn-ea"/>
              </a:rPr>
              <a:t> z </a:t>
            </a:r>
            <a:r>
              <a:rPr lang="zh-CN" altLang="en-US">
                <a:sym typeface="+mn-ea"/>
              </a:rPr>
              <a:t>轴）</a:t>
            </a:r>
            <a:endParaRPr lang="en-US" altLang="zh-CN">
              <a:sym typeface="+mn-ea"/>
            </a:endParaRPr>
          </a:p>
        </p:txBody>
      </p:sp>
      <p:cxnSp>
        <p:nvCxnSpPr>
          <p:cNvPr id="16" name="Straight Arrow Connector 15"/>
          <p:cNvCxnSpPr/>
          <p:nvPr/>
        </p:nvCxnSpPr>
        <p:spPr>
          <a:xfrm flipV="1">
            <a:off x="8419465" y="2143125"/>
            <a:ext cx="488315" cy="1097915"/>
          </a:xfrm>
          <a:prstGeom prst="straightConnector1">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17" name="Text Box 16"/>
          <p:cNvSpPr txBox="1"/>
          <p:nvPr/>
        </p:nvSpPr>
        <p:spPr>
          <a:xfrm>
            <a:off x="8808720" y="1774825"/>
            <a:ext cx="1804670" cy="368300"/>
          </a:xfrm>
          <a:prstGeom prst="rect">
            <a:avLst/>
          </a:prstGeom>
          <a:noFill/>
        </p:spPr>
        <p:txBody>
          <a:bodyPr wrap="square" rtlCol="0" anchor="t">
            <a:spAutoFit/>
          </a:bodyPr>
          <a:p>
            <a:r>
              <a:rPr lang="en-US" altLang="zh-CN">
                <a:sym typeface="+mn-ea"/>
              </a:rPr>
              <a:t>u</a:t>
            </a:r>
            <a:r>
              <a:rPr lang="zh-CN" altLang="en-US">
                <a:sym typeface="+mn-ea"/>
              </a:rPr>
              <a:t>（上</a:t>
            </a:r>
            <a:r>
              <a:rPr lang="zh-CN" altLang="en-US">
                <a:sym typeface="+mn-ea"/>
              </a:rPr>
              <a:t>，即</a:t>
            </a:r>
            <a:r>
              <a:rPr lang="en-US" altLang="zh-CN">
                <a:sym typeface="+mn-ea"/>
              </a:rPr>
              <a:t> y </a:t>
            </a:r>
            <a:r>
              <a:rPr lang="zh-CN" altLang="en-US">
                <a:sym typeface="+mn-ea"/>
              </a:rPr>
              <a:t>轴</a:t>
            </a:r>
            <a:r>
              <a:rPr lang="zh-CN" altLang="en-US">
                <a:sym typeface="+mn-ea"/>
              </a:rPr>
              <a:t>）</a:t>
            </a:r>
            <a:endParaRPr lang="zh-CN" altLang="en-US">
              <a:sym typeface="+mn-ea"/>
            </a:endParaRPr>
          </a:p>
        </p:txBody>
      </p:sp>
      <p:sp>
        <p:nvSpPr>
          <p:cNvPr id="19" name="Text Box 18"/>
          <p:cNvSpPr txBox="1"/>
          <p:nvPr/>
        </p:nvSpPr>
        <p:spPr>
          <a:xfrm>
            <a:off x="9157970" y="2409190"/>
            <a:ext cx="2199005" cy="368300"/>
          </a:xfrm>
          <a:prstGeom prst="rect">
            <a:avLst/>
          </a:prstGeom>
          <a:noFill/>
        </p:spPr>
        <p:txBody>
          <a:bodyPr wrap="square" rtlCol="0" anchor="t">
            <a:spAutoFit/>
          </a:bodyPr>
          <a:p>
            <a:r>
              <a:rPr lang="en-US" altLang="zh-CN">
                <a:sym typeface="+mn-ea"/>
              </a:rPr>
              <a:t>s</a:t>
            </a:r>
            <a:r>
              <a:rPr lang="zh-CN" altLang="en-US">
                <a:sym typeface="+mn-ea"/>
              </a:rPr>
              <a:t>（右</a:t>
            </a:r>
            <a:r>
              <a:rPr lang="zh-CN" altLang="en-US">
                <a:sym typeface="+mn-ea"/>
              </a:rPr>
              <a:t>，即</a:t>
            </a:r>
            <a:r>
              <a:rPr lang="en-US" altLang="zh-CN">
                <a:sym typeface="+mn-ea"/>
              </a:rPr>
              <a:t> x </a:t>
            </a:r>
            <a:r>
              <a:rPr lang="zh-CN" altLang="en-US">
                <a:sym typeface="+mn-ea"/>
              </a:rPr>
              <a:t>轴</a:t>
            </a:r>
            <a:r>
              <a:rPr lang="zh-CN" altLang="en-US">
                <a:sym typeface="+mn-ea"/>
              </a:rPr>
              <a:t>）</a:t>
            </a:r>
            <a:endParaRPr lang="zh-CN" altLang="en-US">
              <a:sym typeface="+mn-ea"/>
            </a:endParaRPr>
          </a:p>
        </p:txBody>
      </p:sp>
      <p:sp>
        <p:nvSpPr>
          <p:cNvPr id="20" name="Text Box 19"/>
          <p:cNvSpPr txBox="1"/>
          <p:nvPr/>
        </p:nvSpPr>
        <p:spPr>
          <a:xfrm>
            <a:off x="8243570" y="6219825"/>
            <a:ext cx="1612900" cy="368300"/>
          </a:xfrm>
          <a:prstGeom prst="rect">
            <a:avLst/>
          </a:prstGeom>
          <a:noFill/>
        </p:spPr>
        <p:txBody>
          <a:bodyPr wrap="square" rtlCol="0" anchor="t">
            <a:spAutoFit/>
          </a:bodyPr>
          <a:p>
            <a:r>
              <a:rPr lang="en-US" altLang="zh-CN">
                <a:sym typeface="+mn-ea"/>
              </a:rPr>
              <a:t>O</a:t>
            </a:r>
            <a:r>
              <a:rPr lang="zh-CN" altLang="en-US">
                <a:sym typeface="+mn-ea"/>
              </a:rPr>
              <a:t>（世界原点）</a:t>
            </a:r>
            <a:endParaRPr lang="en-US" altLang="zh-CN">
              <a:sym typeface="+mn-ea"/>
            </a:endParaRPr>
          </a:p>
        </p:txBody>
      </p:sp>
      <p:cxnSp>
        <p:nvCxnSpPr>
          <p:cNvPr id="21" name="Straight Arrow Connector 20"/>
          <p:cNvCxnSpPr/>
          <p:nvPr/>
        </p:nvCxnSpPr>
        <p:spPr>
          <a:xfrm flipH="1" flipV="1">
            <a:off x="6965315" y="3654425"/>
            <a:ext cx="1302385" cy="2574290"/>
          </a:xfrm>
          <a:prstGeom prst="straightConnector1">
            <a:avLst/>
          </a:prstGeom>
          <a:ln w="28575">
            <a:solidFill>
              <a:schemeClr val="accent4"/>
            </a:solidFill>
            <a:headEnd type="arrow" w="med" len="med"/>
            <a:tailEnd type="none"/>
          </a:ln>
        </p:spPr>
        <p:style>
          <a:lnRef idx="1">
            <a:schemeClr val="accent1"/>
          </a:lnRef>
          <a:fillRef idx="0">
            <a:schemeClr val="accent1"/>
          </a:fillRef>
          <a:effectRef idx="0">
            <a:schemeClr val="accent1"/>
          </a:effectRef>
          <a:fontRef idx="minor">
            <a:schemeClr val="tx1"/>
          </a:fontRef>
        </p:style>
      </p:cxnSp>
      <p:sp>
        <p:nvSpPr>
          <p:cNvPr id="22" name="Text Box 21"/>
          <p:cNvSpPr txBox="1"/>
          <p:nvPr/>
        </p:nvSpPr>
        <p:spPr>
          <a:xfrm>
            <a:off x="6689725" y="4909185"/>
            <a:ext cx="2532380" cy="368300"/>
          </a:xfrm>
          <a:prstGeom prst="rect">
            <a:avLst/>
          </a:prstGeom>
          <a:noFill/>
        </p:spPr>
        <p:txBody>
          <a:bodyPr wrap="none" rtlCol="0" anchor="t">
            <a:spAutoFit/>
          </a:bodyPr>
          <a:p>
            <a:pPr algn="l"/>
            <a:r>
              <a:rPr lang="en-US" altLang="zh-CN">
                <a:sym typeface="+mn-ea"/>
              </a:rPr>
              <a:t>-[s u f] · eye</a:t>
            </a:r>
            <a:r>
              <a:rPr lang="zh-CN" altLang="en-US">
                <a:sym typeface="+mn-ea"/>
              </a:rPr>
              <a:t>（偏移量）</a:t>
            </a:r>
            <a:endParaRPr lang="zh-CN" altLang="en-US">
              <a:sym typeface="+mn-ea"/>
            </a:endParaRPr>
          </a:p>
        </p:txBody>
      </p:sp>
      <p:sp>
        <p:nvSpPr>
          <p:cNvPr id="23" name="Oval Callout 22"/>
          <p:cNvSpPr/>
          <p:nvPr/>
        </p:nvSpPr>
        <p:spPr>
          <a:xfrm>
            <a:off x="1270000" y="6056275"/>
            <a:ext cx="4114800" cy="696671"/>
          </a:xfrm>
          <a:prstGeom prst="wedgeEllipseCallout">
            <a:avLst>
              <a:gd name="adj1" fmla="val 17993"/>
              <a:gd name="adj2" fmla="val -9410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之所以偏移量部分需要负号是因为</a:t>
            </a:r>
            <a:r>
              <a:rPr lang="en-US" altLang="zh-CN" sz="1600">
                <a:latin typeface="HYTangMeiRen 85W" panose="00020600040101010101" charset="-122"/>
                <a:ea typeface="HYTangMeiRen 85W" panose="00020600040101010101" charset="-122"/>
              </a:rPr>
              <a:t> View </a:t>
            </a:r>
            <a:r>
              <a:rPr lang="zh-CN" altLang="en-US" sz="1600">
                <a:latin typeface="HYTangMeiRen 85W" panose="00020600040101010101" charset="-122"/>
                <a:ea typeface="HYTangMeiRen 85W" panose="00020600040101010101" charset="-122"/>
              </a:rPr>
              <a:t>矩阵是一个</a:t>
            </a:r>
            <a:r>
              <a:rPr lang="zh-CN" sz="1600">
                <a:latin typeface="HYTangMeiRen 85W" panose="00020600040101010101" charset="-122"/>
                <a:ea typeface="HYTangMeiRen 85W" panose="00020600040101010101" charset="-122"/>
              </a:rPr>
              <a:t>逆变矩阵！</a:t>
            </a:r>
            <a:endParaRPr lang="zh-CN" sz="1600">
              <a:latin typeface="HYTangMeiRen 85W" panose="00020600040101010101" charset="-122"/>
              <a:ea typeface="HYTangMeiRen 85W" panose="00020600040101010101" charset="-122"/>
            </a:endParaRPr>
          </a:p>
        </p:txBody>
      </p:sp>
      <p:sp>
        <p:nvSpPr>
          <p:cNvPr id="24" name="Text Box 23"/>
          <p:cNvSpPr txBox="1"/>
          <p:nvPr/>
        </p:nvSpPr>
        <p:spPr>
          <a:xfrm>
            <a:off x="4394200" y="106045"/>
            <a:ext cx="2185670" cy="1476375"/>
          </a:xfrm>
          <a:prstGeom prst="rect">
            <a:avLst/>
          </a:prstGeom>
          <a:noFill/>
        </p:spPr>
        <p:txBody>
          <a:bodyPr wrap="none" rtlCol="0">
            <a:spAutoFit/>
          </a:bodyPr>
          <a:p>
            <a:pPr algn="l"/>
            <a:r>
              <a:rPr lang="en-US" altLang="zh-CN">
                <a:latin typeface="HYXuanSong 75S" panose="00020600040101010101" charset="-122"/>
                <a:ea typeface="HYXuanSong 75S" panose="00020600040101010101" charset="-122"/>
              </a:rPr>
              <a:t>Result =</a:t>
            </a:r>
            <a:endParaRPr lang="en-US" altLang="zh-CN">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s.x   s.y   s.z   s</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u.x  u.y  u.z   u</a:t>
            </a:r>
            <a:r>
              <a:rPr lang="en-US" altLang="zh-CN">
                <a:latin typeface="HYXuanSong 75S" panose="00020600040101010101" charset="-122"/>
                <a:ea typeface="HYXuanSong 75S" panose="00020600040101010101" charset="-122"/>
                <a:sym typeface="+mn-ea"/>
              </a:rPr>
              <a:t>·eye</a:t>
            </a:r>
            <a:endParaRPr lang="en-US">
              <a:latin typeface="HYXuanSong 75S" panose="00020600040101010101" charset="-122"/>
              <a:ea typeface="HYXuanSong 75S" panose="00020600040101010101" charset="-122"/>
            </a:endParaRPr>
          </a:p>
          <a:p>
            <a:pPr algn="l"/>
            <a:r>
              <a:rPr lang="en-US">
                <a:latin typeface="HYXuanSong 75S" panose="00020600040101010101" charset="-122"/>
                <a:ea typeface="HYXuanSong 75S" panose="00020600040101010101" charset="-122"/>
              </a:rPr>
              <a:t>f.x   f.y   f.z    f</a:t>
            </a:r>
            <a:r>
              <a:rPr lang="en-US" altLang="zh-CN">
                <a:latin typeface="HYXuanSong 75S" panose="00020600040101010101" charset="-122"/>
                <a:ea typeface="HYXuanSong 75S" panose="00020600040101010101" charset="-122"/>
                <a:sym typeface="+mn-ea"/>
              </a:rPr>
              <a:t>·eye</a:t>
            </a:r>
            <a:endParaRPr lang="en-US" altLang="zh-CN">
              <a:latin typeface="HYXuanSong 75S" panose="00020600040101010101" charset="-122"/>
              <a:ea typeface="HYXuanSong 75S" panose="00020600040101010101" charset="-122"/>
              <a:sym typeface="+mn-ea"/>
            </a:endParaRPr>
          </a:p>
          <a:p>
            <a:pPr algn="l"/>
            <a:r>
              <a:rPr lang="en-US">
                <a:latin typeface="HYXuanSong 75S" panose="00020600040101010101" charset="-122"/>
                <a:ea typeface="HYXuanSong 75S" panose="00020600040101010101" charset="-122"/>
              </a:rPr>
              <a:t>0     0     0      1</a:t>
            </a:r>
            <a:endParaRPr lang="en-US">
              <a:latin typeface="HYXuanSong 75S" panose="00020600040101010101" charset="-122"/>
              <a:ea typeface="HYXuanSong 75S" panose="00020600040101010101" charset="-122"/>
            </a:endParaRPr>
          </a:p>
        </p:txBody>
      </p:sp>
      <p:sp>
        <p:nvSpPr>
          <p:cNvPr id="26" name="Oval Callout 25"/>
          <p:cNvSpPr/>
          <p:nvPr/>
        </p:nvSpPr>
        <p:spPr>
          <a:xfrm>
            <a:off x="7189470" y="295651"/>
            <a:ext cx="4066540" cy="1071763"/>
          </a:xfrm>
          <a:prstGeom prst="wedgeEllipseCallout">
            <a:avLst>
              <a:gd name="adj1" fmla="val -63765"/>
              <a:gd name="adj2" fmla="val 200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之所以三个基矢量分量横向排列是因为这是逆变矩阵而正交矩阵（纯旋转）的逆就是转置！</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55" presetClass="entr" presetSubtype="0" fill="hold" grpId="0" nodeType="afterEffect">
                                  <p:stCondLst>
                                    <p:cond delay="200"/>
                                  </p:stCondLst>
                                  <p:childTnLst>
                                    <p:set>
                                      <p:cBhvr>
                                        <p:cTn id="10" dur="1" fill="hold">
                                          <p:stCondLst>
                                            <p:cond delay="0"/>
                                          </p:stCondLst>
                                        </p:cTn>
                                        <p:tgtEl>
                                          <p:spTgt spid="23"/>
                                        </p:tgtEl>
                                        <p:attrNameLst>
                                          <p:attrName>style.visibility</p:attrName>
                                        </p:attrNameLst>
                                      </p:cBhvr>
                                      <p:to>
                                        <p:strVal val="visible"/>
                                      </p:to>
                                    </p:set>
                                    <p:anim calcmode="lin" valueType="num">
                                      <p:cBhvr>
                                        <p:cTn id="11" dur="1000" fill="hold"/>
                                        <p:tgtEl>
                                          <p:spTgt spid="23"/>
                                        </p:tgtEl>
                                        <p:attrNameLst>
                                          <p:attrName>ppt_w</p:attrName>
                                        </p:attrNameLst>
                                      </p:cBhvr>
                                      <p:tavLst>
                                        <p:tav tm="0">
                                          <p:val>
                                            <p:strVal val="#ppt_w*0.70"/>
                                          </p:val>
                                        </p:tav>
                                        <p:tav tm="100000">
                                          <p:val>
                                            <p:strVal val="#ppt_w"/>
                                          </p:val>
                                        </p:tav>
                                      </p:tavLst>
                                    </p:anim>
                                    <p:anim calcmode="lin" valueType="num">
                                      <p:cBhvr>
                                        <p:cTn id="12" dur="1000" fill="hold"/>
                                        <p:tgtEl>
                                          <p:spTgt spid="23"/>
                                        </p:tgtEl>
                                        <p:attrNameLst>
                                          <p:attrName>ppt_h</p:attrName>
                                        </p:attrNameLst>
                                      </p:cBhvr>
                                      <p:tavLst>
                                        <p:tav tm="0">
                                          <p:val>
                                            <p:strVal val="#ppt_h"/>
                                          </p:val>
                                        </p:tav>
                                        <p:tav tm="100000">
                                          <p:val>
                                            <p:strVal val="#ppt_h"/>
                                          </p:val>
                                        </p:tav>
                                      </p:tavLst>
                                    </p:anim>
                                    <p:animEffect transition="in" filter="fade">
                                      <p:cBhvr>
                                        <p:cTn id="13" dur="1000"/>
                                        <p:tgtEl>
                                          <p:spTgt spid="23"/>
                                        </p:tgtEl>
                                      </p:cBhvr>
                                    </p:animEffect>
                                  </p:childTnLst>
                                </p:cTn>
                              </p:par>
                            </p:childTnLst>
                          </p:cTn>
                        </p:par>
                        <p:par>
                          <p:cTn id="14" fill="hold">
                            <p:stCondLst>
                              <p:cond delay="1700"/>
                            </p:stCondLst>
                            <p:childTnLst>
                              <p:par>
                                <p:cTn id="15" presetID="55" presetClass="entr" presetSubtype="0" fill="hold" grpId="0" nodeType="afterEffect">
                                  <p:stCondLst>
                                    <p:cond delay="200"/>
                                  </p:stCondLst>
                                  <p:childTnLst>
                                    <p:set>
                                      <p:cBhvr>
                                        <p:cTn id="16" dur="1" fill="hold">
                                          <p:stCondLst>
                                            <p:cond delay="0"/>
                                          </p:stCondLst>
                                        </p:cTn>
                                        <p:tgtEl>
                                          <p:spTgt spid="26"/>
                                        </p:tgtEl>
                                        <p:attrNameLst>
                                          <p:attrName>style.visibility</p:attrName>
                                        </p:attrNameLst>
                                      </p:cBhvr>
                                      <p:to>
                                        <p:strVal val="visible"/>
                                      </p:to>
                                    </p:set>
                                    <p:anim calcmode="lin" valueType="num">
                                      <p:cBhvr>
                                        <p:cTn id="17" dur="1000" fill="hold"/>
                                        <p:tgtEl>
                                          <p:spTgt spid="26"/>
                                        </p:tgtEl>
                                        <p:attrNameLst>
                                          <p:attrName>ppt_w</p:attrName>
                                        </p:attrNameLst>
                                      </p:cBhvr>
                                      <p:tavLst>
                                        <p:tav tm="0">
                                          <p:val>
                                            <p:strVal val="#ppt_w*0.70"/>
                                          </p:val>
                                        </p:tav>
                                        <p:tav tm="100000">
                                          <p:val>
                                            <p:strVal val="#ppt_w"/>
                                          </p:val>
                                        </p:tav>
                                      </p:tavLst>
                                    </p:anim>
                                    <p:anim calcmode="lin" valueType="num">
                                      <p:cBhvr>
                                        <p:cTn id="18" dur="1000" fill="hold"/>
                                        <p:tgtEl>
                                          <p:spTgt spid="26"/>
                                        </p:tgtEl>
                                        <p:attrNameLst>
                                          <p:attrName>ppt_h</p:attrName>
                                        </p:attrNameLst>
                                      </p:cBhvr>
                                      <p:tavLst>
                                        <p:tav tm="0">
                                          <p:val>
                                            <p:strVal val="#ppt_h"/>
                                          </p:val>
                                        </p:tav>
                                        <p:tav tm="100000">
                                          <p:val>
                                            <p:strVal val="#ppt_h"/>
                                          </p:val>
                                        </p:tav>
                                      </p:tavLst>
                                    </p:anim>
                                    <p:animEffect transition="in" filter="fade">
                                      <p:cBhvr>
                                        <p:cTn id="19"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26"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glm::lookAt </a:t>
            </a:r>
            <a:r>
              <a:rPr lang="zh-CN" altLang="en-US"/>
              <a:t>用法</a:t>
            </a:r>
            <a:endParaRPr lang="zh-CN" altLang="en-US"/>
          </a:p>
        </p:txBody>
      </p:sp>
      <p:sp>
        <p:nvSpPr>
          <p:cNvPr id="3" name="Content Placeholder 2"/>
          <p:cNvSpPr>
            <a:spLocks noGrp="1"/>
          </p:cNvSpPr>
          <p:nvPr>
            <p:ph idx="1"/>
          </p:nvPr>
        </p:nvSpPr>
        <p:spPr/>
        <p:txBody>
          <a:bodyPr/>
          <a:p>
            <a:r>
              <a:rPr lang="en-US"/>
              <a:t>auto eye = glm::vec3(0, 0, 5);  </a:t>
            </a:r>
            <a:r>
              <a:rPr lang="en-US">
                <a:solidFill>
                  <a:srgbClr val="92D050"/>
                </a:solidFill>
              </a:rPr>
              <a:t>// </a:t>
            </a:r>
            <a:r>
              <a:rPr lang="zh-CN" altLang="en-US">
                <a:solidFill>
                  <a:srgbClr val="92D050"/>
                </a:solidFill>
              </a:rPr>
              <a:t>眼睛位于</a:t>
            </a:r>
            <a:r>
              <a:rPr lang="en-US" altLang="zh-CN">
                <a:solidFill>
                  <a:srgbClr val="92D050"/>
                </a:solidFill>
              </a:rPr>
              <a:t> z </a:t>
            </a:r>
            <a:r>
              <a:rPr lang="zh-CN" altLang="en-US">
                <a:solidFill>
                  <a:srgbClr val="92D050"/>
                </a:solidFill>
              </a:rPr>
              <a:t>轴正方向</a:t>
            </a:r>
            <a:r>
              <a:rPr lang="en-US" altLang="zh-CN">
                <a:solidFill>
                  <a:srgbClr val="92D050"/>
                </a:solidFill>
              </a:rPr>
              <a:t> 5 </a:t>
            </a:r>
            <a:r>
              <a:rPr lang="zh-CN" altLang="en-US">
                <a:solidFill>
                  <a:srgbClr val="92D050"/>
                </a:solidFill>
              </a:rPr>
              <a:t>米处</a:t>
            </a:r>
            <a:endParaRPr lang="en-US"/>
          </a:p>
          <a:p>
            <a:r>
              <a:rPr lang="en-US"/>
              <a:t>auto center = glm::vec3(0, 0, 0); </a:t>
            </a:r>
            <a:r>
              <a:rPr lang="en-US">
                <a:solidFill>
                  <a:schemeClr val="accent6"/>
                </a:solidFill>
              </a:rPr>
              <a:t>// </a:t>
            </a:r>
            <a:r>
              <a:rPr lang="zh-CN" altLang="en-US">
                <a:solidFill>
                  <a:schemeClr val="accent6"/>
                </a:solidFill>
              </a:rPr>
              <a:t>眼睛所看着的目标物体位于原点</a:t>
            </a:r>
            <a:endParaRPr lang="en-US"/>
          </a:p>
          <a:p>
            <a:r>
              <a:rPr lang="en-US"/>
              <a:t>auto up = glm::vec3(0, 1, 0); </a:t>
            </a:r>
            <a:r>
              <a:rPr lang="en-US">
                <a:solidFill>
                  <a:schemeClr val="accent6">
                    <a:lumMod val="75000"/>
                  </a:schemeClr>
                </a:solidFill>
              </a:rPr>
              <a:t>// </a:t>
            </a:r>
            <a:r>
              <a:rPr lang="zh-CN" altLang="en-US">
                <a:solidFill>
                  <a:schemeClr val="accent6">
                    <a:lumMod val="75000"/>
                  </a:schemeClr>
                </a:solidFill>
              </a:rPr>
              <a:t>头顶朝向为</a:t>
            </a:r>
            <a:r>
              <a:rPr lang="en-US" altLang="zh-CN">
                <a:solidFill>
                  <a:schemeClr val="accent6">
                    <a:lumMod val="75000"/>
                  </a:schemeClr>
                </a:solidFill>
              </a:rPr>
              <a:t> y </a:t>
            </a:r>
            <a:r>
              <a:rPr lang="zh-CN" altLang="en-US">
                <a:solidFill>
                  <a:schemeClr val="accent6">
                    <a:lumMod val="75000"/>
                  </a:schemeClr>
                </a:solidFill>
              </a:rPr>
              <a:t>轴正方向</a:t>
            </a:r>
            <a:endParaRPr lang="en-US"/>
          </a:p>
          <a:p>
            <a:r>
              <a:rPr lang="en-US"/>
              <a:t>auto view = glm::lookAt(eye, center, up); </a:t>
            </a:r>
            <a:r>
              <a:rPr lang="en-US">
                <a:solidFill>
                  <a:schemeClr val="accent6">
                    <a:lumMod val="50000"/>
                  </a:schemeClr>
                </a:solidFill>
              </a:rPr>
              <a:t>// </a:t>
            </a:r>
            <a:r>
              <a:rPr lang="zh-CN" altLang="en-US">
                <a:solidFill>
                  <a:schemeClr val="accent6">
                    <a:lumMod val="50000"/>
                  </a:schemeClr>
                </a:solidFill>
              </a:rPr>
              <a:t>创建</a:t>
            </a:r>
            <a:r>
              <a:rPr lang="en-US" altLang="zh-CN">
                <a:solidFill>
                  <a:schemeClr val="accent6">
                    <a:lumMod val="50000"/>
                  </a:schemeClr>
                </a:solidFill>
              </a:rPr>
              <a:t> View </a:t>
            </a:r>
            <a:r>
              <a:rPr lang="zh-CN" altLang="en-US">
                <a:solidFill>
                  <a:schemeClr val="accent6">
                    <a:lumMod val="50000"/>
                  </a:schemeClr>
                </a:solidFill>
              </a:rPr>
              <a:t>矩阵</a:t>
            </a:r>
            <a:endParaRPr lang="en-US"/>
          </a:p>
          <a:p>
            <a:endParaRPr lang="en-US" altLang="zh-CN"/>
          </a:p>
        </p:txBody>
      </p:sp>
      <p:pic>
        <p:nvPicPr>
          <p:cNvPr id="8" name="Picture 7" descr="eyelogo2"/>
          <p:cNvPicPr>
            <a:picLocks noChangeAspect="1"/>
          </p:cNvPicPr>
          <p:nvPr/>
        </p:nvPicPr>
        <p:blipFill>
          <a:blip r:embed="rId1"/>
          <a:stretch>
            <a:fillRect/>
          </a:stretch>
        </p:blipFill>
        <p:spPr>
          <a:xfrm rot="20760000" flipH="1">
            <a:off x="2599055" y="5086985"/>
            <a:ext cx="1362075" cy="1444625"/>
          </a:xfrm>
          <a:prstGeom prst="rect">
            <a:avLst/>
          </a:prstGeom>
        </p:spPr>
      </p:pic>
      <p:sp>
        <p:nvSpPr>
          <p:cNvPr id="23" name="Oval Callout 22"/>
          <p:cNvSpPr/>
          <p:nvPr/>
        </p:nvSpPr>
        <p:spPr>
          <a:xfrm>
            <a:off x="1537335" y="4477705"/>
            <a:ext cx="3923030" cy="695955"/>
          </a:xfrm>
          <a:prstGeom prst="wedgeEllipseCallout">
            <a:avLst>
              <a:gd name="adj1" fmla="val -6021"/>
              <a:gd name="adj2" fmla="val 8435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这就是从世界坐标系转换到我视角坐标系的 View 矩阵哦</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stretch>
            <a:fillRect/>
          </a:stretch>
        </p:blipFill>
        <p:spPr>
          <a:xfrm>
            <a:off x="0" y="-1196340"/>
            <a:ext cx="12192000" cy="8122920"/>
          </a:xfrm>
          <a:prstGeom prst="rect">
            <a:avLst/>
          </a:prstGeom>
        </p:spPr>
      </p:pic>
      <p:sp>
        <p:nvSpPr>
          <p:cNvPr id="9" name="Text Box 8"/>
          <p:cNvSpPr txBox="1"/>
          <p:nvPr/>
        </p:nvSpPr>
        <p:spPr>
          <a:xfrm>
            <a:off x="2702560" y="3075940"/>
            <a:ext cx="6786880" cy="706755"/>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第四章：</a:t>
            </a:r>
            <a:r>
              <a:rPr lang="zh-CN" sz="4000">
                <a:latin typeface="HYXuanSong 75S" panose="00020600040101010101" charset="-122"/>
                <a:ea typeface="HYXuanSong 75S" panose="00020600040101010101" charset="-122"/>
              </a:rPr>
              <a:t>投影矩阵与透视原理</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700"/>
                                  </p:stCondLst>
                                  <p:childTnLst>
                                    <p:set>
                                      <p:cBhvr>
                                        <p:cTn id="6" dur="1000"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6"/>
          <p:cNvPicPr>
            <a:picLocks noChangeAspect="1"/>
          </p:cNvPicPr>
          <p:nvPr/>
        </p:nvPicPr>
        <p:blipFill>
          <a:blip r:embed="rId1"/>
          <a:stretch>
            <a:fillRect/>
          </a:stretch>
        </p:blipFill>
        <p:spPr>
          <a:xfrm>
            <a:off x="7205345" y="2873375"/>
            <a:ext cx="4986655" cy="398462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glm::ortho </a:t>
            </a:r>
            <a:r>
              <a:rPr lang="zh-CN" altLang="en-US">
                <a:sym typeface="+mn-ea"/>
              </a:rPr>
              <a:t>函数创建正交投影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glm::ortho(left, right, bottom, top, zNear, zFar)</a:t>
            </a:r>
            <a:endParaRPr lang="en-US"/>
          </a:p>
          <a:p>
            <a:r>
              <a:rPr lang="zh-CN" altLang="en-US"/>
              <a:t>构造一个长方体，长方体内为可视空间，长方体外的物体会被</a:t>
            </a:r>
            <a:r>
              <a:rPr lang="en-US" altLang="zh-CN"/>
              <a:t> OpenGL </a:t>
            </a:r>
            <a:r>
              <a:rPr lang="zh-CN" altLang="en-US"/>
              <a:t>裁剪</a:t>
            </a:r>
            <a:r>
              <a:rPr lang="zh-CN" altLang="en-US"/>
              <a:t>掉。</a:t>
            </a:r>
            <a:endParaRPr lang="en-US"/>
          </a:p>
          <a:p>
            <a:r>
              <a:rPr lang="zh-CN" altLang="en-US">
                <a:sym typeface="+mn-ea"/>
              </a:rPr>
              <a:t>接受</a:t>
            </a:r>
            <a:r>
              <a:rPr lang="zh-CN" altLang="en-US">
                <a:sym typeface="+mn-ea"/>
              </a:rPr>
              <a:t>六个浮点数</a:t>
            </a:r>
            <a:r>
              <a:rPr lang="zh-CN" altLang="en-US">
                <a:sym typeface="+mn-ea"/>
              </a:rPr>
              <a:t>作为参数：</a:t>
            </a:r>
            <a:endParaRPr lang="zh-CN" altLang="en-US">
              <a:sym typeface="+mn-ea"/>
            </a:endParaRPr>
          </a:p>
          <a:p>
            <a:r>
              <a:rPr lang="en-US" altLang="zh-CN">
                <a:sym typeface="+mn-ea"/>
              </a:rPr>
              <a:t>left - </a:t>
            </a:r>
            <a:r>
              <a:rPr lang="zh-CN" altLang="en-US">
                <a:sym typeface="+mn-ea"/>
              </a:rPr>
              <a:t>立方体左侧面的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立方体右侧</a:t>
            </a:r>
            <a:r>
              <a:rPr lang="zh-CN" altLang="en-US">
                <a:sym typeface="+mn-ea"/>
              </a:rPr>
              <a:t>面的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立方体底面的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立方体顶面的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立方体最近处离人眼的距离，即前侧面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立方体最远处离人眼的距离，即后侧面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glm::ortho(-2.0f, 2.0f, -2.0f, 2.0f, 0.0f, 100.0f);</a:t>
            </a:r>
            <a:endParaRPr lang="en-US"/>
          </a:p>
          <a:p>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stretch>
            <a:fillRect/>
          </a:stretch>
        </p:blipFill>
        <p:spPr>
          <a:xfrm>
            <a:off x="10168255" y="5542280"/>
            <a:ext cx="2023745" cy="1315720"/>
          </a:xfrm>
          <a:prstGeom prst="rect">
            <a:avLst/>
          </a:prstGeom>
        </p:spPr>
      </p:pic>
      <p:sp>
        <p:nvSpPr>
          <p:cNvPr id="2" name="Title 1"/>
          <p:cNvSpPr>
            <a:spLocks noGrp="1"/>
          </p:cNvSpPr>
          <p:nvPr>
            <p:ph type="title"/>
          </p:nvPr>
        </p:nvSpPr>
        <p:spPr/>
        <p:txBody>
          <a:bodyPr/>
          <a:p>
            <a:r>
              <a:rPr lang="zh-CN" altLang="en-US"/>
              <a:t>正交投影的优缺点</a:t>
            </a:r>
            <a:endParaRPr lang="zh-CN" altLang="en-US"/>
          </a:p>
        </p:txBody>
      </p:sp>
      <p:sp>
        <p:nvSpPr>
          <p:cNvPr id="3" name="Content Placeholder 2"/>
          <p:cNvSpPr>
            <a:spLocks noGrp="1"/>
          </p:cNvSpPr>
          <p:nvPr>
            <p:ph idx="1"/>
          </p:nvPr>
        </p:nvSpPr>
        <p:spPr>
          <a:xfrm>
            <a:off x="148590" y="1166495"/>
            <a:ext cx="11894820" cy="5302250"/>
          </a:xfrm>
        </p:spPr>
        <p:txBody>
          <a:bodyPr>
            <a:noAutofit/>
          </a:bodyPr>
          <a:p>
            <a:r>
              <a:rPr lang="zh-CN" altLang="en-US" sz="1600"/>
              <a:t>正交投影是指将三维空间中的物体投影到一个二维平面上，使得投影结果保持物体在空间中的形状和尺寸的一种投影方式。</a:t>
            </a:r>
            <a:endParaRPr lang="zh-CN" altLang="en-US" sz="1600"/>
          </a:p>
          <a:p>
            <a:r>
              <a:rPr lang="zh-CN" altLang="en-US" sz="1600"/>
              <a:t>优点：</a:t>
            </a:r>
            <a:endParaRPr lang="zh-CN" altLang="en-US" sz="1600"/>
          </a:p>
          <a:p>
            <a:pPr>
              <a:buAutoNum type="arabicPeriod"/>
            </a:pPr>
            <a:r>
              <a:rPr lang="zh-CN" altLang="en-US" sz="1600"/>
              <a:t>保持物体形状和尺寸：正交投影不会产生透视效果，因此可以保持物体在空间中的形状和尺寸，更适用于需要准确展示物体的尺寸和比例的情况，</a:t>
            </a:r>
            <a:r>
              <a:rPr lang="zh-CN" altLang="en-US" sz="1600">
                <a:sym typeface="+mn-ea"/>
              </a:rPr>
              <a:t>原来是正方形的在屏幕上还是正方形，原来相等的边也是相等的</a:t>
            </a:r>
            <a:r>
              <a:rPr lang="zh-CN" altLang="en-US" sz="1600">
                <a:sym typeface="+mn-ea"/>
              </a:rPr>
              <a:t>，</a:t>
            </a:r>
            <a:r>
              <a:rPr lang="zh-CN" altLang="en-US" sz="1600"/>
              <a:t>例如制图和工业软件中就常用正交投影。</a:t>
            </a:r>
            <a:endParaRPr lang="zh-CN" altLang="en-US" sz="1600"/>
          </a:p>
          <a:p>
            <a:pPr>
              <a:buAutoNum type="arabicPeriod"/>
            </a:pPr>
            <a:r>
              <a:rPr lang="zh-CN" altLang="en-US" sz="1600"/>
              <a:t>简单直观：正交投影是一种简单直观的投影方式，将物体垂直投影到平面上，可以清晰展示物体的外形和结构，便于观察和分析。</a:t>
            </a:r>
            <a:endParaRPr lang="zh-CN" altLang="en-US" sz="1600"/>
          </a:p>
          <a:p>
            <a:pPr>
              <a:buAutoNum type="arabicPeriod"/>
            </a:pPr>
            <a:r>
              <a:rPr lang="zh-CN" altLang="en-US" sz="1600"/>
              <a:t>易于计算和绘制：正交投影的计算相对简单，只需通过平行投影将三维物体的顶点坐标投影到二维平面即可，对于在</a:t>
            </a:r>
            <a:r>
              <a:rPr lang="en-US" altLang="zh-CN" sz="1600"/>
              <a:t> z </a:t>
            </a:r>
            <a:r>
              <a:rPr lang="zh-CN" altLang="en-US" sz="1600"/>
              <a:t>方向上的投影，则取出</a:t>
            </a:r>
            <a:r>
              <a:rPr lang="en-US" altLang="zh-CN" sz="1600"/>
              <a:t> x</a:t>
            </a:r>
            <a:r>
              <a:rPr lang="zh-CN" altLang="en-US" sz="1600"/>
              <a:t>、</a:t>
            </a:r>
            <a:r>
              <a:rPr lang="en-US" altLang="zh-CN" sz="1600"/>
              <a:t>y </a:t>
            </a:r>
            <a:r>
              <a:rPr lang="zh-CN" altLang="en-US" sz="1600"/>
              <a:t>坐标分量只需要即可。同时，绘制投影图形也比较容易，只需绘制投影线即可。</a:t>
            </a:r>
            <a:endParaRPr lang="zh-CN" altLang="en-US" sz="1600"/>
          </a:p>
          <a:p>
            <a:r>
              <a:rPr lang="zh-CN" altLang="en-US" sz="1600"/>
              <a:t>缺点：</a:t>
            </a:r>
            <a:endParaRPr lang="zh-CN" altLang="en-US" sz="1600"/>
          </a:p>
          <a:p>
            <a:pPr>
              <a:buAutoNum type="arabicPeriod"/>
            </a:pPr>
            <a:r>
              <a:rPr lang="zh-CN" altLang="en-US" sz="1600"/>
              <a:t>缺乏透视感：由于正交投影不考虑透视效果，所以在投影结果中没有远近的区别，缺乏立体感和深度感，不适用于需要展示物体远近距离关系的情况。</a:t>
            </a:r>
            <a:endParaRPr lang="zh-CN" altLang="en-US" sz="1600"/>
          </a:p>
          <a:p>
            <a:pPr>
              <a:buAutoNum type="arabicPeriod"/>
            </a:pPr>
            <a:r>
              <a:rPr lang="zh-CN" altLang="en-US" sz="1600"/>
              <a:t>信息损失：由于正交投影将三维物体投影到二维平面上，会导致一些信息的损失。例如，物体的侧面和遮挡部分在投影中通常不可见，只有物体的外轮廓可见，这可能导致一些细节的丢失。</a:t>
            </a:r>
            <a:endParaRPr lang="zh-CN" altLang="en-US" sz="1600"/>
          </a:p>
          <a:p>
            <a:pPr>
              <a:buAutoNum type="arabicPeriod"/>
            </a:pPr>
            <a:r>
              <a:rPr lang="zh-CN" altLang="en-US" sz="1600"/>
              <a:t>不适用于特定应用场景：正交投影适用于一些需要准确展示物体形状和尺寸的场景，但对于需要展示物体的透视效果或者真实感的场景，正交投影就不是很合适。例如绘画、建筑设计、室内设计、电影、游戏等领域通常需要使用透视投影来更好地表达三维空间与物体的关系。</a:t>
            </a:r>
            <a:endParaRPr lang="zh-CN" altLang="en-US" sz="1600"/>
          </a:p>
          <a:p>
            <a:r>
              <a:rPr lang="zh-CN" altLang="en-US" sz="1600"/>
              <a:t>现实中没有摄像机能达到真正的正交投影（否则你可以用他来看清月球表面的一只蚊子）。</a:t>
            </a:r>
            <a:endParaRPr lang="zh-CN" altLang="en-US" sz="1600"/>
          </a:p>
          <a:p>
            <a:r>
              <a:rPr lang="zh-CN" altLang="en-US" sz="1600"/>
              <a:t>包括人眼在内，都服从透视投影，正交投影的画面会非常难以理解，他仿佛是从无限远处观察的。</a:t>
            </a:r>
            <a:endParaRPr lang="zh-CN" altLang="en-US" sz="1600"/>
          </a:p>
        </p:txBody>
      </p:sp>
      <p:pic>
        <p:nvPicPr>
          <p:cNvPr id="7" name="Picture 6"/>
          <p:cNvPicPr>
            <a:picLocks noChangeAspect="1"/>
          </p:cNvPicPr>
          <p:nvPr/>
        </p:nvPicPr>
        <p:blipFill>
          <a:blip r:embed="rId2"/>
          <a:stretch>
            <a:fillRect/>
          </a:stretch>
        </p:blipFill>
        <p:spPr>
          <a:xfrm>
            <a:off x="10861040" y="0"/>
            <a:ext cx="1330960" cy="11664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透视投影的规则：近大远小</a:t>
            </a:r>
            <a:endParaRPr lang="zh-CN" altLang="en-US"/>
          </a:p>
        </p:txBody>
      </p:sp>
      <p:sp>
        <p:nvSpPr>
          <p:cNvPr id="3" name="Content Placeholder 2"/>
          <p:cNvSpPr>
            <a:spLocks noGrp="1"/>
          </p:cNvSpPr>
          <p:nvPr>
            <p:ph idx="1"/>
          </p:nvPr>
        </p:nvSpPr>
        <p:spPr/>
        <p:txBody>
          <a:bodyPr>
            <a:normAutofit/>
          </a:bodyPr>
          <a:p>
            <a:r>
              <a:rPr lang="en-US"/>
              <a:t>透视投影是一种艺术技巧，旨在通过</a:t>
            </a:r>
            <a:r>
              <a:rPr lang="zh-CN" altLang="en-US"/>
              <a:t>模拟真实</a:t>
            </a:r>
            <a:r>
              <a:rPr lang="en-US"/>
              <a:t>视觉效果，使物体在画面中看起来有深度和立体感。其中的一个重要规则是近大远小。</a:t>
            </a:r>
            <a:endParaRPr lang="en-US"/>
          </a:p>
          <a:p>
            <a:r>
              <a:rPr lang="en-US"/>
              <a:t>近大远小是指在透视投影中，离观察者较近的物体看起来较大，而离观察者较远的物体则看起来较小。这是因为在真实世界中，当物体离我们更远时，它们的视角会变小，表现为物体在视场中的大小缩小。这种现象在透视投影中被模拟出来，以使画面更加真实。</a:t>
            </a:r>
            <a:endParaRPr lang="en-US"/>
          </a:p>
          <a:p>
            <a:r>
              <a:rPr lang="en-US"/>
              <a:t>在绘画或设计中，近大远小的运用可以使画面更加有深度和逼真感。通过正确地运用透视规则，绘画师可以使观众感受到画面中物体的远近关系，增强观看体验。为了实现近大远小的效果，画家需要根据物体在透视中的位置和距离，合理地调整它们的大小。</a:t>
            </a:r>
            <a:endParaRPr lang="en-US"/>
          </a:p>
          <a:p>
            <a:r>
              <a:rPr lang="en-US"/>
              <a:t>除此之外，近大远小的规则还适用于建筑设计和摄影等领域。在建筑设计中，远处的建筑物可以更小，而近处的建筑物可以更大，以真实地再现空间的深度。在摄影中，通过调整焦距和光圈大小等参数，可以模拟出近大远小的效果。</a:t>
            </a:r>
            <a:endParaRPr lang="en-US"/>
          </a:p>
          <a:p>
            <a:r>
              <a:rPr lang="en-US"/>
              <a:t>总之，透视投影的规则之一是近大远小。通过正确运用这一规则，艺术家可以创造出逼真的视觉效果，使观众能够感受到画面中物体的远近关系，增强观赏体验。</a:t>
            </a:r>
            <a:endParaRPr lang="en-US"/>
          </a:p>
        </p:txBody>
      </p:sp>
      <p:pic>
        <p:nvPicPr>
          <p:cNvPr id="4" name="Picture 3"/>
          <p:cNvPicPr>
            <a:picLocks noChangeAspect="1"/>
          </p:cNvPicPr>
          <p:nvPr/>
        </p:nvPicPr>
        <p:blipFill>
          <a:blip r:embed="rId1"/>
          <a:stretch>
            <a:fillRect/>
          </a:stretch>
        </p:blipFill>
        <p:spPr>
          <a:xfrm>
            <a:off x="9410700" y="0"/>
            <a:ext cx="2781300" cy="1783080"/>
          </a:xfrm>
          <a:prstGeom prst="rect">
            <a:avLst/>
          </a:prstGeom>
        </p:spPr>
      </p:pic>
      <p:pic>
        <p:nvPicPr>
          <p:cNvPr id="5" name="Picture 4"/>
          <p:cNvPicPr>
            <a:picLocks noChangeAspect="1"/>
          </p:cNvPicPr>
          <p:nvPr/>
        </p:nvPicPr>
        <p:blipFill>
          <a:blip r:embed="rId2"/>
          <a:stretch>
            <a:fillRect/>
          </a:stretch>
        </p:blipFill>
        <p:spPr>
          <a:xfrm>
            <a:off x="10888980" y="5074920"/>
            <a:ext cx="1303020" cy="1783080"/>
          </a:xfrm>
          <a:prstGeom prst="rect">
            <a:avLst/>
          </a:prstGeom>
        </p:spPr>
      </p:pic>
      <p:pic>
        <p:nvPicPr>
          <p:cNvPr id="6" name="Picture 5"/>
          <p:cNvPicPr>
            <a:picLocks noChangeAspect="1"/>
          </p:cNvPicPr>
          <p:nvPr/>
        </p:nvPicPr>
        <p:blipFill>
          <a:blip r:embed="rId3"/>
          <a:stretch>
            <a:fillRect/>
          </a:stretch>
        </p:blipFill>
        <p:spPr>
          <a:xfrm>
            <a:off x="4873625" y="186055"/>
            <a:ext cx="2674620" cy="14706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37795" y="4246880"/>
            <a:ext cx="3670935" cy="2611120"/>
          </a:xfrm>
          <a:prstGeom prst="rect">
            <a:avLst/>
          </a:prstGeom>
        </p:spPr>
      </p:pic>
      <p:pic>
        <p:nvPicPr>
          <p:cNvPr id="3" name="Picture 2" descr="-7c47aa251f5865c"/>
          <p:cNvPicPr>
            <a:picLocks noChangeAspect="1"/>
          </p:cNvPicPr>
          <p:nvPr/>
        </p:nvPicPr>
        <p:blipFill>
          <a:blip r:embed="rId2"/>
          <a:stretch>
            <a:fillRect/>
          </a:stretch>
        </p:blipFill>
        <p:spPr>
          <a:xfrm>
            <a:off x="7185025" y="-15875"/>
            <a:ext cx="5006975" cy="6889750"/>
          </a:xfrm>
          <a:prstGeom prst="rect">
            <a:avLst/>
          </a:prstGeom>
        </p:spPr>
      </p:pic>
      <p:sp>
        <p:nvSpPr>
          <p:cNvPr id="5" name="Title 4"/>
          <p:cNvSpPr>
            <a:spLocks noGrp="1"/>
          </p:cNvSpPr>
          <p:nvPr>
            <p:ph type="title"/>
          </p:nvPr>
        </p:nvSpPr>
        <p:spPr/>
        <p:txBody>
          <a:bodyPr/>
          <a:p>
            <a:r>
              <a:rPr lang="zh-CN" altLang="en-US"/>
              <a:t>注意：我们的课程有配套源码哦！</a:t>
            </a:r>
            <a:endParaRPr lang="zh-CN" altLang="en-US"/>
          </a:p>
        </p:txBody>
      </p:sp>
      <p:sp>
        <p:nvSpPr>
          <p:cNvPr id="6" name="Content Placeholder 5"/>
          <p:cNvSpPr>
            <a:spLocks noGrp="1"/>
          </p:cNvSpPr>
          <p:nvPr>
            <p:ph idx="1"/>
          </p:nvPr>
        </p:nvSpPr>
        <p:spPr/>
        <p:txBody>
          <a:bodyPr/>
          <a:p>
            <a:r>
              <a:rPr lang="en-US"/>
              <a:t>GitHub </a:t>
            </a:r>
            <a:r>
              <a:rPr lang="zh-CN" altLang="en-US"/>
              <a:t>项目主页：</a:t>
            </a:r>
            <a:r>
              <a:rPr lang="en-US"/>
              <a:t>https://github.com/parallel101/opengltutor</a:t>
            </a:r>
            <a:endParaRPr lang="en-US"/>
          </a:p>
          <a:p>
            <a:r>
              <a:rPr lang="zh-CN" altLang="en-US">
                <a:sym typeface="+mn-ea"/>
              </a:rPr>
              <a:t>国内高速下载镜像：</a:t>
            </a:r>
            <a:r>
              <a:rPr lang="en-US">
                <a:sym typeface="+mn-ea"/>
              </a:rPr>
              <a:t>https://gitee.com/archibate/opengltutor</a:t>
            </a:r>
            <a:endParaRPr lang="en-US">
              <a:sym typeface="+mn-ea"/>
            </a:endParaRPr>
          </a:p>
          <a:p>
            <a:r>
              <a:rPr lang="zh-CN" altLang="en-US">
                <a:sym typeface="+mn-ea"/>
              </a:rPr>
              <a:t>2 GHz 以上处理器，64 位，</a:t>
            </a:r>
            <a:r>
              <a:rPr lang="en-US" altLang="zh-CN">
                <a:sym typeface="+mn-ea"/>
              </a:rPr>
              <a:t>4 GB </a:t>
            </a:r>
            <a:r>
              <a:rPr lang="zh-CN" altLang="en-US">
                <a:sym typeface="+mn-ea"/>
              </a:rPr>
              <a:t>内存</a:t>
            </a:r>
            <a:endParaRPr lang="zh-CN" altLang="en-US">
              <a:sym typeface="+mn-ea"/>
            </a:endParaRPr>
          </a:p>
          <a:p>
            <a:r>
              <a:rPr lang="zh-CN" altLang="en-US">
                <a:sym typeface="+mn-ea"/>
              </a:rPr>
              <a:t>任意支持</a:t>
            </a:r>
            <a:r>
              <a:rPr lang="en-US" altLang="zh-CN">
                <a:sym typeface="+mn-ea"/>
              </a:rPr>
              <a:t> OpenGL 4.3 </a:t>
            </a:r>
            <a:r>
              <a:rPr lang="zh-CN" altLang="en-US">
                <a:sym typeface="+mn-ea"/>
              </a:rPr>
              <a:t>的显卡，20 GB 空闲硬盘空间</a:t>
            </a:r>
            <a:endParaRPr lang="zh-CN" altLang="en-US">
              <a:sym typeface="+mn-ea"/>
            </a:endParaRPr>
          </a:p>
          <a:p>
            <a:r>
              <a:rPr lang="en-US" altLang="zh-CN">
                <a:sym typeface="+mn-ea"/>
              </a:rPr>
              <a:t>Wendous </a:t>
            </a:r>
            <a:r>
              <a:rPr lang="zh-CN" altLang="en-US">
                <a:sym typeface="+mn-ea"/>
              </a:rPr>
              <a:t>或</a:t>
            </a:r>
            <a:r>
              <a:rPr lang="en-US" altLang="zh-CN">
                <a:sym typeface="+mn-ea"/>
              </a:rPr>
              <a:t> Linux </a:t>
            </a:r>
            <a:r>
              <a:rPr lang="zh-CN" altLang="en-US">
                <a:sym typeface="+mn-ea"/>
              </a:rPr>
              <a:t>系统，</a:t>
            </a:r>
            <a:r>
              <a:rPr lang="en-US" altLang="zh-CN">
                <a:sym typeface="+mn-ea"/>
              </a:rPr>
              <a:t>MSVC &gt;= 19 </a:t>
            </a:r>
            <a:r>
              <a:rPr lang="zh-CN" altLang="en-US">
                <a:sym typeface="+mn-ea"/>
              </a:rPr>
              <a:t>或</a:t>
            </a:r>
            <a:r>
              <a:rPr lang="en-US" altLang="zh-CN">
                <a:sym typeface="+mn-ea"/>
              </a:rPr>
              <a:t> GCC &gt;= 9</a:t>
            </a:r>
            <a:endParaRPr lang="en-US" altLang="zh-CN">
              <a:sym typeface="+mn-ea"/>
            </a:endParaRPr>
          </a:p>
          <a:p>
            <a:r>
              <a:rPr lang="zh-CN" altLang="en-US"/>
              <a:t>搭建</a:t>
            </a:r>
            <a:r>
              <a:rPr lang="en-US" altLang="zh-CN"/>
              <a:t> </a:t>
            </a:r>
            <a:r>
              <a:rPr lang="en-US"/>
              <a:t>Wendous </a:t>
            </a:r>
            <a:r>
              <a:rPr lang="zh-CN" altLang="en-US"/>
              <a:t>开发环境请看第一课</a:t>
            </a:r>
            <a:r>
              <a:rPr lang="zh-CN" altLang="en-US">
                <a:sym typeface="+mn-ea"/>
              </a:rPr>
              <a:t>（</a:t>
            </a:r>
            <a:r>
              <a:rPr lang="en-US" altLang="zh-CN">
                <a:sym typeface="+mn-ea"/>
              </a:rPr>
              <a:t>B</a:t>
            </a:r>
            <a:r>
              <a:rPr lang="en-US">
                <a:sym typeface="+mn-ea"/>
              </a:rPr>
              <a:t>V1Na4y1c7tP</a:t>
            </a:r>
            <a:r>
              <a:rPr lang="zh-CN" altLang="en-US">
                <a:sym typeface="+mn-ea"/>
              </a:rPr>
              <a:t>），</a:t>
            </a:r>
            <a:r>
              <a:rPr lang="zh-CN" altLang="en-US"/>
              <a:t>建议都用</a:t>
            </a:r>
            <a:r>
              <a:rPr lang="en-US" altLang="zh-CN"/>
              <a:t> VS2022</a:t>
            </a:r>
            <a:r>
              <a:rPr lang="zh-CN" altLang="en-US"/>
              <a:t>。</a:t>
            </a:r>
            <a:endParaRPr lang="en-US"/>
          </a:p>
        </p:txBody>
      </p:sp>
      <p:sp>
        <p:nvSpPr>
          <p:cNvPr id="8" name="Oval Callout 7"/>
          <p:cNvSpPr/>
          <p:nvPr/>
        </p:nvSpPr>
        <p:spPr>
          <a:xfrm>
            <a:off x="9454515" y="3136633"/>
            <a:ext cx="2282825" cy="912394"/>
          </a:xfrm>
          <a:prstGeom prst="wedgeEllipseCallout">
            <a:avLst>
              <a:gd name="adj1" fmla="val -25215"/>
              <a:gd name="adj2" fmla="val -86282"/>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小彭老师源码，赶紧下载</a:t>
            </a:r>
            <a:r>
              <a:rPr lang="en-US" altLang="zh-CN">
                <a:latin typeface="HYTangMeiRen 85W" panose="00020600040101010101" charset="-122"/>
                <a:ea typeface="HYTangMeiRen 85W" panose="00020600040101010101" charset="-122"/>
              </a:rPr>
              <a:t>8</a:t>
            </a:r>
            <a:r>
              <a:rPr lang="zh-CN" altLang="en-US">
                <a:latin typeface="HYTangMeiRen 85W" panose="00020600040101010101" charset="-122"/>
                <a:ea typeface="HYTangMeiRen 85W" panose="00020600040101010101" charset="-122"/>
                <a:sym typeface="+mn-ea"/>
              </a:rPr>
              <a:t>！</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2670810" y="6126402"/>
            <a:ext cx="2282825" cy="520856"/>
          </a:xfrm>
          <a:prstGeom prst="wedgeEllipseCallout">
            <a:avLst>
              <a:gd name="adj1" fmla="val -52698"/>
              <a:gd name="adj2" fmla="val -76074"/>
            </a:avLst>
          </a:prstGeom>
        </p:spPr>
        <p:style>
          <a:lnRef idx="0">
            <a:schemeClr val="accent3"/>
          </a:lnRef>
          <a:fillRef idx="3">
            <a:schemeClr val="accent3"/>
          </a:fillRef>
          <a:effectRef idx="3">
            <a:schemeClr val="accent3"/>
          </a:effectRef>
          <a:fontRef idx="minor">
            <a:schemeClr val="lt1"/>
          </a:fontRef>
        </p:style>
        <p:txBody>
          <a:bodyPr wrap="square" rtlCol="0" anchor="ctr">
            <a:spAutoFit/>
          </a:bodyPr>
          <a:p>
            <a:pPr algn="ctr"/>
            <a:r>
              <a:rPr lang="zh-CN" altLang="en-US">
                <a:latin typeface="HYTangMeiRen 85W" panose="00020600040101010101" charset="-122"/>
                <a:ea typeface="HYTangMeiRen 85W" panose="00020600040101010101" charset="-122"/>
              </a:rPr>
              <a:t>项目运行效果</a:t>
            </a:r>
            <a:endParaRPr lang="en-US" altLang="zh-CN">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zh-CN"/>
              <a:t>Blender </a:t>
            </a:r>
            <a:r>
              <a:rPr lang="zh-CN" altLang="en-US"/>
              <a:t>演示</a:t>
            </a:r>
            <a:r>
              <a:rPr lang="en-US" altLang="zh-CN"/>
              <a:t> - </a:t>
            </a:r>
            <a:r>
              <a:rPr lang="zh-CN" altLang="en-US"/>
              <a:t>正交投影</a:t>
            </a:r>
            <a:r>
              <a:rPr lang="en-US" altLang="zh-CN"/>
              <a:t> vs </a:t>
            </a:r>
            <a:r>
              <a:rPr lang="zh-CN" altLang="en-US"/>
              <a:t>透视投影</a:t>
            </a:r>
            <a:endParaRPr lang="zh-CN" altLang="en-US"/>
          </a:p>
        </p:txBody>
      </p:sp>
      <p:pic>
        <p:nvPicPr>
          <p:cNvPr id="5" name="Content Placeholder 4"/>
          <p:cNvPicPr>
            <a:picLocks noChangeAspect="1"/>
          </p:cNvPicPr>
          <p:nvPr>
            <p:ph sz="half" idx="2"/>
          </p:nvPr>
        </p:nvPicPr>
        <p:blipFill>
          <a:blip r:embed="rId1"/>
          <a:stretch>
            <a:fillRect/>
          </a:stretch>
        </p:blipFill>
        <p:spPr>
          <a:xfrm>
            <a:off x="5981065" y="2596515"/>
            <a:ext cx="6220460" cy="4261485"/>
          </a:xfrm>
          <a:prstGeom prst="rect">
            <a:avLst/>
          </a:prstGeom>
        </p:spPr>
      </p:pic>
      <p:pic>
        <p:nvPicPr>
          <p:cNvPr id="6" name="Content Placeholder 5"/>
          <p:cNvPicPr>
            <a:picLocks noChangeAspect="1"/>
          </p:cNvPicPr>
          <p:nvPr>
            <p:ph sz="half" idx="1"/>
          </p:nvPr>
        </p:nvPicPr>
        <p:blipFill>
          <a:blip r:embed="rId2"/>
          <a:stretch>
            <a:fillRect/>
          </a:stretch>
        </p:blipFill>
        <p:spPr>
          <a:xfrm>
            <a:off x="0" y="2171065"/>
            <a:ext cx="5981065" cy="4686935"/>
          </a:xfrm>
          <a:prstGeom prst="rect">
            <a:avLst/>
          </a:prstGeom>
        </p:spPr>
      </p:pic>
      <p:sp>
        <p:nvSpPr>
          <p:cNvPr id="75" name="Rounded Rectangle 74"/>
          <p:cNvSpPr/>
          <p:nvPr/>
        </p:nvSpPr>
        <p:spPr>
          <a:xfrm>
            <a:off x="2099310" y="1584325"/>
            <a:ext cx="178308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正交投影</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8214995" y="1584325"/>
            <a:ext cx="1753235"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透视投影</a:t>
            </a:r>
            <a:endParaRPr lang="zh-CN" sz="2800">
              <a:latin typeface="HYShenGongJ" panose="02010600000101010101" charset="-122"/>
              <a:ea typeface="HYShenGongJ" panose="02010600000101010101" charset="-122"/>
            </a:endParaRPr>
          </a:p>
        </p:txBody>
      </p:sp>
      <p:sp>
        <p:nvSpPr>
          <p:cNvPr id="23" name="Oval Callout 22"/>
          <p:cNvSpPr/>
          <p:nvPr/>
        </p:nvSpPr>
        <p:spPr>
          <a:xfrm>
            <a:off x="3568065" y="2247896"/>
            <a:ext cx="1472565" cy="695969"/>
          </a:xfrm>
          <a:prstGeom prst="wedgeEllipseCallout">
            <a:avLst>
              <a:gd name="adj1" fmla="val -50043"/>
              <a:gd name="adj2" fmla="val 66604"/>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a:t>
            </a:r>
            <a:endParaRPr lang="en-US" altLang="zh-CN" sz="1600">
              <a:latin typeface="HYTangMeiRen 85W" panose="00020600040101010101" charset="-122"/>
              <a:ea typeface="HYTangMeiRen 85W" panose="00020600040101010101" charset="-122"/>
            </a:endParaRPr>
          </a:p>
        </p:txBody>
      </p:sp>
      <p:sp>
        <p:nvSpPr>
          <p:cNvPr id="3" name="Oval Callout 2"/>
          <p:cNvSpPr/>
          <p:nvPr/>
        </p:nvSpPr>
        <p:spPr>
          <a:xfrm>
            <a:off x="9603740" y="2294251"/>
            <a:ext cx="1679575" cy="695969"/>
          </a:xfrm>
          <a:prstGeom prst="wedgeEllipseCallout">
            <a:avLst>
              <a:gd name="adj1" fmla="val -41720"/>
              <a:gd name="adj2" fmla="val 77645"/>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x’ = x / z</a:t>
            </a:r>
            <a:endParaRPr lang="en-US" altLang="zh-CN" sz="1600">
              <a:latin typeface="HYTangMeiRen 85W" panose="00020600040101010101" charset="-122"/>
              <a:ea typeface="HYTangMeiRen 85W" panose="00020600040101010101" charset="-122"/>
            </a:endParaRPr>
          </a:p>
          <a:p>
            <a:pPr algn="ctr"/>
            <a:r>
              <a:rPr lang="en-US" altLang="zh-CN" sz="1600">
                <a:latin typeface="HYTangMeiRen 85W" panose="00020600040101010101" charset="-122"/>
                <a:ea typeface="HYTangMeiRen 85W" panose="00020600040101010101" charset="-122"/>
              </a:rPr>
              <a:t>y’ = y / z</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par>
                          <p:cTn id="10" fill="hold">
                            <p:stCondLst>
                              <p:cond delay="1200"/>
                            </p:stCondLst>
                            <p:childTnLst>
                              <p:par>
                                <p:cTn id="11" presetID="55" presetClass="entr" presetSubtype="0" fill="hold" grpId="0" nodeType="afterEffect">
                                  <p:stCondLst>
                                    <p:cond delay="2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3"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Content Placeholder 10"/>
          <p:cNvPicPr>
            <a:picLocks noChangeAspect="1"/>
          </p:cNvPicPr>
          <p:nvPr>
            <p:ph sz="half" idx="2"/>
          </p:nvPr>
        </p:nvPicPr>
        <p:blipFill>
          <a:blip r:embed="rId1"/>
          <a:stretch>
            <a:fillRect/>
          </a:stretch>
        </p:blipFill>
        <p:spPr>
          <a:xfrm>
            <a:off x="7545070" y="3093085"/>
            <a:ext cx="4646930" cy="3764915"/>
          </a:xfrm>
          <a:prstGeom prst="rect">
            <a:avLst/>
          </a:prstGeom>
        </p:spPr>
      </p:pic>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glm::frustum </a:t>
            </a:r>
            <a:r>
              <a:rPr lang="zh-CN" altLang="en-US">
                <a:sym typeface="+mn-ea"/>
              </a:rPr>
              <a:t>函数创建</a:t>
            </a:r>
            <a:r>
              <a:rPr lang="zh-CN" altLang="en-US">
                <a:sym typeface="+mn-ea"/>
              </a:rPr>
              <a:t>透视</a:t>
            </a:r>
            <a:r>
              <a:rPr lang="zh-CN" altLang="en-US">
                <a:sym typeface="+mn-ea"/>
              </a:rPr>
              <a:t>投影</a:t>
            </a:r>
            <a:endParaRPr lang="zh-CN" altLang="en-US">
              <a:sym typeface="+mn-ea"/>
            </a:endParaRPr>
          </a:p>
        </p:txBody>
      </p:sp>
      <p:sp>
        <p:nvSpPr>
          <p:cNvPr id="3" name="Content Placeholder 2"/>
          <p:cNvSpPr>
            <a:spLocks noGrp="1"/>
          </p:cNvSpPr>
          <p:nvPr>
            <p:ph idx="1"/>
          </p:nvPr>
        </p:nvSpPr>
        <p:spPr>
          <a:xfrm>
            <a:off x="647700" y="1825625"/>
            <a:ext cx="10515600" cy="4580890"/>
          </a:xfrm>
        </p:spPr>
        <p:txBody>
          <a:bodyPr/>
          <a:p>
            <a:r>
              <a:rPr lang="en-US"/>
              <a:t>glm::</a:t>
            </a:r>
            <a:r>
              <a:rPr lang="en-US" altLang="zh-CN">
                <a:sym typeface="+mn-ea"/>
              </a:rPr>
              <a:t>frustum</a:t>
            </a:r>
            <a:r>
              <a:rPr lang="en-US"/>
              <a:t>(left, right, bottom, top, zNear, zFar)</a:t>
            </a:r>
            <a:endParaRPr lang="en-US"/>
          </a:p>
          <a:p>
            <a:r>
              <a:rPr lang="zh-CN" altLang="en-US"/>
              <a:t>构造一个锥台（梯形），</a:t>
            </a:r>
            <a:r>
              <a:rPr lang="zh-CN" altLang="en-US">
                <a:sym typeface="+mn-ea"/>
              </a:rPr>
              <a:t>锥台</a:t>
            </a:r>
            <a:r>
              <a:rPr lang="zh-CN" altLang="en-US"/>
              <a:t>内为可视空间，</a:t>
            </a:r>
            <a:r>
              <a:rPr lang="zh-CN" altLang="en-US">
                <a:sym typeface="+mn-ea"/>
              </a:rPr>
              <a:t>锥台</a:t>
            </a:r>
            <a:r>
              <a:rPr lang="zh-CN" altLang="en-US"/>
              <a:t>外的物体会被</a:t>
            </a:r>
            <a:r>
              <a:rPr lang="en-US" altLang="zh-CN"/>
              <a:t> OpenGL </a:t>
            </a:r>
            <a:r>
              <a:rPr lang="zh-CN" altLang="en-US"/>
              <a:t>裁剪</a:t>
            </a:r>
            <a:r>
              <a:rPr lang="zh-CN" altLang="en-US"/>
              <a:t>掉。</a:t>
            </a:r>
            <a:endParaRPr lang="en-US"/>
          </a:p>
          <a:p>
            <a:r>
              <a:rPr lang="zh-CN" altLang="en-US">
                <a:sym typeface="+mn-ea"/>
              </a:rPr>
              <a:t>接受六个浮点数作为参数：</a:t>
            </a:r>
            <a:endParaRPr lang="zh-CN" altLang="en-US">
              <a:sym typeface="+mn-ea"/>
            </a:endParaRPr>
          </a:p>
          <a:p>
            <a:r>
              <a:rPr lang="en-US" altLang="zh-CN">
                <a:sym typeface="+mn-ea"/>
              </a:rPr>
              <a:t>left - </a:t>
            </a:r>
            <a:r>
              <a:rPr lang="zh-CN" altLang="en-US">
                <a:sym typeface="+mn-ea"/>
              </a:rPr>
              <a:t>锥台前侧面</a:t>
            </a:r>
            <a:r>
              <a:rPr lang="zh-CN" altLang="en-US">
                <a:sym typeface="+mn-ea"/>
              </a:rPr>
              <a:t>左边的</a:t>
            </a:r>
            <a:r>
              <a:rPr lang="en-US" altLang="zh-CN">
                <a:sym typeface="+mn-ea"/>
              </a:rPr>
              <a:t> x </a:t>
            </a:r>
            <a:r>
              <a:rPr lang="zh-CN" altLang="en-US">
                <a:sym typeface="+mn-ea"/>
              </a:rPr>
              <a:t>坐标</a:t>
            </a:r>
            <a:r>
              <a:rPr lang="zh-CN" altLang="en-US">
                <a:sym typeface="+mn-ea"/>
              </a:rPr>
              <a:t>，视角坐标系</a:t>
            </a:r>
            <a:endParaRPr lang="zh-CN" altLang="en-US">
              <a:sym typeface="+mn-ea"/>
            </a:endParaRPr>
          </a:p>
          <a:p>
            <a:r>
              <a:rPr lang="en-US" altLang="zh-CN">
                <a:sym typeface="+mn-ea"/>
              </a:rPr>
              <a:t>right - </a:t>
            </a:r>
            <a:r>
              <a:rPr lang="zh-CN" altLang="en-US">
                <a:sym typeface="+mn-ea"/>
              </a:rPr>
              <a:t>锥台前侧面</a:t>
            </a:r>
            <a:r>
              <a:rPr lang="zh-CN" altLang="en-US">
                <a:sym typeface="+mn-ea"/>
              </a:rPr>
              <a:t>右</a:t>
            </a:r>
            <a:r>
              <a:rPr lang="zh-CN" altLang="en-US">
                <a:sym typeface="+mn-ea"/>
              </a:rPr>
              <a:t>边</a:t>
            </a:r>
            <a:r>
              <a:rPr lang="zh-CN" altLang="en-US">
                <a:sym typeface="+mn-ea"/>
              </a:rPr>
              <a:t>的</a:t>
            </a:r>
            <a:r>
              <a:rPr lang="en-US" altLang="zh-CN">
                <a:sym typeface="+mn-ea"/>
              </a:rPr>
              <a:t> x </a:t>
            </a:r>
            <a:r>
              <a:rPr lang="zh-CN" altLang="en-US">
                <a:sym typeface="+mn-ea"/>
              </a:rPr>
              <a:t>坐标</a:t>
            </a:r>
            <a:r>
              <a:rPr lang="zh-CN" altLang="en-US">
                <a:sym typeface="+mn-ea"/>
              </a:rPr>
              <a:t>，</a:t>
            </a:r>
            <a:r>
              <a:rPr lang="zh-CN" altLang="en-US">
                <a:sym typeface="+mn-ea"/>
              </a:rPr>
              <a:t>视角坐标系</a:t>
            </a:r>
            <a:endParaRPr lang="zh-CN" altLang="en-US">
              <a:sym typeface="+mn-ea"/>
            </a:endParaRPr>
          </a:p>
          <a:p>
            <a:r>
              <a:rPr lang="en-US" altLang="zh-CN">
                <a:sym typeface="+mn-ea"/>
              </a:rPr>
              <a:t>bottom - </a:t>
            </a:r>
            <a:r>
              <a:rPr lang="zh-CN" altLang="en-US">
                <a:sym typeface="+mn-ea"/>
              </a:rPr>
              <a:t>锥台前侧面</a:t>
            </a:r>
            <a:r>
              <a:rPr lang="zh-CN" altLang="en-US">
                <a:sym typeface="+mn-ea"/>
              </a:rPr>
              <a:t>底边的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top - </a:t>
            </a:r>
            <a:r>
              <a:rPr lang="zh-CN" altLang="en-US">
                <a:sym typeface="+mn-ea"/>
              </a:rPr>
              <a:t>锥台前侧面</a:t>
            </a:r>
            <a:r>
              <a:rPr lang="zh-CN" altLang="en-US">
                <a:sym typeface="+mn-ea"/>
              </a:rPr>
              <a:t>顶</a:t>
            </a:r>
            <a:r>
              <a:rPr lang="zh-CN" altLang="en-US">
                <a:sym typeface="+mn-ea"/>
              </a:rPr>
              <a:t>边</a:t>
            </a:r>
            <a:r>
              <a:rPr lang="zh-CN" altLang="en-US">
                <a:sym typeface="+mn-ea"/>
              </a:rPr>
              <a:t>的</a:t>
            </a:r>
            <a:r>
              <a:rPr lang="en-US" altLang="zh-CN">
                <a:sym typeface="+mn-ea"/>
              </a:rPr>
              <a:t> y </a:t>
            </a:r>
            <a:r>
              <a:rPr lang="zh-CN" altLang="en-US">
                <a:sym typeface="+mn-ea"/>
              </a:rPr>
              <a:t>坐标，</a:t>
            </a:r>
            <a:r>
              <a:rPr lang="zh-CN" altLang="en-US">
                <a:sym typeface="+mn-ea"/>
              </a:rPr>
              <a:t>视角坐标系</a:t>
            </a:r>
            <a:endParaRPr lang="zh-CN" altLang="en-US">
              <a:sym typeface="+mn-ea"/>
            </a:endParaRPr>
          </a:p>
          <a:p>
            <a:r>
              <a:rPr lang="en-US" altLang="zh-CN">
                <a:sym typeface="+mn-ea"/>
              </a:rPr>
              <a:t>zNear - </a:t>
            </a:r>
            <a:r>
              <a:rPr lang="zh-CN" altLang="en-US">
                <a:sym typeface="+mn-ea"/>
              </a:rPr>
              <a:t>锥台</a:t>
            </a:r>
            <a:r>
              <a:rPr lang="zh-CN" altLang="en-US">
                <a:sym typeface="+mn-ea"/>
              </a:rPr>
              <a:t>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a:t>
            </a:r>
            <a:r>
              <a:rPr lang="zh-CN" altLang="en-US">
                <a:sym typeface="+mn-ea"/>
              </a:rPr>
              <a:t>最远处离人眼的距离，即后侧面</a:t>
            </a:r>
            <a:r>
              <a:rPr lang="en-US" altLang="zh-CN">
                <a:sym typeface="+mn-ea"/>
              </a:rPr>
              <a:t> z </a:t>
            </a:r>
            <a:r>
              <a:rPr lang="zh-CN" altLang="en-US">
                <a:sym typeface="+mn-ea"/>
              </a:rPr>
              <a:t>坐标</a:t>
            </a:r>
            <a:endParaRPr lang="zh-CN" altLang="en-US">
              <a:sym typeface="+mn-ea"/>
            </a:endParaRPr>
          </a:p>
          <a:p>
            <a:r>
              <a:rPr lang="zh-CN" altLang="en-US">
                <a:sym typeface="+mn-ea"/>
              </a:rPr>
              <a:t>用法举例：</a:t>
            </a:r>
            <a:endParaRPr lang="zh-CN" altLang="en-US">
              <a:sym typeface="+mn-ea"/>
            </a:endParaRPr>
          </a:p>
          <a:p>
            <a:r>
              <a:rPr lang="en-US">
                <a:sym typeface="+mn-ea"/>
              </a:rPr>
              <a:t>glm::frustum(-0.005f, 0.005f, -0.005f, 0.005f, 0.01f, 100.0f);</a:t>
            </a:r>
            <a:endParaRPr lang="en-US">
              <a:sym typeface="+mn-ea"/>
            </a:endParaRPr>
          </a:p>
          <a:p>
            <a:endParaRPr lang="en-US"/>
          </a:p>
        </p:txBody>
      </p:sp>
      <p:pic>
        <p:nvPicPr>
          <p:cNvPr id="4" name="Picture 3"/>
          <p:cNvPicPr>
            <a:picLocks noChangeAspect="1"/>
          </p:cNvPicPr>
          <p:nvPr/>
        </p:nvPicPr>
        <p:blipFill>
          <a:blip r:embed="rId2"/>
          <a:stretch>
            <a:fillRect/>
          </a:stretch>
        </p:blipFill>
        <p:spPr>
          <a:xfrm>
            <a:off x="10426065" y="915035"/>
            <a:ext cx="1440180" cy="1226820"/>
          </a:xfrm>
          <a:prstGeom prst="rect">
            <a:avLst/>
          </a:prstGeom>
        </p:spPr>
      </p:pic>
      <p:sp>
        <p:nvSpPr>
          <p:cNvPr id="23" name="Oval Callout 22"/>
          <p:cNvSpPr/>
          <p:nvPr/>
        </p:nvSpPr>
        <p:spPr>
          <a:xfrm>
            <a:off x="8359775" y="132999"/>
            <a:ext cx="2550795" cy="1047183"/>
          </a:xfrm>
          <a:prstGeom prst="wedgeEllipseCallout">
            <a:avLst>
              <a:gd name="adj1" fmla="val 37901"/>
              <a:gd name="adj2" fmla="val 7157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锥台</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frustum</a:t>
            </a:r>
            <a:r>
              <a:rPr lang="zh-CN" altLang="en-US" sz="1600">
                <a:latin typeface="HYTangMeiRen 85W" panose="00020600040101010101" charset="-122"/>
                <a:ea typeface="HYTangMeiRen 85W" panose="00020600040101010101" charset="-122"/>
              </a:rPr>
              <a:t>）</a:t>
            </a:r>
            <a:r>
              <a:rPr lang="en-US" altLang="zh-CN" sz="1600">
                <a:latin typeface="HYTangMeiRen 85W" panose="00020600040101010101" charset="-122"/>
                <a:ea typeface="HYTangMeiRen 85W" panose="00020600040101010101" charset="-122"/>
              </a:rPr>
              <a:t>又称平截头体，是梯形的三维版本</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20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glm::ortho </a:t>
            </a:r>
            <a:r>
              <a:rPr lang="zh-CN" altLang="en-US"/>
              <a:t>与</a:t>
            </a:r>
            <a:r>
              <a:rPr lang="en-US" altLang="zh-CN"/>
              <a:t> glm::frustum </a:t>
            </a:r>
            <a:r>
              <a:rPr lang="zh-CN" altLang="en-US"/>
              <a:t>对比</a:t>
            </a:r>
            <a:endParaRPr lang="zh-CN" altLang="en-US"/>
          </a:p>
        </p:txBody>
      </p:sp>
      <p:pic>
        <p:nvPicPr>
          <p:cNvPr id="7" name="Content Placeholder 6"/>
          <p:cNvPicPr>
            <a:picLocks noChangeAspect="1"/>
          </p:cNvPicPr>
          <p:nvPr>
            <p:ph sz="half" idx="1"/>
          </p:nvPr>
        </p:nvPicPr>
        <p:blipFill>
          <a:blip r:embed="rId1"/>
          <a:stretch>
            <a:fillRect/>
          </a:stretch>
        </p:blipFill>
        <p:spPr>
          <a:xfrm>
            <a:off x="268605" y="1747520"/>
            <a:ext cx="5689600" cy="4545965"/>
          </a:xfrm>
          <a:prstGeom prst="rect">
            <a:avLst/>
          </a:prstGeom>
        </p:spPr>
      </p:pic>
      <p:pic>
        <p:nvPicPr>
          <p:cNvPr id="11" name="Content Placeholder 10"/>
          <p:cNvPicPr>
            <a:picLocks noChangeAspect="1"/>
          </p:cNvPicPr>
          <p:nvPr>
            <p:ph sz="half" idx="2"/>
          </p:nvPr>
        </p:nvPicPr>
        <p:blipFill>
          <a:blip r:embed="rId2"/>
          <a:stretch>
            <a:fillRect/>
          </a:stretch>
        </p:blipFill>
        <p:spPr>
          <a:xfrm>
            <a:off x="5958205" y="1732280"/>
            <a:ext cx="5629910" cy="4561205"/>
          </a:xfrm>
          <a:prstGeom prst="rect">
            <a:avLst/>
          </a:prstGeom>
        </p:spPr>
      </p:pic>
      <p:sp>
        <p:nvSpPr>
          <p:cNvPr id="12" name="Text Box 11"/>
          <p:cNvSpPr txBox="1"/>
          <p:nvPr/>
        </p:nvSpPr>
        <p:spPr>
          <a:xfrm>
            <a:off x="5828665" y="6489700"/>
            <a:ext cx="6363335" cy="368300"/>
          </a:xfrm>
          <a:prstGeom prst="rect">
            <a:avLst/>
          </a:prstGeom>
          <a:noFill/>
        </p:spPr>
        <p:txBody>
          <a:bodyPr wrap="none" rtlCol="0" anchor="t">
            <a:spAutoFit/>
          </a:bodyPr>
          <a:p>
            <a:pPr algn="l"/>
            <a:r>
              <a:rPr lang="en-US">
                <a:solidFill>
                  <a:schemeClr val="tx2"/>
                </a:solidFill>
              </a:rPr>
              <a:t>https://skyfe.tistory.com/entry/iOS-OpenGLES-튜토리얼-13편</a:t>
            </a:r>
            <a:endParaRPr lang="en-US">
              <a:solidFill>
                <a:schemeClr val="tx2"/>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锥台形（</a:t>
            </a:r>
            <a:r>
              <a:rPr lang="zh-CN" altLang="en-US">
                <a:sym typeface="+mn-ea"/>
              </a:rPr>
              <a:t>梯形）</a:t>
            </a:r>
            <a:r>
              <a:rPr lang="zh-CN" altLang="en-US"/>
              <a:t>的可视空间为什么就能产生“近大远小”的透视效果？</a:t>
            </a:r>
            <a:endParaRPr lang="zh-CN" altLang="en-US"/>
          </a:p>
        </p:txBody>
      </p:sp>
      <p:pic>
        <p:nvPicPr>
          <p:cNvPr id="7" name="Content Placeholder 6"/>
          <p:cNvPicPr>
            <a:picLocks noChangeAspect="1"/>
          </p:cNvPicPr>
          <p:nvPr>
            <p:ph idx="1"/>
          </p:nvPr>
        </p:nvPicPr>
        <p:blipFill>
          <a:blip r:embed="rId1"/>
          <a:stretch>
            <a:fillRect/>
          </a:stretch>
        </p:blipFill>
        <p:spPr>
          <a:xfrm>
            <a:off x="2406015" y="1327785"/>
            <a:ext cx="6998335" cy="5530215"/>
          </a:xfrm>
          <a:prstGeom prst="rect">
            <a:avLst/>
          </a:prstGeom>
        </p:spPr>
      </p:pic>
      <p:sp>
        <p:nvSpPr>
          <p:cNvPr id="8" name="Trapezoid 7"/>
          <p:cNvSpPr/>
          <p:nvPr/>
        </p:nvSpPr>
        <p:spPr>
          <a:xfrm rot="5400000">
            <a:off x="3923665" y="1143635"/>
            <a:ext cx="3799840" cy="6173470"/>
          </a:xfrm>
          <a:prstGeom prst="trapezoid">
            <a:avLst>
              <a:gd name="adj" fmla="val 27721"/>
            </a:avLst>
          </a:prstGeom>
          <a:noFill/>
          <a:ln w="28575">
            <a:solidFill>
              <a:srgbClr val="00B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Trapezoid 8"/>
          <p:cNvSpPr/>
          <p:nvPr/>
        </p:nvSpPr>
        <p:spPr>
          <a:xfrm rot="5400000">
            <a:off x="4482465" y="1143635"/>
            <a:ext cx="2682240" cy="6173470"/>
          </a:xfrm>
          <a:prstGeom prst="trapezoid">
            <a:avLst>
              <a:gd name="adj" fmla="val 0"/>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6" name="Oval Callout 25"/>
          <p:cNvSpPr/>
          <p:nvPr/>
        </p:nvSpPr>
        <p:spPr>
          <a:xfrm>
            <a:off x="1435100" y="2576248"/>
            <a:ext cx="1024890" cy="695219"/>
          </a:xfrm>
          <a:prstGeom prst="wedgeEllipseCallout">
            <a:avLst>
              <a:gd name="adj1" fmla="val 76084"/>
              <a:gd name="adj2" fmla="val -3328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10" name="Oval Callout 9"/>
          <p:cNvSpPr/>
          <p:nvPr/>
        </p:nvSpPr>
        <p:spPr>
          <a:xfrm>
            <a:off x="9404350" y="401256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3" name="Text Box 2"/>
          <p:cNvSpPr txBox="1"/>
          <p:nvPr/>
        </p:nvSpPr>
        <p:spPr>
          <a:xfrm>
            <a:off x="9991090" y="2642870"/>
            <a:ext cx="1917700" cy="460375"/>
          </a:xfrm>
          <a:prstGeom prst="rect">
            <a:avLst/>
          </a:prstGeom>
          <a:noFill/>
        </p:spPr>
        <p:txBody>
          <a:bodyPr wrap="none" rtlCol="0" anchor="t">
            <a:spAutoFit/>
          </a:bodyPr>
          <a:p>
            <a:r>
              <a:rPr lang="zh-CN" altLang="en-US" sz="2400">
                <a:solidFill>
                  <a:srgbClr val="C00000"/>
                </a:solidFill>
                <a:latin typeface="HYTangMeiRen 85W" panose="00020600040101010101" charset="-122"/>
                <a:ea typeface="HYTangMeiRen 85W" panose="00020600040101010101" charset="-122"/>
                <a:sym typeface="+mn-ea"/>
              </a:rPr>
              <a:t>正交</a:t>
            </a:r>
            <a:r>
              <a:rPr lang="en-US" altLang="zh-CN" sz="2400">
                <a:latin typeface="HYTangMeiRen 85W" panose="00020600040101010101" charset="-122"/>
                <a:ea typeface="HYTangMeiRen 85W" panose="00020600040101010101" charset="-122"/>
                <a:sym typeface="+mn-ea"/>
              </a:rPr>
              <a:t> vs </a:t>
            </a:r>
            <a:r>
              <a:rPr lang="zh-CN" altLang="en-US" sz="2400">
                <a:solidFill>
                  <a:srgbClr val="00B050"/>
                </a:solidFill>
                <a:latin typeface="HYTangMeiRen 85W" panose="00020600040101010101" charset="-122"/>
                <a:ea typeface="HYTangMeiRen 85W" panose="00020600040101010101" charset="-122"/>
                <a:sym typeface="+mn-ea"/>
              </a:rPr>
              <a:t>透视</a:t>
            </a:r>
            <a:endParaRPr lang="zh-CN" altLang="en-US" sz="2400">
              <a:solidFill>
                <a:srgbClr val="00B050"/>
              </a:solidFill>
              <a:latin typeface="HYTangMeiRen 85W" panose="00020600040101010101" charset="-122"/>
              <a:ea typeface="HYTangMeiRen 85W" panose="0002060004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16" fill="hold" grpId="1" nodeType="clickEffect">
                                  <p:stCondLst>
                                    <p:cond delay="0"/>
                                  </p:stCondLst>
                                  <p:childTnLst>
                                    <p:anim calcmode="lin" valueType="num">
                                      <p:cBhvr>
                                        <p:cTn id="13" dur="500"/>
                                        <p:tgtEl>
                                          <p:spTgt spid="9"/>
                                        </p:tgtEl>
                                        <p:attrNameLst>
                                          <p:attrName>ppt_w</p:attrName>
                                        </p:attrNameLst>
                                      </p:cBhvr>
                                      <p:tavLst>
                                        <p:tav tm="0">
                                          <p:val>
                                            <p:strVal val="ppt_w"/>
                                          </p:val>
                                        </p:tav>
                                        <p:tav tm="100000">
                                          <p:val>
                                            <p:fltVal val="0"/>
                                          </p:val>
                                        </p:tav>
                                      </p:tavLst>
                                    </p:anim>
                                    <p:anim calcmode="lin" valueType="num">
                                      <p:cBhvr>
                                        <p:cTn id="14" dur="500"/>
                                        <p:tgtEl>
                                          <p:spTgt spid="9"/>
                                        </p:tgtEl>
                                        <p:attrNameLst>
                                          <p:attrName>ppt_h</p:attrName>
                                        </p:attrNameLst>
                                      </p:cBhvr>
                                      <p:tavLst>
                                        <p:tav tm="0">
                                          <p:val>
                                            <p:strVal val="ppt_h"/>
                                          </p:val>
                                        </p:tav>
                                        <p:tav tm="100000">
                                          <p:val>
                                            <p:fltVal val="0"/>
                                          </p:val>
                                        </p:tav>
                                      </p:tavLst>
                                    </p:anim>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55"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strVal val="#ppt_w*0.70"/>
                                          </p:val>
                                        </p:tav>
                                        <p:tav tm="100000">
                                          <p:val>
                                            <p:strVal val="#ppt_w"/>
                                          </p:val>
                                        </p:tav>
                                      </p:tavLst>
                                    </p:anim>
                                    <p:anim calcmode="lin" valueType="num">
                                      <p:cBhvr>
                                        <p:cTn id="28" dur="1000" fill="hold"/>
                                        <p:tgtEl>
                                          <p:spTgt spid="26"/>
                                        </p:tgtEl>
                                        <p:attrNameLst>
                                          <p:attrName>ppt_h</p:attrName>
                                        </p:attrNameLst>
                                      </p:cBhvr>
                                      <p:tavLst>
                                        <p:tav tm="0">
                                          <p:val>
                                            <p:strVal val="#ppt_h"/>
                                          </p:val>
                                        </p:tav>
                                        <p:tav tm="100000">
                                          <p:val>
                                            <p:strVal val="#ppt_h"/>
                                          </p:val>
                                        </p:tav>
                                      </p:tavLst>
                                    </p:anim>
                                    <p:animEffect transition="in" filter="fade">
                                      <p:cBhvr>
                                        <p:cTn id="29" dur="1000"/>
                                        <p:tgtEl>
                                          <p:spTgt spid="26"/>
                                        </p:tgtEl>
                                      </p:cBhvr>
                                    </p:animEffect>
                                  </p:childTnLst>
                                </p:cTn>
                              </p:par>
                            </p:childTnLst>
                          </p:cTn>
                        </p:par>
                        <p:par>
                          <p:cTn id="30" fill="hold">
                            <p:stCondLst>
                              <p:cond delay="1000"/>
                            </p:stCondLst>
                            <p:childTnLst>
                              <p:par>
                                <p:cTn id="31" presetID="55"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strVal val="#ppt_w*0.70"/>
                                          </p:val>
                                        </p:tav>
                                        <p:tav tm="100000">
                                          <p:val>
                                            <p:strVal val="#ppt_w"/>
                                          </p:val>
                                        </p:tav>
                                      </p:tavLst>
                                    </p:anim>
                                    <p:anim calcmode="lin" valueType="num">
                                      <p:cBhvr>
                                        <p:cTn id="34" dur="1000" fill="hold"/>
                                        <p:tgtEl>
                                          <p:spTgt spid="10"/>
                                        </p:tgtEl>
                                        <p:attrNameLst>
                                          <p:attrName>ppt_h</p:attrName>
                                        </p:attrNameLst>
                                      </p:cBhvr>
                                      <p:tavLst>
                                        <p:tav tm="0">
                                          <p:val>
                                            <p:strVal val="#ppt_h"/>
                                          </p:val>
                                        </p:tav>
                                        <p:tav tm="100000">
                                          <p:val>
                                            <p:strVal val="#ppt_h"/>
                                          </p:val>
                                        </p:tav>
                                      </p:tavLst>
                                    </p:anim>
                                    <p:animEffect transition="in" filter="fade">
                                      <p:cBhvr>
                                        <p:cTn id="3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bldLvl="0" animBg="1"/>
      <p:bldP spid="8" grpId="0" bldLvl="0" animBg="1"/>
      <p:bldP spid="26" grpId="0" bldLvl="0" animBg="1"/>
      <p:bldP spid="10" grpId="0" bldLvl="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zh-CN" altLang="en-US">
                <a:sym typeface="+mn-ea"/>
              </a:rPr>
              <a:t>梯形最终会被变形了放入正方形的裁剪空间！</a:t>
            </a:r>
            <a:endParaRPr lang="en-US" altLang="zh-CN">
              <a:sym typeface="+mn-ea"/>
            </a:endParaRPr>
          </a:p>
        </p:txBody>
      </p:sp>
      <p:pic>
        <p:nvPicPr>
          <p:cNvPr id="7" name="Content Placeholder 6"/>
          <p:cNvPicPr>
            <a:picLocks noChangeAspect="1"/>
          </p:cNvPicPr>
          <p:nvPr>
            <p:ph sz="half" idx="2"/>
          </p:nvPr>
        </p:nvPicPr>
        <p:blipFill>
          <a:blip r:embed="rId1"/>
          <a:stretch>
            <a:fillRect/>
          </a:stretch>
        </p:blipFill>
        <p:spPr>
          <a:xfrm>
            <a:off x="5837555" y="1584325"/>
            <a:ext cx="5825490" cy="5225415"/>
          </a:xfrm>
          <a:prstGeom prst="rect">
            <a:avLst/>
          </a:prstGeom>
        </p:spPr>
      </p:pic>
      <p:pic>
        <p:nvPicPr>
          <p:cNvPr id="8" name="Content Placeholder 7"/>
          <p:cNvPicPr>
            <a:picLocks noChangeAspect="1"/>
          </p:cNvPicPr>
          <p:nvPr>
            <p:ph sz="half" idx="1"/>
          </p:nvPr>
        </p:nvPicPr>
        <p:blipFill>
          <a:blip r:embed="rId2"/>
          <a:stretch>
            <a:fillRect/>
          </a:stretch>
        </p:blipFill>
        <p:spPr>
          <a:xfrm>
            <a:off x="209550" y="2211070"/>
            <a:ext cx="4861560" cy="3840480"/>
          </a:xfrm>
          <a:prstGeom prst="rect">
            <a:avLst/>
          </a:prstGeom>
        </p:spPr>
      </p:pic>
      <p:sp>
        <p:nvSpPr>
          <p:cNvPr id="75" name="Rounded Rectangle 74"/>
          <p:cNvSpPr/>
          <p:nvPr/>
        </p:nvSpPr>
        <p:spPr>
          <a:xfrm>
            <a:off x="1614805" y="1466850"/>
            <a:ext cx="2395855"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altLang="en-US" sz="2800">
                <a:latin typeface="HYShenGongJ" panose="02010600000101010101" charset="-122"/>
                <a:ea typeface="HYShenGongJ" panose="02010600000101010101" charset="-122"/>
              </a:rPr>
              <a:t>视角坐标系</a:t>
            </a:r>
            <a:endParaRPr lang="zh-CN" altLang="en-US" sz="2800">
              <a:latin typeface="HYShenGongJ" panose="02010600000101010101" charset="-122"/>
              <a:ea typeface="HYShenGongJ" panose="02010600000101010101" charset="-122"/>
            </a:endParaRPr>
          </a:p>
        </p:txBody>
      </p:sp>
      <p:sp>
        <p:nvSpPr>
          <p:cNvPr id="10" name="Rounded Rectangle 9"/>
          <p:cNvSpPr/>
          <p:nvPr/>
        </p:nvSpPr>
        <p:spPr>
          <a:xfrm>
            <a:off x="7651115" y="1466850"/>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9" name="Oval Callout 8"/>
          <p:cNvSpPr/>
          <p:nvPr/>
        </p:nvSpPr>
        <p:spPr>
          <a:xfrm>
            <a:off x="4679950" y="5325922"/>
            <a:ext cx="2106930" cy="1392835"/>
          </a:xfrm>
          <a:prstGeom prst="wedgeEllipseCallout">
            <a:avLst>
              <a:gd name="adj1" fmla="val -17088"/>
              <a:gd name="adj2" fmla="val -7891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en-US" sz="1600">
                <a:latin typeface="HYTangMeiRen 85W" panose="00020600040101010101" charset="-122"/>
                <a:ea typeface="HYTangMeiRen 85W" panose="00020600040101010101" charset="-122"/>
              </a:rPr>
              <a:t>Perspective Divide </a:t>
            </a:r>
            <a:r>
              <a:rPr lang="zh-CN" altLang="en-US" sz="1600">
                <a:latin typeface="HYTangMeiRen 85W" panose="00020600040101010101" charset="-122"/>
                <a:ea typeface="HYTangMeiRen 85W" panose="00020600040101010101" charset="-122"/>
              </a:rPr>
              <a:t>后实际上把梯形又重新变成了矩形</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这导致原来在梯形底边附近的物体都反而被压缩了</a:t>
            </a:r>
            <a:endParaRPr lang="zh-CN" altLang="en-US">
              <a:sym typeface="+mn-ea"/>
            </a:endParaRPr>
          </a:p>
        </p:txBody>
      </p:sp>
      <p:pic>
        <p:nvPicPr>
          <p:cNvPr id="4" name="Content Placeholder 3"/>
          <p:cNvPicPr>
            <a:picLocks noChangeAspect="1"/>
          </p:cNvPicPr>
          <p:nvPr>
            <p:ph idx="1"/>
          </p:nvPr>
        </p:nvPicPr>
        <p:blipFill>
          <a:blip r:embed="rId1"/>
          <a:stretch>
            <a:fillRect/>
          </a:stretch>
        </p:blipFill>
        <p:spPr>
          <a:xfrm>
            <a:off x="4313555" y="2025015"/>
            <a:ext cx="6447155" cy="4351655"/>
          </a:xfrm>
          <a:prstGeom prst="rect">
            <a:avLst/>
          </a:prstGeom>
        </p:spPr>
      </p:pic>
      <p:sp>
        <p:nvSpPr>
          <p:cNvPr id="10" name="Oval Callout 9"/>
          <p:cNvSpPr/>
          <p:nvPr/>
        </p:nvSpPr>
        <p:spPr>
          <a:xfrm>
            <a:off x="10990580" y="5775321"/>
            <a:ext cx="971550" cy="695969"/>
          </a:xfrm>
          <a:prstGeom prst="wedgeEllipseCallout">
            <a:avLst>
              <a:gd name="adj1" fmla="val -91111"/>
              <a:gd name="adj2" fmla="val -355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近处：</a:t>
            </a:r>
            <a:r>
              <a:rPr lang="en-US" altLang="zh-CN" sz="1600">
                <a:latin typeface="HYTangMeiRen 85W" panose="00020600040101010101" charset="-122"/>
                <a:ea typeface="HYTangMeiRen 85W" panose="00020600040101010101" charset="-122"/>
              </a:rPr>
              <a:t>5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26" name="Oval Callout 25"/>
          <p:cNvSpPr/>
          <p:nvPr/>
        </p:nvSpPr>
        <p:spPr>
          <a:xfrm>
            <a:off x="4313555" y="4055533"/>
            <a:ext cx="1024890" cy="695749"/>
          </a:xfrm>
          <a:prstGeom prst="wedgeEllipseCallout">
            <a:avLst>
              <a:gd name="adj1" fmla="val 68649"/>
              <a:gd name="adj2" fmla="val 5375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远处：</a:t>
            </a:r>
            <a:r>
              <a:rPr lang="en-US" altLang="zh-CN" sz="1600">
                <a:latin typeface="HYTangMeiRen 85W" panose="00020600040101010101" charset="-122"/>
                <a:ea typeface="HYTangMeiRen 85W" panose="00020600040101010101" charset="-122"/>
              </a:rPr>
              <a:t>11 </a:t>
            </a:r>
            <a:r>
              <a:rPr lang="zh-CN" altLang="en-US" sz="1600">
                <a:latin typeface="HYTangMeiRen 85W" panose="00020600040101010101" charset="-122"/>
                <a:ea typeface="HYTangMeiRen 85W" panose="00020600040101010101" charset="-122"/>
              </a:rPr>
              <a:t>格</a:t>
            </a:r>
            <a:endParaRPr lang="zh-CN" altLang="en-US" sz="1600">
              <a:latin typeface="HYTangMeiRen 85W" panose="00020600040101010101" charset="-122"/>
              <a:ea typeface="HYTangMeiRen 85W" panose="00020600040101010101" charset="-122"/>
            </a:endParaRPr>
          </a:p>
        </p:txBody>
      </p:sp>
      <p:sp>
        <p:nvSpPr>
          <p:cNvPr id="5" name="Rounded Rectangle 4"/>
          <p:cNvSpPr/>
          <p:nvPr/>
        </p:nvSpPr>
        <p:spPr>
          <a:xfrm>
            <a:off x="6359525" y="1452245"/>
            <a:ext cx="2355850" cy="4476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p>
            <a:pPr algn="ctr"/>
            <a:r>
              <a:rPr lang="zh-CN" sz="2800">
                <a:latin typeface="HYShenGongJ" panose="02010600000101010101" charset="-122"/>
                <a:ea typeface="HYShenGongJ" panose="02010600000101010101" charset="-122"/>
              </a:rPr>
              <a:t>光栅化后</a:t>
            </a:r>
            <a:endParaRPr lang="zh-CN" sz="2800">
              <a:latin typeface="HYShenGongJ" panose="02010600000101010101" charset="-122"/>
              <a:ea typeface="HYShenGongJ" panose="02010600000101010101" charset="-122"/>
            </a:endParaRPr>
          </a:p>
        </p:txBody>
      </p:sp>
      <p:pic>
        <p:nvPicPr>
          <p:cNvPr id="7" name="Content Placeholder 6"/>
          <p:cNvPicPr>
            <a:picLocks noChangeAspect="1"/>
          </p:cNvPicPr>
          <p:nvPr>
            <p:ph sz="half" idx="2"/>
          </p:nvPr>
        </p:nvPicPr>
        <p:blipFill>
          <a:blip r:embed="rId2"/>
          <a:stretch>
            <a:fillRect/>
          </a:stretch>
        </p:blipFill>
        <p:spPr>
          <a:xfrm rot="5400000">
            <a:off x="294005" y="2928620"/>
            <a:ext cx="3763010" cy="4112895"/>
          </a:xfrm>
          <a:prstGeom prst="rect">
            <a:avLst/>
          </a:prstGeom>
        </p:spPr>
      </p:pic>
      <p:sp>
        <p:nvSpPr>
          <p:cNvPr id="6" name="Rounded Rectangle 5"/>
          <p:cNvSpPr/>
          <p:nvPr/>
        </p:nvSpPr>
        <p:spPr>
          <a:xfrm>
            <a:off x="997585" y="1452245"/>
            <a:ext cx="235585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rPr>
              <a:t>裁剪坐标系</a:t>
            </a:r>
            <a:endParaRPr lang="zh-CN" sz="2800">
              <a:latin typeface="HYShenGongJ" panose="02010600000101010101" charset="-122"/>
              <a:ea typeface="HYShenGongJ" panose="02010600000101010101" charset="-122"/>
            </a:endParaRPr>
          </a:p>
        </p:txBody>
      </p:sp>
      <p:sp>
        <p:nvSpPr>
          <p:cNvPr id="8" name="Oval Callout 7"/>
          <p:cNvSpPr/>
          <p:nvPr/>
        </p:nvSpPr>
        <p:spPr>
          <a:xfrm>
            <a:off x="9500235" y="565958"/>
            <a:ext cx="2321560" cy="1392845"/>
          </a:xfrm>
          <a:prstGeom prst="wedgeEllipseCallout">
            <a:avLst>
              <a:gd name="adj1" fmla="val -78911"/>
              <a:gd name="adj2" fmla="val 1404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光栅化实际上就是把裁剪坐标系里的东西沿着</a:t>
            </a:r>
            <a:r>
              <a:rPr lang="en-US" altLang="zh-CN" sz="1600">
                <a:latin typeface="HYTangMeiRen 85W" panose="00020600040101010101" charset="-122"/>
                <a:ea typeface="HYTangMeiRen 85W" panose="00020600040101010101" charset="-122"/>
              </a:rPr>
              <a:t> z </a:t>
            </a:r>
            <a:r>
              <a:rPr lang="zh-CN" altLang="en-US" sz="1600">
                <a:latin typeface="HYTangMeiRen 85W" panose="00020600040101010101" charset="-122"/>
                <a:ea typeface="HYTangMeiRen 85W" panose="00020600040101010101" charset="-122"/>
              </a:rPr>
              <a:t>轴拍平放到屏幕上</a:t>
            </a:r>
            <a:endParaRPr lang="zh-CN" altLang="en-US" sz="1600">
              <a:latin typeface="HYTangMeiRen 85W" panose="00020600040101010101" charset="-122"/>
              <a:ea typeface="HYTangMeiRen 85W"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55"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strVal val="#ppt_w*0.70"/>
                                          </p:val>
                                        </p:tav>
                                        <p:tav tm="100000">
                                          <p:val>
                                            <p:strVal val="#ppt_w"/>
                                          </p:val>
                                        </p:tav>
                                      </p:tavLst>
                                    </p:anim>
                                    <p:anim calcmode="lin" valueType="num">
                                      <p:cBhvr>
                                        <p:cTn id="14" dur="1000" fill="hold"/>
                                        <p:tgtEl>
                                          <p:spTgt spid="26"/>
                                        </p:tgtEl>
                                        <p:attrNameLst>
                                          <p:attrName>ppt_h</p:attrName>
                                        </p:attrNameLst>
                                      </p:cBhvr>
                                      <p:tavLst>
                                        <p:tav tm="0">
                                          <p:val>
                                            <p:strVal val="#ppt_h"/>
                                          </p:val>
                                        </p:tav>
                                        <p:tav tm="100000">
                                          <p:val>
                                            <p:strVal val="#ppt_h"/>
                                          </p:val>
                                        </p:tav>
                                      </p:tavLst>
                                    </p:anim>
                                    <p:animEffect transition="in" filter="fade">
                                      <p:cBhvr>
                                        <p:cTn id="15" dur="10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1000" fill="hold"/>
                                        <p:tgtEl>
                                          <p:spTgt spid="8"/>
                                        </p:tgtEl>
                                        <p:attrNameLst>
                                          <p:attrName>ppt_w</p:attrName>
                                        </p:attrNameLst>
                                      </p:cBhvr>
                                      <p:tavLst>
                                        <p:tav tm="0">
                                          <p:val>
                                            <p:strVal val="#ppt_w*0.70"/>
                                          </p:val>
                                        </p:tav>
                                        <p:tav tm="100000">
                                          <p:val>
                                            <p:strVal val="#ppt_w"/>
                                          </p:val>
                                        </p:tav>
                                      </p:tavLst>
                                    </p:anim>
                                    <p:anim calcmode="lin" valueType="num">
                                      <p:cBhvr>
                                        <p:cTn id="21" dur="1000" fill="hold"/>
                                        <p:tgtEl>
                                          <p:spTgt spid="8"/>
                                        </p:tgtEl>
                                        <p:attrNameLst>
                                          <p:attrName>ppt_h</p:attrName>
                                        </p:attrNameLst>
                                      </p:cBhvr>
                                      <p:tavLst>
                                        <p:tav tm="0">
                                          <p:val>
                                            <p:strVal val="#ppt_h"/>
                                          </p:val>
                                        </p:tav>
                                        <p:tav tm="100000">
                                          <p:val>
                                            <p:strVal val="#ppt_h"/>
                                          </p:val>
                                        </p:tav>
                                      </p:tavLst>
                                    </p:anim>
                                    <p:animEffect transition="in" filter="fade">
                                      <p:cBhvr>
                                        <p:cTn id="2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26" grpId="0" bldLvl="0" animBg="1"/>
      <p:bldP spid="8" grpId="0" bldLvl="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p:txBody>
          <a:bodyPr/>
          <a:p>
            <a:r>
              <a:rPr lang="zh-CN" altLang="en-US"/>
              <a:t>将</a:t>
            </a:r>
            <a:r>
              <a:rPr lang="en-US" altLang="zh-CN"/>
              <a:t> glm::frustum </a:t>
            </a:r>
            <a:r>
              <a:rPr lang="zh-CN" altLang="en-US"/>
              <a:t>得到的梯形可视空间，两边延伸，相交的点就是我们的眼睛。</a:t>
            </a:r>
            <a:endParaRPr lang="zh-CN" altLang="en-US"/>
          </a:p>
          <a:p>
            <a:r>
              <a:rPr lang="zh-CN" altLang="en-US"/>
              <a:t>这两条直线所交成的夹角，就是视野角。</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5981700" y="1825625"/>
            <a:ext cx="5181600" cy="4726940"/>
          </a:xfrm>
        </p:spPr>
        <p:txBody>
          <a:bodyPr/>
          <a:p>
            <a:r>
              <a:rPr lang="zh-CN" altLang="en-US">
                <a:sym typeface="+mn-ea"/>
              </a:rPr>
              <a:t>视野角越大，说明视角越开阔，一个屏幕里能容纳的景物就越多，单个物体显得越小，透视效果就越明显。视野角为</a:t>
            </a:r>
            <a:r>
              <a:rPr lang="en-US" altLang="zh-CN">
                <a:sym typeface="+mn-ea"/>
              </a:rPr>
              <a:t> 0 </a:t>
            </a:r>
            <a:r>
              <a:rPr lang="zh-CN" altLang="en-US">
                <a:sym typeface="+mn-ea"/>
              </a:rPr>
              <a:t>度时，透视投影将退化为正交投影。</a:t>
            </a:r>
            <a:endParaRPr lang="zh-CN" altLang="en-US">
              <a:sym typeface="+mn-ea"/>
            </a:endParaRPr>
          </a:p>
          <a:p>
            <a:endParaRPr lang="zh-CN" altLang="en-US">
              <a:sym typeface="+mn-ea"/>
            </a:endParaRPr>
          </a:p>
          <a:p>
            <a:endParaRPr lang="zh-CN" altLang="en-US">
              <a:sym typeface="+mn-ea"/>
            </a:endParaRPr>
          </a:p>
          <a:p>
            <a:r>
              <a:rPr lang="zh-CN" altLang="en-US">
                <a:sym typeface="+mn-ea"/>
              </a:rPr>
              <a:t>望远镜就是通过缩小视野角，增加了小景物的视大小；猫眼就是通过放大视野角，压缩</a:t>
            </a:r>
            <a:r>
              <a:rPr lang="zh-CN" altLang="en-US">
                <a:sym typeface="+mn-ea"/>
              </a:rPr>
              <a:t>景物，增加了你能看到的视野范围。</a:t>
            </a:r>
            <a:endParaRPr lang="zh-CN" altLang="en-US">
              <a:sym typeface="+mn-ea"/>
            </a:endParaRPr>
          </a:p>
        </p:txBody>
      </p:sp>
      <p:sp>
        <p:nvSpPr>
          <p:cNvPr id="9" name="Pie 8"/>
          <p:cNvSpPr/>
          <p:nvPr/>
        </p:nvSpPr>
        <p:spPr>
          <a:xfrm>
            <a:off x="8007350" y="3982085"/>
            <a:ext cx="911860" cy="873760"/>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sp>
        <p:nvSpPr>
          <p:cNvPr id="2" name="Title 1"/>
          <p:cNvSpPr>
            <a:spLocks noGrp="1"/>
          </p:cNvSpPr>
          <p:nvPr>
            <p:ph type="title"/>
          </p:nvPr>
        </p:nvSpPr>
        <p:spPr/>
        <p:txBody>
          <a:bodyPr/>
          <a:p>
            <a:r>
              <a:rPr lang="en-US"/>
              <a:t>FoV</a:t>
            </a:r>
            <a:r>
              <a:rPr lang="zh-CN" altLang="en-US"/>
              <a:t>（</a:t>
            </a:r>
            <a:r>
              <a:rPr lang="en-US" altLang="zh-CN"/>
              <a:t>Field of View</a:t>
            </a:r>
            <a:r>
              <a:rPr lang="zh-CN" altLang="en-US"/>
              <a:t>，视野角）</a:t>
            </a:r>
            <a:endParaRPr lang="zh-CN" altLang="en-US"/>
          </a:p>
        </p:txBody>
      </p:sp>
      <p:pic>
        <p:nvPicPr>
          <p:cNvPr id="8" name="Content Placeholder 7"/>
          <p:cNvPicPr>
            <a:picLocks noChangeAspect="1"/>
          </p:cNvPicPr>
          <p:nvPr>
            <p:ph sz="half" idx="1"/>
          </p:nvPr>
        </p:nvPicPr>
        <p:blipFill>
          <a:blip r:embed="rId1"/>
          <a:stretch>
            <a:fillRect/>
          </a:stretch>
        </p:blipFill>
        <p:spPr>
          <a:xfrm>
            <a:off x="746125" y="2370455"/>
            <a:ext cx="4861560" cy="3840480"/>
          </a:xfrm>
          <a:prstGeom prst="rect">
            <a:avLst/>
          </a:prstGeom>
        </p:spPr>
      </p:pic>
      <p:cxnSp>
        <p:nvCxnSpPr>
          <p:cNvPr id="6" name="Straight Connector 5"/>
          <p:cNvCxnSpPr/>
          <p:nvPr/>
        </p:nvCxnSpPr>
        <p:spPr>
          <a:xfrm>
            <a:off x="5264150" y="3797935"/>
            <a:ext cx="3096260" cy="60579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271770" y="4441825"/>
            <a:ext cx="3081020" cy="52895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7787005" y="3696335"/>
            <a:ext cx="1362075" cy="1444625"/>
          </a:xfrm>
          <a:prstGeom prst="rect">
            <a:avLst/>
          </a:prstGeom>
        </p:spPr>
      </p:pic>
      <p:sp>
        <p:nvSpPr>
          <p:cNvPr id="10" name="Text Box 9"/>
          <p:cNvSpPr txBox="1"/>
          <p:nvPr/>
        </p:nvSpPr>
        <p:spPr>
          <a:xfrm>
            <a:off x="746125" y="5728970"/>
            <a:ext cx="626745"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zFar</a:t>
            </a:r>
            <a:endParaRPr lang="en-US">
              <a:solidFill>
                <a:schemeClr val="bg2"/>
              </a:solidFill>
              <a:latin typeface="HYXuanSong 75S" panose="00020600040101010101" charset="-122"/>
              <a:ea typeface="HYXuanSong 75S" panose="00020600040101010101" charset="-122"/>
            </a:endParaRPr>
          </a:p>
        </p:txBody>
      </p:sp>
      <p:sp>
        <p:nvSpPr>
          <p:cNvPr id="11" name="Text Box 10"/>
          <p:cNvSpPr txBox="1"/>
          <p:nvPr/>
        </p:nvSpPr>
        <p:spPr>
          <a:xfrm>
            <a:off x="4881880" y="5089525"/>
            <a:ext cx="795020" cy="368300"/>
          </a:xfrm>
          <a:prstGeom prst="rect">
            <a:avLst/>
          </a:prstGeom>
          <a:noFill/>
        </p:spPr>
        <p:txBody>
          <a:bodyPr wrap="none" rtlCol="0">
            <a:spAutoFit/>
          </a:bodyPr>
          <a:p>
            <a:r>
              <a:rPr lang="en-US">
                <a:solidFill>
                  <a:schemeClr val="bg2"/>
                </a:solidFill>
                <a:latin typeface="HYXuanSong 75S" panose="00020600040101010101" charset="-122"/>
                <a:ea typeface="HYXuanSong 75S" panose="00020600040101010101" charset="-122"/>
              </a:rPr>
              <a:t>zNear</a:t>
            </a:r>
            <a:endParaRPr lang="en-US">
              <a:solidFill>
                <a:schemeClr val="bg2"/>
              </a:solidFill>
              <a:latin typeface="HYXuanSong 75S" panose="00020600040101010101" charset="-122"/>
              <a:ea typeface="HYXuanSong 75S" panose="00020600040101010101" charset="-122"/>
            </a:endParaRPr>
          </a:p>
        </p:txBody>
      </p:sp>
      <p:sp>
        <p:nvSpPr>
          <p:cNvPr id="12" name="Text Box 11"/>
          <p:cNvSpPr txBox="1"/>
          <p:nvPr/>
        </p:nvSpPr>
        <p:spPr>
          <a:xfrm>
            <a:off x="7353300" y="4234815"/>
            <a:ext cx="603250" cy="36830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a:t>
            </a:r>
            <a:endParaRPr lang="en-US">
              <a:solidFill>
                <a:schemeClr val="tx2"/>
              </a:solidFill>
              <a:latin typeface="HYXuanSong 75S" panose="00020600040101010101" charset="-122"/>
              <a:ea typeface="HYXuanSong 75S" panose="00020600040101010101"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Content Placeholder 7"/>
          <p:cNvPicPr>
            <a:picLocks noChangeAspect="1"/>
          </p:cNvPicPr>
          <p:nvPr>
            <p:ph sz="half" idx="2"/>
          </p:nvPr>
        </p:nvPicPr>
        <p:blipFill>
          <a:blip r:embed="rId1"/>
          <a:stretch>
            <a:fillRect/>
          </a:stretch>
        </p:blipFill>
        <p:spPr>
          <a:xfrm>
            <a:off x="5829300" y="1584325"/>
            <a:ext cx="6102985" cy="4782185"/>
          </a:xfrm>
          <a:prstGeom prst="rect">
            <a:avLst/>
          </a:prstGeom>
        </p:spPr>
      </p:pic>
      <p:sp>
        <p:nvSpPr>
          <p:cNvPr id="2" name="Title 1"/>
          <p:cNvSpPr>
            <a:spLocks noGrp="1"/>
          </p:cNvSpPr>
          <p:nvPr>
            <p:ph type="title"/>
          </p:nvPr>
        </p:nvSpPr>
        <p:spPr/>
        <p:txBody>
          <a:bodyPr/>
          <a:p>
            <a:r>
              <a:rPr lang="zh-CN" altLang="en-US"/>
              <a:t>横向视野角（</a:t>
            </a:r>
            <a:r>
              <a:rPr lang="en-US"/>
              <a:t>FoVx</a:t>
            </a:r>
            <a:r>
              <a:rPr lang="zh-CN" altLang="en-US"/>
              <a:t>）与</a:t>
            </a:r>
            <a:r>
              <a:rPr lang="zh-CN" altLang="en-US">
                <a:sym typeface="+mn-ea"/>
              </a:rPr>
              <a:t>纵向视野角（</a:t>
            </a:r>
            <a:r>
              <a:rPr lang="en-US" altLang="zh-CN"/>
              <a:t>FoVy</a:t>
            </a:r>
            <a:r>
              <a:rPr lang="zh-CN" altLang="en-US"/>
              <a:t>）</a:t>
            </a:r>
            <a:endParaRPr lang="zh-CN" altLang="en-US"/>
          </a:p>
        </p:txBody>
      </p:sp>
      <p:sp>
        <p:nvSpPr>
          <p:cNvPr id="3" name="Content Placeholder 2"/>
          <p:cNvSpPr>
            <a:spLocks noGrp="1"/>
          </p:cNvSpPr>
          <p:nvPr>
            <p:ph sz="half" idx="1"/>
          </p:nvPr>
        </p:nvSpPr>
        <p:spPr/>
        <p:txBody>
          <a:bodyPr/>
          <a:p>
            <a:r>
              <a:rPr lang="zh-CN" altLang="en-US"/>
              <a:t>由于屏幕往往不是正方形的，因此说</a:t>
            </a:r>
            <a:r>
              <a:rPr lang="zh-CN" altLang="en-US">
                <a:sym typeface="+mn-ea"/>
              </a:rPr>
              <a:t>视野角时，需要说明是</a:t>
            </a:r>
            <a:r>
              <a:rPr lang="zh-CN" altLang="en-US"/>
              <a:t>横向（</a:t>
            </a:r>
            <a:r>
              <a:rPr lang="en-US" altLang="zh-CN"/>
              <a:t>x</a:t>
            </a:r>
            <a:r>
              <a:rPr lang="zh-CN" altLang="en-US"/>
              <a:t>轴方向）的还是纵向（</a:t>
            </a:r>
            <a:r>
              <a:rPr lang="en-US" altLang="zh-CN"/>
              <a:t>y</a:t>
            </a:r>
            <a:r>
              <a:rPr lang="zh-CN" altLang="en-US"/>
              <a:t>轴方向）的视野角。</a:t>
            </a:r>
            <a:endParaRPr lang="zh-CN" altLang="en-US"/>
          </a:p>
          <a:p>
            <a:r>
              <a:rPr lang="zh-CN" altLang="en-US"/>
              <a:t>例如对于常见的宽大于高的屏幕，其</a:t>
            </a:r>
            <a:r>
              <a:rPr lang="zh-CN" altLang="en-US">
                <a:sym typeface="+mn-ea"/>
              </a:rPr>
              <a:t>横向视野角</a:t>
            </a:r>
            <a:r>
              <a:rPr lang="zh-CN">
                <a:sym typeface="+mn-ea"/>
              </a:rPr>
              <a:t>就会比</a:t>
            </a:r>
            <a:r>
              <a:rPr lang="zh-CN" altLang="en-US">
                <a:sym typeface="+mn-ea"/>
              </a:rPr>
              <a:t>纵向视野角大一些，例如对于</a:t>
            </a:r>
            <a:r>
              <a:rPr lang="en-US" altLang="zh-CN">
                <a:sym typeface="+mn-ea"/>
              </a:rPr>
              <a:t> 16</a:t>
            </a:r>
            <a:r>
              <a:rPr lang="zh-CN" altLang="en-US">
                <a:sym typeface="+mn-ea"/>
              </a:rPr>
              <a:t>：</a:t>
            </a:r>
            <a:r>
              <a:rPr lang="en-US" altLang="zh-CN">
                <a:sym typeface="+mn-ea"/>
              </a:rPr>
              <a:t>9 </a:t>
            </a:r>
            <a:r>
              <a:rPr lang="zh-CN" altLang="en-US">
                <a:sym typeface="+mn-ea"/>
              </a:rPr>
              <a:t>的屏幕而言，会大</a:t>
            </a:r>
            <a:r>
              <a:rPr lang="en-US" altLang="zh-CN">
                <a:sym typeface="+mn-ea"/>
              </a:rPr>
              <a:t> 16 / 9 </a:t>
            </a:r>
            <a:r>
              <a:rPr lang="zh-CN" altLang="en-US">
                <a:sym typeface="+mn-ea"/>
              </a:rPr>
              <a:t>倍。</a:t>
            </a:r>
            <a:endParaRPr lang="zh-CN" altLang="en-US">
              <a:sym typeface="+mn-ea"/>
            </a:endParaRPr>
          </a:p>
        </p:txBody>
      </p:sp>
      <p:sp>
        <p:nvSpPr>
          <p:cNvPr id="5" name="Text Box 4"/>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6" name="Text Box 5"/>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ltLang="en-US">
                <a:sym typeface="+mn-ea"/>
              </a:rPr>
              <a:t>如何确定对人眼舒适的视野角？虽然人眼能看到</a:t>
            </a:r>
            <a:r>
              <a:rPr lang="en-US" altLang="zh-CN">
                <a:sym typeface="+mn-ea"/>
              </a:rPr>
              <a:t> 180 </a:t>
            </a:r>
            <a:r>
              <a:rPr lang="zh-CN" altLang="en-US">
                <a:sym typeface="+mn-ea"/>
              </a:rPr>
              <a:t>度，但你不可能眼睛贴在屏幕上看。为了让显示器显示出来图形的透视，和你实际感受到的透视匹配，我们需要根据你眼睛</a:t>
            </a:r>
            <a:r>
              <a:rPr lang="zh-CN" altLang="en-US">
                <a:sym typeface="+mn-ea"/>
              </a:rPr>
              <a:t>离显示器的距离</a:t>
            </a:r>
            <a:r>
              <a:rPr lang="en-US" altLang="zh-CN">
                <a:sym typeface="+mn-ea"/>
              </a:rPr>
              <a:t> d </a:t>
            </a:r>
            <a:r>
              <a:rPr lang="zh-CN" altLang="en-US">
                <a:sym typeface="+mn-ea"/>
              </a:rPr>
              <a:t>和显示器高度</a:t>
            </a:r>
            <a:r>
              <a:rPr lang="en-US" altLang="zh-CN">
                <a:sym typeface="+mn-ea"/>
              </a:rPr>
              <a:t> h </a:t>
            </a:r>
            <a:r>
              <a:rPr lang="zh-CN" altLang="en-US">
                <a:sym typeface="+mn-ea"/>
              </a:rPr>
              <a:t>来计算</a:t>
            </a:r>
            <a:r>
              <a:rPr lang="zh-CN" altLang="en-US">
                <a:sym typeface="+mn-ea"/>
              </a:rPr>
              <a:t>。</a:t>
            </a:r>
            <a:endParaRPr lang="zh-CN" altLang="en-US">
              <a:sym typeface="+mn-ea"/>
            </a:endParaRPr>
          </a:p>
          <a:p>
            <a:r>
              <a:rPr lang="en-US" altLang="zh-CN">
                <a:sym typeface="+mn-ea"/>
              </a:rPr>
              <a:t>FoVy = 2 atan(h / (2 * d))</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543560" y="2892169"/>
            <a:ext cx="3584575" cy="70472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要让小彭老师看起来好像我真的就站在屏幕后面一样</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86275"/>
            <a:ext cx="4023360" cy="1872615"/>
            <a:chOff x="8628" y="7065"/>
            <a:chExt cx="6336" cy="2949"/>
          </a:xfrm>
        </p:grpSpPr>
        <p:grpSp>
          <p:nvGrpSpPr>
            <p:cNvPr id="4" name="Group 3"/>
            <p:cNvGrpSpPr/>
            <p:nvPr/>
          </p:nvGrpSpPr>
          <p:grpSpPr>
            <a:xfrm>
              <a:off x="8846" y="7065"/>
              <a:ext cx="6118" cy="2275"/>
              <a:chOff x="8290" y="5821"/>
              <a:chExt cx="6118" cy="2275"/>
            </a:xfrm>
          </p:grpSpPr>
          <p:sp>
            <p:nvSpPr>
              <p:cNvPr id="9" name="Pie 8"/>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2263" y="5821"/>
                <a:ext cx="2145" cy="2275"/>
              </a:xfrm>
              <a:prstGeom prst="rect">
                <a:avLst/>
              </a:prstGeom>
            </p:spPr>
          </p:pic>
          <p:sp>
            <p:nvSpPr>
              <p:cNvPr id="12" name="Text Box 11"/>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0" name="Oval Callout 29"/>
          <p:cNvSpPr/>
          <p:nvPr/>
        </p:nvSpPr>
        <p:spPr>
          <a:xfrm>
            <a:off x="8056245" y="3853703"/>
            <a:ext cx="3760470" cy="696185"/>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舒服！就好像屏幕是一扇窗口，透视强度刚好符合我的直觉</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0"/>
                                        </p:tgtEl>
                                        <p:attrNameLst>
                                          <p:attrName>style.visibility</p:attrName>
                                        </p:attrNameLst>
                                      </p:cBhvr>
                                      <p:to>
                                        <p:strVal val="visible"/>
                                      </p:to>
                                    </p:set>
                                    <p:anim calcmode="lin" valueType="num">
                                      <p:cBhvr>
                                        <p:cTn id="13" dur="1000" fill="hold"/>
                                        <p:tgtEl>
                                          <p:spTgt spid="30"/>
                                        </p:tgtEl>
                                        <p:attrNameLst>
                                          <p:attrName>ppt_w</p:attrName>
                                        </p:attrNameLst>
                                      </p:cBhvr>
                                      <p:tavLst>
                                        <p:tav tm="0">
                                          <p:val>
                                            <p:strVal val="#ppt_w*0.70"/>
                                          </p:val>
                                        </p:tav>
                                        <p:tav tm="100000">
                                          <p:val>
                                            <p:strVal val="#ppt_w"/>
                                          </p:val>
                                        </p:tav>
                                      </p:tavLst>
                                    </p:anim>
                                    <p:anim calcmode="lin" valueType="num">
                                      <p:cBhvr>
                                        <p:cTn id="14" dur="1000" fill="hold"/>
                                        <p:tgtEl>
                                          <p:spTgt spid="30"/>
                                        </p:tgtEl>
                                        <p:attrNameLst>
                                          <p:attrName>ppt_h</p:attrName>
                                        </p:attrNameLst>
                                      </p:cBhvr>
                                      <p:tavLst>
                                        <p:tav tm="0">
                                          <p:val>
                                            <p:strVal val="#ppt_h"/>
                                          </p:val>
                                        </p:tav>
                                        <p:tav tm="100000">
                                          <p:val>
                                            <p:strVal val="#ppt_h"/>
                                          </p:val>
                                        </p:tav>
                                      </p:tavLst>
                                    </p:anim>
                                    <p:animEffect transition="in" filter="fade">
                                      <p:cBhvr>
                                        <p:cTn id="15"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1670258807294"/>
          <p:cNvPicPr>
            <a:picLocks noChangeAspect="1"/>
          </p:cNvPicPr>
          <p:nvPr/>
        </p:nvPicPr>
        <p:blipFill>
          <a:blip r:embed="rId1"/>
          <a:stretch>
            <a:fillRect/>
          </a:stretch>
        </p:blipFill>
        <p:spPr>
          <a:xfrm>
            <a:off x="0" y="0"/>
            <a:ext cx="9169400" cy="6858000"/>
          </a:xfrm>
          <a:prstGeom prst="rect">
            <a:avLst/>
          </a:prstGeom>
        </p:spPr>
      </p:pic>
      <p:sp>
        <p:nvSpPr>
          <p:cNvPr id="6" name="Oval Callout 5"/>
          <p:cNvSpPr/>
          <p:nvPr/>
        </p:nvSpPr>
        <p:spPr>
          <a:xfrm>
            <a:off x="2693035" y="112395"/>
            <a:ext cx="1771015" cy="987425"/>
          </a:xfrm>
          <a:prstGeom prst="wedgeEllipseCallout">
            <a:avLst>
              <a:gd name="adj1" fmla="val -27518"/>
              <a:gd name="adj2" fmla="val 66784"/>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a:latin typeface="HYTangMeiRen 85W" panose="00020600040101010101" charset="-122"/>
                <a:ea typeface="HYTangMeiRen 85W" panose="00020600040101010101" charset="-122"/>
              </a:rPr>
              <a:t>你在喝什么东西这么香呀！</a:t>
            </a:r>
            <a:endParaRPr lang="en-US" altLang="zh-CN">
              <a:latin typeface="HYTangMeiRen 85W" panose="00020600040101010101" charset="-122"/>
              <a:ea typeface="HYTangMeiRen 85W" panose="00020600040101010101" charset="-122"/>
            </a:endParaRPr>
          </a:p>
        </p:txBody>
      </p:sp>
      <p:sp>
        <p:nvSpPr>
          <p:cNvPr id="7" name="Oval Callout 6"/>
          <p:cNvSpPr/>
          <p:nvPr/>
        </p:nvSpPr>
        <p:spPr>
          <a:xfrm>
            <a:off x="4805680" y="773923"/>
            <a:ext cx="2221230" cy="1119790"/>
          </a:xfrm>
          <a:prstGeom prst="wedgeEllipseCallout">
            <a:avLst>
              <a:gd name="adj1" fmla="val -27518"/>
              <a:gd name="adj2" fmla="val 66784"/>
            </a:avLst>
          </a:prstGeom>
        </p:spPr>
        <p:style>
          <a:lnRef idx="0">
            <a:schemeClr val="accent5"/>
          </a:lnRef>
          <a:fillRef idx="3">
            <a:schemeClr val="accent5"/>
          </a:fillRef>
          <a:effectRef idx="3">
            <a:schemeClr val="accent5"/>
          </a:effectRef>
          <a:fontRef idx="minor">
            <a:schemeClr val="lt1"/>
          </a:fontRef>
        </p:style>
        <p:txBody>
          <a:bodyPr lIns="0" tIns="0" rIns="0" bIns="0" rtlCol="0" anchor="ctr">
            <a:spAutoFit/>
          </a:bodyPr>
          <a:p>
            <a:pPr algn="ctr"/>
            <a:r>
              <a:rPr lang="zh-CN" altLang="en-US">
                <a:latin typeface="HYTangMeiRen 85W" panose="00020600040101010101" charset="-122"/>
                <a:ea typeface="HYTangMeiRen 85W" panose="00020600040101010101" charset="-122"/>
              </a:rPr>
              <a:t>还能是什么？当然是小彭老师课程辣！</a:t>
            </a:r>
            <a:endParaRPr lang="en-US" altLang="zh-CN">
              <a:latin typeface="HYTangMeiRen 85W" panose="00020600040101010101" charset="-122"/>
              <a:ea typeface="HYTangMeiRen 85W" panose="00020600040101010101" charset="-122"/>
            </a:endParaRPr>
          </a:p>
        </p:txBody>
      </p:sp>
      <p:sp>
        <p:nvSpPr>
          <p:cNvPr id="8" name="Oval Callout 7"/>
          <p:cNvSpPr/>
          <p:nvPr/>
        </p:nvSpPr>
        <p:spPr>
          <a:xfrm>
            <a:off x="7359650" y="498609"/>
            <a:ext cx="2282825" cy="557262"/>
          </a:xfrm>
          <a:prstGeom prst="wedgeEllipseCallout">
            <a:avLst>
              <a:gd name="adj1" fmla="val -15468"/>
              <a:gd name="adj2" fmla="val 79839"/>
            </a:avLst>
          </a:prstGeom>
        </p:spPr>
        <p:style>
          <a:lnRef idx="0">
            <a:schemeClr val="accent3"/>
          </a:lnRef>
          <a:fillRef idx="3">
            <a:schemeClr val="accent3"/>
          </a:fillRef>
          <a:effectRef idx="3">
            <a:schemeClr val="accent3"/>
          </a:effectRef>
          <a:fontRef idx="minor">
            <a:schemeClr val="lt1"/>
          </a:fontRef>
        </p:style>
        <p:txBody>
          <a:bodyPr rtlCol="0" anchor="ctr">
            <a:spAutoFit/>
          </a:bodyPr>
          <a:p>
            <a:pPr algn="ctr"/>
            <a:r>
              <a:rPr lang="zh-CN" altLang="en-US">
                <a:latin typeface="HYTangMeiRen 85W" panose="00020600040101010101" charset="-122"/>
                <a:ea typeface="HYTangMeiRen 85W" panose="00020600040101010101" charset="-122"/>
              </a:rPr>
              <a:t>我好羡慕哦！</a:t>
            </a:r>
            <a:endParaRPr lang="zh-CN" altLang="en-US">
              <a:latin typeface="HYTangMeiRen 85W" panose="00020600040101010101" charset="-122"/>
              <a:ea typeface="HYTangMeiRen 85W" panose="00020600040101010101" charset="-122"/>
            </a:endParaRPr>
          </a:p>
        </p:txBody>
      </p:sp>
      <p:sp>
        <p:nvSpPr>
          <p:cNvPr id="10" name="Rounded Rectangle 9"/>
          <p:cNvSpPr/>
          <p:nvPr/>
        </p:nvSpPr>
        <p:spPr>
          <a:xfrm>
            <a:off x="2693035" y="3515995"/>
            <a:ext cx="1557655" cy="2448560"/>
          </a:xfrm>
          <a:prstGeom prst="roundRect">
            <a:avLst/>
          </a:prstGeom>
          <a:solidFill>
            <a:schemeClr val="accent5">
              <a:lumMod val="50000"/>
            </a:schemeClr>
          </a:solidFill>
          <a:ln>
            <a:solidFill>
              <a:schemeClr val="accent5">
                <a:lumMod val="60000"/>
                <a:lumOff val="40000"/>
              </a:schemeClr>
            </a:solidFill>
          </a:ln>
          <a:effectLst>
            <a:glow rad="533400">
              <a:schemeClr val="bg1">
                <a:alpha val="37000"/>
              </a:schemeClr>
            </a:glow>
            <a:softEdge rad="635000"/>
          </a:effectLst>
          <a:scene3d>
            <a:camera prst="isometricLeftDown">
              <a:rot lat="1200000" lon="12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sp>
        <p:nvSpPr>
          <p:cNvPr id="9" name="Rounded Rectangle 8"/>
          <p:cNvSpPr/>
          <p:nvPr/>
        </p:nvSpPr>
        <p:spPr>
          <a:xfrm>
            <a:off x="104775" y="3515995"/>
            <a:ext cx="1557655" cy="2448560"/>
          </a:xfrm>
          <a:prstGeom prst="roundRect">
            <a:avLst/>
          </a:prstGeom>
          <a:solidFill>
            <a:schemeClr val="accent4">
              <a:lumMod val="40000"/>
              <a:lumOff val="60000"/>
            </a:schemeClr>
          </a:solidFill>
          <a:ln>
            <a:solidFill>
              <a:schemeClr val="accent4">
                <a:lumMod val="20000"/>
                <a:lumOff val="80000"/>
              </a:schemeClr>
            </a:solidFill>
          </a:ln>
          <a:effectLst>
            <a:glow rad="533400">
              <a:schemeClr val="bg1">
                <a:alpha val="37000"/>
              </a:schemeClr>
            </a:glow>
            <a:softEdge rad="635000"/>
          </a:effectLst>
          <a:scene3d>
            <a:camera prst="isometricLeftDown">
              <a:rot lat="1200000" lon="1800000" rev="0"/>
            </a:camera>
            <a:lightRig rig="threePt" dir="t">
              <a:rot lat="0" lon="0" rev="0"/>
            </a:lightRig>
          </a:scene3d>
          <a:sp3d extrusionH="3175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olidFill>
                  <a:schemeClr val="tx1"/>
                </a:solidFill>
                <a:latin typeface="HYTangMeiRen 85W" panose="00020600040101010101" charset="-122"/>
                <a:ea typeface="HYTangMeiRen 85W" panose="00020600040101010101" charset="-122"/>
              </a:rPr>
              <a:t>小彭老师课程</a:t>
            </a:r>
            <a:endParaRPr lang="zh-CN" altLang="en-US" sz="2400">
              <a:solidFill>
                <a:schemeClr val="tx1"/>
              </a:solidFill>
              <a:latin typeface="HYTangMeiRen 85W" panose="00020600040101010101" charset="-122"/>
              <a:ea typeface="HYTangMeiRen 85W" panose="00020600040101010101" charset="-122"/>
            </a:endParaRPr>
          </a:p>
        </p:txBody>
      </p:sp>
      <p:sp>
        <p:nvSpPr>
          <p:cNvPr id="11" name="Rounded Rectangle 10"/>
          <p:cNvSpPr/>
          <p:nvPr/>
        </p:nvSpPr>
        <p:spPr>
          <a:xfrm>
            <a:off x="7359650" y="3621405"/>
            <a:ext cx="1557655" cy="2448560"/>
          </a:xfrm>
          <a:prstGeom prst="roundRect">
            <a:avLst/>
          </a:prstGeom>
          <a:solidFill>
            <a:schemeClr val="bg1">
              <a:lumMod val="50000"/>
            </a:schemeClr>
          </a:solidFill>
          <a:ln>
            <a:solidFill>
              <a:schemeClr val="bg1">
                <a:lumMod val="50000"/>
              </a:schemeClr>
            </a:solidFill>
          </a:ln>
          <a:effectLst>
            <a:glow rad="533400">
              <a:schemeClr val="bg1">
                <a:alpha val="37000"/>
              </a:schemeClr>
            </a:glow>
            <a:softEdge rad="635000"/>
          </a:effectLst>
          <a:scene3d>
            <a:camera prst="isometricLeftDown">
              <a:rot lat="1200000" lon="19800000" rev="0"/>
            </a:camera>
            <a:lightRig rig="threePt" dir="t">
              <a:rot lat="0" lon="0" rev="0"/>
            </a:lightRig>
          </a:scene3d>
          <a:sp3d extrusionH="317500">
            <a:extrusionClr>
              <a:schemeClr val="bg1">
                <a:lumMod val="85000"/>
              </a:schemeClr>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latin typeface="HYTangMeiRen 85W" panose="00020600040101010101" charset="-122"/>
                <a:ea typeface="HYTangMeiRen 85W" panose="00020600040101010101" charset="-122"/>
              </a:rPr>
              <a:t>小彭老师课程</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2"/>
          <a:stretch>
            <a:fillRect/>
          </a:stretch>
        </p:blipFill>
        <p:spPr>
          <a:xfrm>
            <a:off x="9091295" y="3677285"/>
            <a:ext cx="3180715" cy="3180715"/>
          </a:xfrm>
          <a:prstGeom prst="rect">
            <a:avLst/>
          </a:prstGeom>
        </p:spPr>
      </p:pic>
      <p:sp>
        <p:nvSpPr>
          <p:cNvPr id="12" name="Oval Callout 11"/>
          <p:cNvSpPr/>
          <p:nvPr/>
        </p:nvSpPr>
        <p:spPr>
          <a:xfrm>
            <a:off x="9169400" y="2016277"/>
            <a:ext cx="2791460" cy="1564971"/>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altLang="en-US" sz="2200">
                <a:latin typeface="HYTangMeiRen 85W" panose="00020600040101010101" charset="-122"/>
                <a:ea typeface="HYTangMeiRen 85W" panose="00020600040101010101" charset="-122"/>
              </a:rPr>
              <a:t>小彭老师</a:t>
            </a:r>
            <a:r>
              <a:rPr lang="en-US" altLang="zh-CN" sz="2200">
                <a:latin typeface="HYTangMeiRen 85W" panose="00020600040101010101" charset="-122"/>
                <a:ea typeface="HYTangMeiRen 85W" panose="00020600040101010101" charset="-122"/>
              </a:rPr>
              <a:t> OpenGL </a:t>
            </a:r>
            <a:r>
              <a:rPr lang="zh-CN" altLang="en-US" sz="2200">
                <a:latin typeface="HYTangMeiRen 85W" panose="00020600040101010101" charset="-122"/>
                <a:ea typeface="HYTangMeiRen 85W" panose="00020600040101010101" charset="-122"/>
              </a:rPr>
              <a:t>课堂开课辣！</a:t>
            </a:r>
            <a:endParaRPr lang="zh-CN" altLang="en-US" sz="2200">
              <a:latin typeface="HYTangMeiRen 85W" panose="00020600040101010101" charset="-122"/>
              <a:ea typeface="HYTangMeiRen 85W" panose="00020600040101010101" charset="-122"/>
            </a:endParaRPr>
          </a:p>
        </p:txBody>
      </p:sp>
      <p:sp>
        <p:nvSpPr>
          <p:cNvPr id="13" name="Oval Callout 12"/>
          <p:cNvSpPr/>
          <p:nvPr/>
        </p:nvSpPr>
        <p:spPr>
          <a:xfrm>
            <a:off x="5155565" y="2866310"/>
            <a:ext cx="1881505" cy="543085"/>
          </a:xfrm>
          <a:prstGeom prst="wedgeEllipseCallout">
            <a:avLst>
              <a:gd name="adj1" fmla="val -46492"/>
              <a:gd name="adj2" fmla="val -77112"/>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300">
                <a:latin typeface="HYTangMeiRen 85W" panose="00020600040101010101" charset="-122"/>
                <a:ea typeface="HYTangMeiRen 85W" panose="00020600040101010101" charset="-122"/>
              </a:rPr>
              <a:t>开康咯！</a:t>
            </a:r>
            <a:endParaRPr lang="zh-CN" altLang="en-US" sz="2300">
              <a:latin typeface="HYTangMeiRen 85W" panose="00020600040101010101" charset="-122"/>
              <a:ea typeface="HYTangMeiRen 85W" panose="00020600040101010101" charset="-122"/>
            </a:endParaRPr>
          </a:p>
        </p:txBody>
      </p:sp>
      <p:sp>
        <p:nvSpPr>
          <p:cNvPr id="3" name="Text Box 2"/>
          <p:cNvSpPr txBox="1"/>
          <p:nvPr/>
        </p:nvSpPr>
        <p:spPr>
          <a:xfrm>
            <a:off x="1940560" y="3075305"/>
            <a:ext cx="8310880" cy="706755"/>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p>
            <a:r>
              <a:rPr lang="zh-CN" altLang="en-US" sz="4000">
                <a:latin typeface="HYXuanSong 75S" panose="00020600040101010101" charset="-122"/>
                <a:ea typeface="HYXuanSong 75S" panose="00020600040101010101" charset="-122"/>
              </a:rPr>
              <a:t>第一章：</a:t>
            </a:r>
            <a:r>
              <a:rPr lang="zh-CN" sz="4000">
                <a:latin typeface="HYXuanSong 75S" panose="00020600040101010101" charset="-122"/>
                <a:ea typeface="HYXuanSong 75S" panose="00020600040101010101" charset="-122"/>
              </a:rPr>
              <a:t>回顾第一课“三角形大作”</a:t>
            </a:r>
            <a:endParaRPr lang="zh-CN" sz="4000">
              <a:latin typeface="HYXuanSong 75S" panose="00020600040101010101" charset="-122"/>
              <a:ea typeface="HYXuanSong 75S"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0.70"/>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par>
                          <p:cTn id="10" fill="hold">
                            <p:stCondLst>
                              <p:cond delay="1500"/>
                            </p:stCondLst>
                            <p:childTnLst>
                              <p:par>
                                <p:cTn id="11" presetID="55"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par>
                          <p:cTn id="16" fill="hold">
                            <p:stCondLst>
                              <p:cond delay="3000"/>
                            </p:stCondLst>
                            <p:childTnLst>
                              <p:par>
                                <p:cTn id="17" presetID="7" presetClass="entr" presetSubtype="4" fill="hold" grpId="0" nodeType="afterEffect">
                                  <p:stCondLst>
                                    <p:cond delay="0"/>
                                  </p:stCondLst>
                                  <p:childTnLst>
                                    <p:set>
                                      <p:cBhvr>
                                        <p:cTn id="18" dur="1000"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4000"/>
                            </p:stCondLst>
                            <p:childTnLst>
                              <p:par>
                                <p:cTn id="22" presetID="55" presetClass="entr" presetSubtype="0" fill="hold" grpId="0" nodeType="afterEffect">
                                  <p:stCondLst>
                                    <p:cond delay="500"/>
                                  </p:stCondLst>
                                  <p:childTnLst>
                                    <p:set>
                                      <p:cBhvr>
                                        <p:cTn id="23" dur="1" fill="hold">
                                          <p:stCondLst>
                                            <p:cond delay="0"/>
                                          </p:stCondLst>
                                        </p:cTn>
                                        <p:tgtEl>
                                          <p:spTgt spid="8"/>
                                        </p:tgtEl>
                                        <p:attrNameLst>
                                          <p:attrName>style.visibility</p:attrName>
                                        </p:attrNameLst>
                                      </p:cBhvr>
                                      <p:to>
                                        <p:strVal val="visible"/>
                                      </p:to>
                                    </p:set>
                                    <p:anim calcmode="lin" valueType="num">
                                      <p:cBhvr>
                                        <p:cTn id="24" dur="1000" fill="hold"/>
                                        <p:tgtEl>
                                          <p:spTgt spid="8"/>
                                        </p:tgtEl>
                                        <p:attrNameLst>
                                          <p:attrName>ppt_w</p:attrName>
                                        </p:attrNameLst>
                                      </p:cBhvr>
                                      <p:tavLst>
                                        <p:tav tm="0">
                                          <p:val>
                                            <p:strVal val="#ppt_w*0.70"/>
                                          </p:val>
                                        </p:tav>
                                        <p:tav tm="100000">
                                          <p:val>
                                            <p:strVal val="#ppt_w"/>
                                          </p:val>
                                        </p:tav>
                                      </p:tavLst>
                                    </p:anim>
                                    <p:anim calcmode="lin" valueType="num">
                                      <p:cBhvr>
                                        <p:cTn id="25" dur="1000" fill="hold"/>
                                        <p:tgtEl>
                                          <p:spTgt spid="8"/>
                                        </p:tgtEl>
                                        <p:attrNameLst>
                                          <p:attrName>ppt_h</p:attrName>
                                        </p:attrNameLst>
                                      </p:cBhvr>
                                      <p:tavLst>
                                        <p:tav tm="0">
                                          <p:val>
                                            <p:strVal val="#ppt_h"/>
                                          </p:val>
                                        </p:tav>
                                        <p:tav tm="100000">
                                          <p:val>
                                            <p:strVal val="#ppt_h"/>
                                          </p:val>
                                        </p:tav>
                                      </p:tavLst>
                                    </p:anim>
                                    <p:animEffect transition="in" filter="fade">
                                      <p:cBhvr>
                                        <p:cTn id="26" dur="1000"/>
                                        <p:tgtEl>
                                          <p:spTgt spid="8"/>
                                        </p:tgtEl>
                                      </p:cBhvr>
                                    </p:animEffect>
                                  </p:childTnLst>
                                </p:cTn>
                              </p:par>
                            </p:childTnLst>
                          </p:cTn>
                        </p:par>
                        <p:par>
                          <p:cTn id="27" fill="hold">
                            <p:stCondLst>
                              <p:cond delay="5500"/>
                            </p:stCondLst>
                            <p:childTnLst>
                              <p:par>
                                <p:cTn id="28" presetID="7" presetClass="entr" presetSubtype="4" fill="hold" grpId="0" nodeType="afterEffect">
                                  <p:stCondLst>
                                    <p:cond delay="0"/>
                                  </p:stCondLst>
                                  <p:childTnLst>
                                    <p:set>
                                      <p:cBhvr>
                                        <p:cTn id="29" dur="1000" fill="hold">
                                          <p:stCondLst>
                                            <p:cond delay="0"/>
                                          </p:stCondLst>
                                        </p:cTn>
                                        <p:tgtEl>
                                          <p:spTgt spid="9"/>
                                        </p:tgtEl>
                                        <p:attrNameLst>
                                          <p:attrName>style.visibility</p:attrName>
                                        </p:attrNameLst>
                                      </p:cBhvr>
                                      <p:to>
                                        <p:strVal val="visible"/>
                                      </p:to>
                                    </p:set>
                                    <p:anim calcmode="lin" valueType="num">
                                      <p:cBhvr additive="base">
                                        <p:cTn id="30" dur="1000" fill="hold"/>
                                        <p:tgtEl>
                                          <p:spTgt spid="9"/>
                                        </p:tgtEl>
                                        <p:attrNameLst>
                                          <p:attrName>ppt_x</p:attrName>
                                        </p:attrNameLst>
                                      </p:cBhvr>
                                      <p:tavLst>
                                        <p:tav tm="0">
                                          <p:val>
                                            <p:strVal val="#ppt_x"/>
                                          </p:val>
                                        </p:tav>
                                        <p:tav tm="100000">
                                          <p:val>
                                            <p:strVal val="#ppt_x"/>
                                          </p:val>
                                        </p:tav>
                                      </p:tavLst>
                                    </p:anim>
                                    <p:anim calcmode="lin" valueType="num">
                                      <p:cBhvr additive="base">
                                        <p:cTn id="31" dur="1000" fill="hold"/>
                                        <p:tgtEl>
                                          <p:spTgt spid="9"/>
                                        </p:tgtEl>
                                        <p:attrNameLst>
                                          <p:attrName>ppt_y</p:attrName>
                                        </p:attrNameLst>
                                      </p:cBhvr>
                                      <p:tavLst>
                                        <p:tav tm="0">
                                          <p:val>
                                            <p:strVal val="1+#ppt_h/2"/>
                                          </p:val>
                                        </p:tav>
                                        <p:tav tm="100000">
                                          <p:val>
                                            <p:strVal val="#ppt_y"/>
                                          </p:val>
                                        </p:tav>
                                      </p:tavLst>
                                    </p:anim>
                                  </p:childTnLst>
                                </p:cTn>
                              </p:par>
                              <p:par>
                                <p:cTn id="32" presetID="7" presetClass="entr" presetSubtype="4" fill="hold" grpId="0" nodeType="withEffect">
                                  <p:stCondLst>
                                    <p:cond delay="0"/>
                                  </p:stCondLst>
                                  <p:childTnLst>
                                    <p:set>
                                      <p:cBhvr>
                                        <p:cTn id="33" dur="1000" fill="hold">
                                          <p:stCondLst>
                                            <p:cond delay="0"/>
                                          </p:stCondLst>
                                        </p:cTn>
                                        <p:tgtEl>
                                          <p:spTgt spid="11"/>
                                        </p:tgtEl>
                                        <p:attrNameLst>
                                          <p:attrName>style.visibility</p:attrName>
                                        </p:attrNameLst>
                                      </p:cBhvr>
                                      <p:to>
                                        <p:strVal val="visible"/>
                                      </p:to>
                                    </p:set>
                                    <p:anim calcmode="lin" valueType="num">
                                      <p:cBhvr additive="base">
                                        <p:cTn id="34" dur="1000" fill="hold"/>
                                        <p:tgtEl>
                                          <p:spTgt spid="11"/>
                                        </p:tgtEl>
                                        <p:attrNameLst>
                                          <p:attrName>ppt_x</p:attrName>
                                        </p:attrNameLst>
                                      </p:cBhvr>
                                      <p:tavLst>
                                        <p:tav tm="0">
                                          <p:val>
                                            <p:strVal val="#ppt_x"/>
                                          </p:val>
                                        </p:tav>
                                        <p:tav tm="100000">
                                          <p:val>
                                            <p:strVal val="#ppt_x"/>
                                          </p:val>
                                        </p:tav>
                                      </p:tavLst>
                                    </p:anim>
                                    <p:anim calcmode="lin" valueType="num">
                                      <p:cBhvr additive="base">
                                        <p:cTn id="35" dur="1000" fill="hold"/>
                                        <p:tgtEl>
                                          <p:spTgt spid="11"/>
                                        </p:tgtEl>
                                        <p:attrNameLst>
                                          <p:attrName>ppt_y</p:attrName>
                                        </p:attrNameLst>
                                      </p:cBhvr>
                                      <p:tavLst>
                                        <p:tav tm="0">
                                          <p:val>
                                            <p:strVal val="1+#ppt_h/2"/>
                                          </p:val>
                                        </p:tav>
                                        <p:tav tm="100000">
                                          <p:val>
                                            <p:strVal val="#ppt_y"/>
                                          </p:val>
                                        </p:tav>
                                      </p:tavLst>
                                    </p:anim>
                                  </p:childTnLst>
                                </p:cTn>
                              </p:par>
                            </p:childTnLst>
                          </p:cTn>
                        </p:par>
                        <p:par>
                          <p:cTn id="36" fill="hold">
                            <p:stCondLst>
                              <p:cond delay="6500"/>
                            </p:stCondLst>
                            <p:childTnLst>
                              <p:par>
                                <p:cTn id="37" presetID="37" presetClass="entr" presetSubtype="0" fill="hold" nodeType="afterEffect">
                                  <p:stCondLst>
                                    <p:cond delay="8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900" decel="100000" fill="hold"/>
                                        <p:tgtEl>
                                          <p:spTgt spid="4"/>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43" fill="hold">
                            <p:stCondLst>
                              <p:cond delay="8300"/>
                            </p:stCondLst>
                            <p:childTnLst>
                              <p:par>
                                <p:cTn id="44" presetID="55"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strVal val="#ppt_w*0.70"/>
                                          </p:val>
                                        </p:tav>
                                        <p:tav tm="100000">
                                          <p:val>
                                            <p:strVal val="#ppt_w"/>
                                          </p:val>
                                        </p:tav>
                                      </p:tavLst>
                                    </p:anim>
                                    <p:anim calcmode="lin" valueType="num">
                                      <p:cBhvr>
                                        <p:cTn id="47" dur="1000" fill="hold"/>
                                        <p:tgtEl>
                                          <p:spTgt spid="12"/>
                                        </p:tgtEl>
                                        <p:attrNameLst>
                                          <p:attrName>ppt_h</p:attrName>
                                        </p:attrNameLst>
                                      </p:cBhvr>
                                      <p:tavLst>
                                        <p:tav tm="0">
                                          <p:val>
                                            <p:strVal val="#ppt_h"/>
                                          </p:val>
                                        </p:tav>
                                        <p:tav tm="100000">
                                          <p:val>
                                            <p:strVal val="#ppt_h"/>
                                          </p:val>
                                        </p:tav>
                                      </p:tavLst>
                                    </p:anim>
                                    <p:animEffect transition="in" filter="fade">
                                      <p:cBhvr>
                                        <p:cTn id="48" dur="1000"/>
                                        <p:tgtEl>
                                          <p:spTgt spid="12"/>
                                        </p:tgtEl>
                                      </p:cBhvr>
                                    </p:animEffect>
                                  </p:childTnLst>
                                </p:cTn>
                              </p:par>
                            </p:childTnLst>
                          </p:cTn>
                        </p:par>
                        <p:par>
                          <p:cTn id="49" fill="hold">
                            <p:stCondLst>
                              <p:cond delay="9300"/>
                            </p:stCondLst>
                            <p:childTnLst>
                              <p:par>
                                <p:cTn id="50" presetID="8" presetClass="emph" presetSubtype="0" fill="hold" grpId="1" nodeType="afterEffect">
                                  <p:stCondLst>
                                    <p:cond delay="0"/>
                                  </p:stCondLst>
                                  <p:childTnLst>
                                    <p:animRot by="5400000">
                                      <p:cBhvr>
                                        <p:cTn id="51" dur="500" fill="hold"/>
                                        <p:tgtEl>
                                          <p:spTgt spid="11"/>
                                        </p:tgtEl>
                                        <p:attrNameLst>
                                          <p:attrName>r</p:attrName>
                                        </p:attrNameLst>
                                      </p:cBhvr>
                                    </p:animRot>
                                  </p:childTnLst>
                                </p:cTn>
                              </p:par>
                            </p:childTnLst>
                          </p:cTn>
                        </p:par>
                        <p:par>
                          <p:cTn id="52" fill="hold">
                            <p:stCondLst>
                              <p:cond delay="9800"/>
                            </p:stCondLst>
                            <p:childTnLst>
                              <p:par>
                                <p:cTn id="53" presetID="8" presetClass="emph" presetSubtype="0" fill="hold" grpId="1" nodeType="afterEffect">
                                  <p:stCondLst>
                                    <p:cond delay="0"/>
                                  </p:stCondLst>
                                  <p:childTnLst>
                                    <p:animRot by="-5400000">
                                      <p:cBhvr>
                                        <p:cTn id="54" dur="500" fill="hold"/>
                                        <p:tgtEl>
                                          <p:spTgt spid="10"/>
                                        </p:tgtEl>
                                        <p:attrNameLst>
                                          <p:attrName>r</p:attrName>
                                        </p:attrNameLst>
                                      </p:cBhvr>
                                    </p:animRot>
                                  </p:childTnLst>
                                </p:cTn>
                              </p:par>
                            </p:childTnLst>
                          </p:cTn>
                        </p:par>
                        <p:par>
                          <p:cTn id="55" fill="hold">
                            <p:stCondLst>
                              <p:cond delay="10300"/>
                            </p:stCondLst>
                            <p:childTnLst>
                              <p:par>
                                <p:cTn id="56" presetID="8" presetClass="emph" presetSubtype="0" fill="hold" grpId="1" nodeType="afterEffect">
                                  <p:stCondLst>
                                    <p:cond delay="0"/>
                                  </p:stCondLst>
                                  <p:childTnLst>
                                    <p:animRot by="-5400000">
                                      <p:cBhvr>
                                        <p:cTn id="57" dur="500" fill="hold"/>
                                        <p:tgtEl>
                                          <p:spTgt spid="9"/>
                                        </p:tgtEl>
                                        <p:attrNameLst>
                                          <p:attrName>r</p:attrName>
                                        </p:attrNameLst>
                                      </p:cBhvr>
                                    </p:animRot>
                                  </p:childTnLst>
                                </p:cTn>
                              </p:par>
                            </p:childTnLst>
                          </p:cTn>
                        </p:par>
                        <p:par>
                          <p:cTn id="58" fill="hold">
                            <p:stCondLst>
                              <p:cond delay="10800"/>
                            </p:stCondLst>
                            <p:childTnLst>
                              <p:par>
                                <p:cTn id="59" presetID="55" presetClass="entr" presetSubtype="0" fill="hold" grpId="0" nodeType="afterEffect">
                                  <p:stCondLst>
                                    <p:cond delay="500"/>
                                  </p:stCondLst>
                                  <p:childTnLst>
                                    <p:set>
                                      <p:cBhvr>
                                        <p:cTn id="60" dur="1" fill="hold">
                                          <p:stCondLst>
                                            <p:cond delay="0"/>
                                          </p:stCondLst>
                                        </p:cTn>
                                        <p:tgtEl>
                                          <p:spTgt spid="13"/>
                                        </p:tgtEl>
                                        <p:attrNameLst>
                                          <p:attrName>style.visibility</p:attrName>
                                        </p:attrNameLst>
                                      </p:cBhvr>
                                      <p:to>
                                        <p:strVal val="visible"/>
                                      </p:to>
                                    </p:set>
                                    <p:anim calcmode="lin" valueType="num">
                                      <p:cBhvr>
                                        <p:cTn id="61" dur="1000" fill="hold"/>
                                        <p:tgtEl>
                                          <p:spTgt spid="13"/>
                                        </p:tgtEl>
                                        <p:attrNameLst>
                                          <p:attrName>ppt_w</p:attrName>
                                        </p:attrNameLst>
                                      </p:cBhvr>
                                      <p:tavLst>
                                        <p:tav tm="0">
                                          <p:val>
                                            <p:strVal val="#ppt_w*0.70"/>
                                          </p:val>
                                        </p:tav>
                                        <p:tav tm="100000">
                                          <p:val>
                                            <p:strVal val="#ppt_w"/>
                                          </p:val>
                                        </p:tav>
                                      </p:tavLst>
                                    </p:anim>
                                    <p:anim calcmode="lin" valueType="num">
                                      <p:cBhvr>
                                        <p:cTn id="62" dur="1000" fill="hold"/>
                                        <p:tgtEl>
                                          <p:spTgt spid="13"/>
                                        </p:tgtEl>
                                        <p:attrNameLst>
                                          <p:attrName>ppt_h</p:attrName>
                                        </p:attrNameLst>
                                      </p:cBhvr>
                                      <p:tavLst>
                                        <p:tav tm="0">
                                          <p:val>
                                            <p:strVal val="#ppt_h"/>
                                          </p:val>
                                        </p:tav>
                                        <p:tav tm="100000">
                                          <p:val>
                                            <p:strVal val="#ppt_h"/>
                                          </p:val>
                                        </p:tav>
                                      </p:tavLst>
                                    </p:anim>
                                    <p:animEffect transition="in" filter="fade">
                                      <p:cBhvr>
                                        <p:cTn id="63" dur="1000"/>
                                        <p:tgtEl>
                                          <p:spTgt spid="13"/>
                                        </p:tgtEl>
                                      </p:cBhvr>
                                    </p:animEffect>
                                  </p:childTnLst>
                                </p:cTn>
                              </p:par>
                            </p:childTnLst>
                          </p:cTn>
                        </p:par>
                        <p:par>
                          <p:cTn id="64" fill="hold">
                            <p:stCondLst>
                              <p:cond delay="12300"/>
                            </p:stCondLst>
                            <p:childTnLst>
                              <p:par>
                                <p:cTn id="65" presetID="53" presetClass="entr" presetSubtype="16" fill="hold" grpId="0" nodeType="afterEffect">
                                  <p:stCondLst>
                                    <p:cond delay="1000"/>
                                  </p:stCondLst>
                                  <p:childTnLst>
                                    <p:set>
                                      <p:cBhvr>
                                        <p:cTn id="66" dur="1000" fill="hold">
                                          <p:stCondLst>
                                            <p:cond delay="0"/>
                                          </p:stCondLst>
                                        </p:cTn>
                                        <p:tgtEl>
                                          <p:spTgt spid="3"/>
                                        </p:tgtEl>
                                        <p:attrNameLst>
                                          <p:attrName>style.visibility</p:attrName>
                                        </p:attrNameLst>
                                      </p:cBhvr>
                                      <p:to>
                                        <p:strVal val="visible"/>
                                      </p:to>
                                    </p:set>
                                    <p:anim calcmode="lin" valueType="num">
                                      <p:cBhvr>
                                        <p:cTn id="67" dur="1000" fill="hold"/>
                                        <p:tgtEl>
                                          <p:spTgt spid="3"/>
                                        </p:tgtEl>
                                        <p:attrNameLst>
                                          <p:attrName>ppt_w</p:attrName>
                                        </p:attrNameLst>
                                      </p:cBhvr>
                                      <p:tavLst>
                                        <p:tav tm="0">
                                          <p:val>
                                            <p:fltVal val="0"/>
                                          </p:val>
                                        </p:tav>
                                        <p:tav tm="100000">
                                          <p:val>
                                            <p:strVal val="#ppt_w"/>
                                          </p:val>
                                        </p:tav>
                                      </p:tavLst>
                                    </p:anim>
                                    <p:anim calcmode="lin" valueType="num">
                                      <p:cBhvr>
                                        <p:cTn id="68" dur="1000" fill="hold"/>
                                        <p:tgtEl>
                                          <p:spTgt spid="3"/>
                                        </p:tgtEl>
                                        <p:attrNameLst>
                                          <p:attrName>ppt_h</p:attrName>
                                        </p:attrNameLst>
                                      </p:cBhvr>
                                      <p:tavLst>
                                        <p:tav tm="0">
                                          <p:val>
                                            <p:fltVal val="0"/>
                                          </p:val>
                                        </p:tav>
                                        <p:tav tm="100000">
                                          <p:val>
                                            <p:strVal val="#ppt_h"/>
                                          </p:val>
                                        </p:tav>
                                      </p:tavLst>
                                    </p:anim>
                                    <p:animEffect transition="in" filter="fade">
                                      <p:cBhvr>
                                        <p:cTn id="6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10" grpId="0" bldLvl="0" animBg="1"/>
      <p:bldP spid="9" grpId="0" bldLvl="0" animBg="1"/>
      <p:bldP spid="11" grpId="0" bldLvl="0" animBg="1"/>
      <p:bldP spid="12" grpId="0" bldLvl="0" animBg="1"/>
      <p:bldP spid="11" grpId="1" bldLvl="0" animBg="1"/>
      <p:bldP spid="10" grpId="1" bldLvl="0" animBg="1"/>
      <p:bldP spid="9" grpId="1" bldLvl="0" animBg="1"/>
      <p:bldP spid="13" grpId="0" bldLvl="0" animBg="1"/>
      <p:bldP spid="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zh-CN">
                <a:sym typeface="+mn-ea"/>
              </a:rPr>
              <a:t>如果人眼观察距离与计算机中渲染所用的视野角不匹配，那么就会看起来不舒服，透视显得不真实（过度透视或缺少透视），如图所示的错误示范。</a:t>
            </a:r>
            <a:endParaRPr lang="en-US" altLang="zh-CN">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cxnSp>
        <p:nvCxnSpPr>
          <p:cNvPr id="14" name="Straight Connector 13"/>
          <p:cNvCxnSpPr/>
          <p:nvPr/>
        </p:nvCxnSpPr>
        <p:spPr>
          <a:xfrm>
            <a:off x="1129665" y="3700145"/>
            <a:ext cx="4348480" cy="85090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195070" y="5807710"/>
            <a:ext cx="4275455" cy="73342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713740" y="390779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Oval Callout 23"/>
          <p:cNvSpPr/>
          <p:nvPr/>
        </p:nvSpPr>
        <p:spPr>
          <a:xfrm>
            <a:off x="6889115" y="4208475"/>
            <a:ext cx="2941955" cy="349861"/>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怎么感觉透视不对劲？</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426335" y="4904740"/>
            <a:ext cx="991235" cy="991235"/>
          </a:xfrm>
          <a:prstGeom prst="rect">
            <a:avLst/>
          </a:prstGeom>
        </p:spPr>
      </p:pic>
      <p:grpSp>
        <p:nvGrpSpPr>
          <p:cNvPr id="29" name="Group 28"/>
          <p:cNvGrpSpPr/>
          <p:nvPr/>
        </p:nvGrpSpPr>
        <p:grpSpPr>
          <a:xfrm>
            <a:off x="5478780" y="4460240"/>
            <a:ext cx="2680335" cy="1898015"/>
            <a:chOff x="8628" y="7024"/>
            <a:chExt cx="4221" cy="2989"/>
          </a:xfrm>
        </p:grpSpPr>
        <p:grpSp>
          <p:nvGrpSpPr>
            <p:cNvPr id="4" name="Group 3"/>
            <p:cNvGrpSpPr/>
            <p:nvPr/>
          </p:nvGrpSpPr>
          <p:grpSpPr>
            <a:xfrm>
              <a:off x="8846" y="7024"/>
              <a:ext cx="4003" cy="2275"/>
              <a:chOff x="8290" y="5780"/>
              <a:chExt cx="4003" cy="2275"/>
            </a:xfrm>
          </p:grpSpPr>
          <p:sp>
            <p:nvSpPr>
              <p:cNvPr id="9" name="Pie 8"/>
              <p:cNvSpPr/>
              <p:nvPr/>
            </p:nvSpPr>
            <p:spPr>
              <a:xfrm>
                <a:off x="10653" y="6254"/>
                <a:ext cx="1436" cy="1376"/>
              </a:xfrm>
              <a:prstGeom prst="pie">
                <a:avLst>
                  <a:gd name="adj1" fmla="val 9624615"/>
                  <a:gd name="adj2" fmla="val 117600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6" name="Straight Connector 5"/>
              <p:cNvCxnSpPr/>
              <p:nvPr/>
            </p:nvCxnSpPr>
            <p:spPr>
              <a:xfrm>
                <a:off x="8290" y="5981"/>
                <a:ext cx="2738" cy="85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8302" y="7069"/>
                <a:ext cx="2726" cy="759"/>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descr="eyelogo2"/>
              <p:cNvPicPr>
                <a:picLocks noChangeAspect="1"/>
              </p:cNvPicPr>
              <p:nvPr/>
            </p:nvPicPr>
            <p:blipFill>
              <a:blip r:embed="rId2"/>
              <a:stretch>
                <a:fillRect/>
              </a:stretch>
            </p:blipFill>
            <p:spPr>
              <a:xfrm rot="10800000" flipH="1">
                <a:off x="10148" y="5780"/>
                <a:ext cx="2145" cy="2275"/>
              </a:xfrm>
              <a:prstGeom prst="rect">
                <a:avLst/>
              </a:prstGeom>
            </p:spPr>
          </p:pic>
          <p:sp>
            <p:nvSpPr>
              <p:cNvPr id="12" name="Text Box 11"/>
              <p:cNvSpPr txBox="1"/>
              <p:nvPr/>
            </p:nvSpPr>
            <p:spPr>
              <a:xfrm>
                <a:off x="9596" y="6615"/>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3" name="Rectangles 12"/>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0075" y="7931"/>
              <a:ext cx="278" cy="27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9970" y="9433"/>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
        <p:nvSpPr>
          <p:cNvPr id="3" name="Oval Callout 2"/>
          <p:cNvSpPr/>
          <p:nvPr/>
        </p:nvSpPr>
        <p:spPr>
          <a:xfrm>
            <a:off x="647700" y="2832809"/>
            <a:ext cx="3890010" cy="725657"/>
          </a:xfrm>
          <a:prstGeom prst="wedgeEllipseCallout">
            <a:avLst>
              <a:gd name="adj1" fmla="val -22648"/>
              <a:gd name="adj2" fmla="val 9102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小彭老师靠太近了！我们计算机渲染没想到你会凑那么近看</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3" grpId="0" bldLvl="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Content Placeholder 4"/>
          <p:cNvSpPr>
            <a:spLocks noGrp="1"/>
          </p:cNvSpPr>
          <p:nvPr>
            <p:ph sz="half" idx="2"/>
          </p:nvPr>
        </p:nvSpPr>
        <p:spPr>
          <a:xfrm>
            <a:off x="4993640" y="1825625"/>
            <a:ext cx="6927215" cy="4351655"/>
          </a:xfrm>
        </p:spPr>
        <p:txBody>
          <a:bodyPr>
            <a:normAutofit lnSpcReduction="20000"/>
          </a:bodyPr>
          <a:p>
            <a:r>
              <a:rPr lang="en-US" altLang="zh-CN" b="1">
                <a:sym typeface="+mn-ea"/>
              </a:rPr>
              <a:t>FoVy = 2 atan(h / (2 * d))</a:t>
            </a:r>
            <a:endParaRPr lang="en-US" altLang="zh-CN" b="1">
              <a:sym typeface="+mn-ea"/>
            </a:endParaRPr>
          </a:p>
          <a:p>
            <a:r>
              <a:rPr lang="zh-CN" altLang="en-US">
                <a:sym typeface="+mn-ea"/>
              </a:rPr>
              <a:t>例如小彭老师显示器宽</a:t>
            </a:r>
            <a:r>
              <a:rPr lang="en-US" altLang="zh-CN">
                <a:sym typeface="+mn-ea"/>
              </a:rPr>
              <a:t> 60 </a:t>
            </a:r>
            <a:r>
              <a:rPr lang="zh-CN" altLang="en-US">
                <a:sym typeface="+mn-ea"/>
              </a:rPr>
              <a:t>厘米，高</a:t>
            </a:r>
            <a:r>
              <a:rPr lang="en-US" altLang="zh-CN">
                <a:sym typeface="+mn-ea"/>
              </a:rPr>
              <a:t> 33.75 </a:t>
            </a:r>
            <a:r>
              <a:rPr lang="zh-CN" altLang="en-US">
                <a:sym typeface="+mn-ea"/>
              </a:rPr>
              <a:t>厘米。小彭老师眼睛到显示器距离为</a:t>
            </a:r>
            <a:r>
              <a:rPr lang="en-US" altLang="zh-CN">
                <a:sym typeface="+mn-ea"/>
              </a:rPr>
              <a:t> 50 </a:t>
            </a:r>
            <a:r>
              <a:rPr lang="zh-CN" altLang="en-US">
                <a:sym typeface="+mn-ea"/>
              </a:rPr>
              <a:t>厘米，那么他所需的视野角是</a:t>
            </a:r>
            <a:r>
              <a:rPr lang="zh-CN">
                <a:sym typeface="+mn-ea"/>
              </a:rPr>
              <a:t>：</a:t>
            </a:r>
            <a:endParaRPr lang="zh-CN">
              <a:sym typeface="+mn-ea"/>
            </a:endParaRPr>
          </a:p>
          <a:p>
            <a:r>
              <a:rPr lang="en-US" altLang="zh-CN">
                <a:sym typeface="+mn-ea"/>
              </a:rPr>
              <a:t>FoVy = 2 atan(33.75 / (2 * 50)) = 37 </a:t>
            </a:r>
            <a:r>
              <a:rPr lang="zh-CN" altLang="en-US">
                <a:sym typeface="+mn-ea"/>
              </a:rPr>
              <a:t>度</a:t>
            </a:r>
            <a:endParaRPr lang="en-US" altLang="zh-CN">
              <a:sym typeface="+mn-ea"/>
            </a:endParaRPr>
          </a:p>
          <a:p>
            <a:r>
              <a:rPr lang="zh-CN" altLang="en-US">
                <a:sym typeface="+mn-ea"/>
              </a:rPr>
              <a:t>反之如果你所玩游戏的</a:t>
            </a:r>
            <a:r>
              <a:rPr lang="en-US" altLang="zh-CN">
                <a:sym typeface="+mn-ea"/>
              </a:rPr>
              <a:t> FoV </a:t>
            </a:r>
            <a:r>
              <a:rPr lang="zh-CN" altLang="en-US">
                <a:sym typeface="+mn-ea"/>
              </a:rPr>
              <a:t>是固定不让改的，那么你可以用这个公式从纵向视野角反推你离屏幕所需的舒适距离：</a:t>
            </a:r>
            <a:endParaRPr lang="zh-CN" altLang="en-US">
              <a:sym typeface="+mn-ea"/>
            </a:endParaRPr>
          </a:p>
          <a:p>
            <a:r>
              <a:rPr lang="en-US" altLang="zh-CN" b="1">
                <a:sym typeface="+mn-ea"/>
              </a:rPr>
              <a:t>d = h / (2 * tan (FoVy / 2))</a:t>
            </a:r>
            <a:endParaRPr lang="en-US" altLang="zh-CN">
              <a:sym typeface="+mn-ea"/>
            </a:endParaRPr>
          </a:p>
          <a:p>
            <a:r>
              <a:rPr lang="zh-CN" altLang="en-US">
                <a:sym typeface="+mn-ea"/>
              </a:rPr>
              <a:t>例如代入</a:t>
            </a:r>
            <a:r>
              <a:rPr lang="zh-CN" altLang="en-US">
                <a:sym typeface="+mn-ea"/>
              </a:rPr>
              <a:t>纵向视野角为</a:t>
            </a:r>
            <a:r>
              <a:rPr lang="en-US" altLang="zh-CN">
                <a:sym typeface="+mn-ea"/>
              </a:rPr>
              <a:t> 40 </a:t>
            </a:r>
            <a:r>
              <a:rPr lang="zh-CN" altLang="en-US">
                <a:sym typeface="+mn-ea"/>
              </a:rPr>
              <a:t>度时，我要离屏幕</a:t>
            </a:r>
            <a:r>
              <a:rPr lang="en-US" altLang="zh-CN">
                <a:sym typeface="+mn-ea"/>
              </a:rPr>
              <a:t> 46.4 </a:t>
            </a:r>
            <a:r>
              <a:rPr lang="zh-CN" altLang="en-US">
                <a:sym typeface="+mn-ea"/>
              </a:rPr>
              <a:t>厘米远。</a:t>
            </a:r>
            <a:endParaRPr lang="zh-CN" altLang="en-US">
              <a:sym typeface="+mn-ea"/>
            </a:endParaRPr>
          </a:p>
        </p:txBody>
      </p:sp>
      <p:sp>
        <p:nvSpPr>
          <p:cNvPr id="2" name="Title 1"/>
          <p:cNvSpPr>
            <a:spLocks noGrp="1"/>
          </p:cNvSpPr>
          <p:nvPr>
            <p:ph type="title"/>
          </p:nvPr>
        </p:nvSpPr>
        <p:spPr/>
        <p:txBody>
          <a:bodyPr/>
          <a:p>
            <a:r>
              <a:rPr lang="en-US"/>
              <a:t>FoV</a:t>
            </a:r>
            <a:r>
              <a:rPr lang="en-US" altLang="zh-CN"/>
              <a:t> </a:t>
            </a:r>
            <a:r>
              <a:rPr lang="zh-CN" altLang="en-US"/>
              <a:t>的计算公式</a:t>
            </a:r>
            <a:endParaRPr lang="zh-CN" altLang="en-US"/>
          </a:p>
        </p:txBody>
      </p:sp>
      <p:grpSp>
        <p:nvGrpSpPr>
          <p:cNvPr id="29" name="Group 28"/>
          <p:cNvGrpSpPr/>
          <p:nvPr/>
        </p:nvGrpSpPr>
        <p:grpSpPr>
          <a:xfrm>
            <a:off x="597535" y="2999740"/>
            <a:ext cx="4023360" cy="1872615"/>
            <a:chOff x="8628" y="7065"/>
            <a:chExt cx="6336" cy="2949"/>
          </a:xfrm>
        </p:grpSpPr>
        <p:grpSp>
          <p:nvGrpSpPr>
            <p:cNvPr id="3" name="Group 2"/>
            <p:cNvGrpSpPr/>
            <p:nvPr/>
          </p:nvGrpSpPr>
          <p:grpSpPr>
            <a:xfrm>
              <a:off x="8846" y="7065"/>
              <a:ext cx="6118" cy="2275"/>
              <a:chOff x="8290" y="5821"/>
              <a:chExt cx="6118" cy="2275"/>
            </a:xfrm>
          </p:grpSpPr>
          <p:sp>
            <p:nvSpPr>
              <p:cNvPr id="8" name="Pie 7"/>
              <p:cNvSpPr/>
              <p:nvPr/>
            </p:nvSpPr>
            <p:spPr>
              <a:xfrm>
                <a:off x="12610" y="6271"/>
                <a:ext cx="1436" cy="1376"/>
              </a:xfrm>
              <a:prstGeom prst="pie">
                <a:avLst>
                  <a:gd name="adj1" fmla="val 10203216"/>
                  <a:gd name="adj2" fmla="val 1144883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tx1"/>
                  </a:solidFill>
                </a:endParaRPr>
              </a:p>
            </p:txBody>
          </p:sp>
          <p:cxnSp>
            <p:nvCxnSpPr>
              <p:cNvPr id="10" name="Straight Connector 9"/>
              <p:cNvCxnSpPr/>
              <p:nvPr/>
            </p:nvCxnSpPr>
            <p:spPr>
              <a:xfrm>
                <a:off x="8290" y="5981"/>
                <a:ext cx="4876" cy="95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302" y="6995"/>
                <a:ext cx="4852" cy="83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4" name="Picture 13" descr="eyelogo2"/>
              <p:cNvPicPr>
                <a:picLocks noChangeAspect="1"/>
              </p:cNvPicPr>
              <p:nvPr/>
            </p:nvPicPr>
            <p:blipFill>
              <a:blip r:embed="rId1"/>
              <a:stretch>
                <a:fillRect/>
              </a:stretch>
            </p:blipFill>
            <p:spPr>
              <a:xfrm rot="10800000" flipH="1">
                <a:off x="12263" y="5821"/>
                <a:ext cx="2145" cy="2275"/>
              </a:xfrm>
              <a:prstGeom prst="rect">
                <a:avLst/>
              </a:prstGeom>
            </p:spPr>
          </p:pic>
          <p:sp>
            <p:nvSpPr>
              <p:cNvPr id="15" name="Text Box 14"/>
              <p:cNvSpPr txBox="1"/>
              <p:nvPr/>
            </p:nvSpPr>
            <p:spPr>
              <a:xfrm>
                <a:off x="11479" y="6669"/>
                <a:ext cx="1131" cy="580"/>
              </a:xfrm>
              <a:prstGeom prst="rect">
                <a:avLst/>
              </a:prstGeom>
              <a:noFill/>
            </p:spPr>
            <p:txBody>
              <a:bodyPr wrap="none" rtlCol="0">
                <a:spAutoFit/>
              </a:bodyPr>
              <a:p>
                <a:r>
                  <a:rPr lang="en-US">
                    <a:solidFill>
                      <a:schemeClr val="tx2"/>
                    </a:solidFill>
                    <a:latin typeface="HYXuanSong 75S" panose="00020600040101010101" charset="-122"/>
                    <a:ea typeface="HYXuanSong 75S" panose="00020600040101010101" charset="-122"/>
                  </a:rPr>
                  <a:t>FoVy</a:t>
                </a:r>
                <a:endParaRPr lang="en-US">
                  <a:solidFill>
                    <a:schemeClr val="tx2"/>
                  </a:solidFill>
                  <a:latin typeface="HYXuanSong 75S" panose="00020600040101010101" charset="-122"/>
                  <a:ea typeface="HYXuanSong 75S" panose="00020600040101010101" charset="-122"/>
                </a:endParaRPr>
              </a:p>
            </p:txBody>
          </p:sp>
        </p:grpSp>
        <p:sp>
          <p:nvSpPr>
            <p:cNvPr id="16" name="Rectangles 15"/>
            <p:cNvSpPr/>
            <p:nvPr/>
          </p:nvSpPr>
          <p:spPr>
            <a:xfrm>
              <a:off x="8628" y="7227"/>
              <a:ext cx="217" cy="1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atin typeface="HYTangMeiRen 45W" panose="00020600040101010101" charset="-122"/>
                  <a:ea typeface="HYTangMeiRen 45W" panose="00020600040101010101" charset="-122"/>
                </a:rPr>
                <a:t>h</a:t>
              </a:r>
              <a:endParaRPr lang="en-US">
                <a:latin typeface="HYTangMeiRen 45W" panose="00020600040101010101" charset="-122"/>
                <a:ea typeface="HYTangMeiRen 45W" panose="00020600040101010101" charset="-122"/>
              </a:endParaRPr>
            </a:p>
          </p:txBody>
        </p:sp>
        <p:sp>
          <p:nvSpPr>
            <p:cNvPr id="27" name="Left Brace 26"/>
            <p:cNvSpPr/>
            <p:nvPr/>
          </p:nvSpPr>
          <p:spPr>
            <a:xfrm rot="5400000" flipH="1">
              <a:off x="11139" y="6867"/>
              <a:ext cx="278" cy="4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8" name="Text Box 27"/>
            <p:cNvSpPr txBox="1"/>
            <p:nvPr/>
          </p:nvSpPr>
          <p:spPr>
            <a:xfrm>
              <a:off x="11028" y="9434"/>
              <a:ext cx="512" cy="580"/>
            </a:xfrm>
            <a:prstGeom prst="rect">
              <a:avLst/>
            </a:prstGeom>
            <a:noFill/>
          </p:spPr>
          <p:txBody>
            <a:bodyPr wrap="none" rtlCol="0" anchor="t">
              <a:spAutoFit/>
            </a:bodyPr>
            <a:p>
              <a:pPr algn="ctr"/>
              <a:r>
                <a:rPr lang="en-US">
                  <a:solidFill>
                    <a:schemeClr val="tx2"/>
                  </a:solidFill>
                  <a:latin typeface="HYTangMeiRen 45W" panose="00020600040101010101" charset="-122"/>
                  <a:ea typeface="HYTangMeiRen 45W" panose="00020600040101010101" charset="-122"/>
                  <a:sym typeface="+mn-ea"/>
                </a:rPr>
                <a:t>d</a:t>
              </a:r>
              <a:endParaRPr lang="en-US">
                <a:solidFill>
                  <a:schemeClr val="tx2"/>
                </a:solidFill>
                <a:latin typeface="HYTangMeiRen 45W" panose="00020600040101010101" charset="-122"/>
                <a:ea typeface="HYTangMeiRen 45W" panose="00020600040101010101" charset="-122"/>
                <a:sym typeface="+mn-ea"/>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常见的</a:t>
            </a:r>
            <a:r>
              <a:rPr lang="en-US" altLang="zh-CN"/>
              <a:t> FoVy </a:t>
            </a:r>
            <a:r>
              <a:rPr lang="zh-CN" altLang="en-US"/>
              <a:t>取值是</a:t>
            </a:r>
            <a:r>
              <a:rPr lang="en-US" altLang="zh-CN"/>
              <a:t> 30</a:t>
            </a:r>
            <a:r>
              <a:rPr lang="zh-CN" altLang="en-US"/>
              <a:t>～</a:t>
            </a:r>
            <a:r>
              <a:rPr lang="en-US" altLang="zh-CN"/>
              <a:t>40 </a:t>
            </a:r>
            <a:r>
              <a:rPr lang="zh-CN" altLang="en-US"/>
              <a:t>度</a:t>
            </a:r>
            <a:endParaRPr lang="zh-CN" altLang="en-US"/>
          </a:p>
        </p:txBody>
      </p:sp>
      <p:sp>
        <p:nvSpPr>
          <p:cNvPr id="3" name="Content Placeholder 2"/>
          <p:cNvSpPr>
            <a:spLocks noGrp="1"/>
          </p:cNvSpPr>
          <p:nvPr>
            <p:ph sz="half" idx="1"/>
          </p:nvPr>
        </p:nvSpPr>
        <p:spPr>
          <a:xfrm>
            <a:off x="647700" y="1825625"/>
            <a:ext cx="10344150" cy="4641850"/>
          </a:xfrm>
        </p:spPr>
        <p:txBody>
          <a:bodyPr/>
          <a:p>
            <a:r>
              <a:rPr lang="zh-CN" altLang="en-US">
                <a:sym typeface="+mn-ea"/>
              </a:rPr>
              <a:t>由于不同设备的宽高比不一，纵向视野和横向视野角度会有所不同，图形学中常用纵向视野角来表示视野大小。</a:t>
            </a:r>
            <a:r>
              <a:rPr lang="zh-CN" altLang="en-US"/>
              <a:t>综合考虑一般人的用眼习惯，游戏中的摄影机纵向视野角都会选择在</a:t>
            </a:r>
            <a:r>
              <a:rPr lang="en-US" altLang="zh-CN"/>
              <a:t> 35 </a:t>
            </a:r>
            <a:r>
              <a:rPr lang="zh-CN" altLang="en-US"/>
              <a:t>度左右。</a:t>
            </a:r>
            <a:endParaRPr lang="zh-CN" altLang="en-US"/>
          </a:p>
          <a:p>
            <a:r>
              <a:rPr lang="zh-CN" altLang="en-US"/>
              <a:t>然后横向视野角（</a:t>
            </a:r>
            <a:r>
              <a:rPr lang="en-US" altLang="zh-CN"/>
              <a:t>FoVx</a:t>
            </a:r>
            <a:r>
              <a:rPr lang="zh-CN" altLang="en-US"/>
              <a:t>）等于把</a:t>
            </a:r>
            <a:r>
              <a:rPr lang="zh-CN" altLang="en-US">
                <a:sym typeface="+mn-ea"/>
              </a:rPr>
              <a:t>纵向视野角（</a:t>
            </a:r>
            <a:r>
              <a:rPr lang="en-US" altLang="zh-CN">
                <a:sym typeface="+mn-ea"/>
              </a:rPr>
              <a:t>FoVy</a:t>
            </a:r>
            <a:r>
              <a:rPr lang="zh-CN" altLang="en-US">
                <a:sym typeface="+mn-ea"/>
              </a:rPr>
              <a:t>）</a:t>
            </a:r>
            <a:r>
              <a:rPr lang="zh-CN" altLang="en-US"/>
              <a:t>乘以宽高比（</a:t>
            </a:r>
            <a:r>
              <a:rPr lang="en-US" altLang="zh-CN"/>
              <a:t>aspect</a:t>
            </a:r>
            <a:r>
              <a:rPr lang="zh-CN" altLang="en-US"/>
              <a:t>）：</a:t>
            </a:r>
            <a:endParaRPr lang="zh-CN" altLang="en-US"/>
          </a:p>
          <a:p>
            <a:r>
              <a:rPr lang="en-US" altLang="zh-CN"/>
              <a:t>FoVx = FoVy * aspect</a:t>
            </a:r>
            <a:endParaRPr lang="en-US" altLang="zh-CN"/>
          </a:p>
          <a:p>
            <a:r>
              <a:rPr lang="zh-CN" altLang="en-US">
                <a:sym typeface="+mn-ea"/>
              </a:rPr>
              <a:t>宽高比就是屏幕宽度除以高度的比值：</a:t>
            </a:r>
            <a:endParaRPr lang="zh-CN" altLang="en-US"/>
          </a:p>
          <a:p>
            <a:r>
              <a:rPr lang="en-US" altLang="zh-CN">
                <a:sym typeface="+mn-ea"/>
              </a:rPr>
              <a:t>aspect = w / h</a:t>
            </a:r>
            <a:endParaRPr lang="en-US" altLang="zh-CN"/>
          </a:p>
          <a:p>
            <a:r>
              <a:rPr lang="zh-CN" altLang="en-US"/>
              <a:t>电脑显示屏常见的宽高比都是</a:t>
            </a:r>
            <a:r>
              <a:rPr lang="en-US" altLang="zh-CN"/>
              <a:t> 16 / 9 = 1.7777</a:t>
            </a:r>
            <a:r>
              <a:rPr lang="zh-CN" altLang="en-US"/>
              <a:t>。</a:t>
            </a:r>
            <a:endParaRPr lang="zh-CN" altLang="en-US"/>
          </a:p>
          <a:p>
            <a:endParaRPr lang="zh-CN" altLang="en-US"/>
          </a:p>
        </p:txBody>
      </p:sp>
      <p:pic>
        <p:nvPicPr>
          <p:cNvPr id="5" name="Content Placeholder 4"/>
          <p:cNvPicPr>
            <a:picLocks noChangeAspect="1"/>
          </p:cNvPicPr>
          <p:nvPr>
            <p:ph sz="half" idx="2"/>
          </p:nvPr>
        </p:nvPicPr>
        <p:blipFill>
          <a:blip r:embed="rId1"/>
          <a:stretch>
            <a:fillRect/>
          </a:stretch>
        </p:blipFill>
        <p:spPr>
          <a:xfrm>
            <a:off x="8431530" y="3961130"/>
            <a:ext cx="3760470" cy="28968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p:txBody>
          <a:bodyPr/>
          <a:p>
            <a:r>
              <a:rPr lang="zh-CN" altLang="en-US">
                <a:sym typeface="+mn-ea"/>
              </a:rPr>
              <a:t>由于</a:t>
            </a:r>
            <a:r>
              <a:rPr lang="en-US" altLang="zh-CN">
                <a:sym typeface="+mn-ea"/>
              </a:rPr>
              <a:t> </a:t>
            </a:r>
            <a:r>
              <a:rPr lang="en-US" altLang="zh-CN">
                <a:sym typeface="+mn-ea"/>
              </a:rPr>
              <a:t> glm::frustum </a:t>
            </a:r>
            <a:r>
              <a:rPr lang="zh-CN" altLang="en-US">
                <a:sym typeface="+mn-ea"/>
              </a:rPr>
              <a:t>的六个参数计算比较困难且不直观，因此又提供了</a:t>
            </a:r>
            <a:r>
              <a:rPr lang="en-US" altLang="zh-CN">
                <a:sym typeface="+mn-ea"/>
              </a:rPr>
              <a:t> </a:t>
            </a:r>
            <a:r>
              <a:rPr lang="en-US">
                <a:sym typeface="+mn-ea"/>
              </a:rPr>
              <a:t>glm::perspective </a:t>
            </a:r>
            <a:r>
              <a:rPr lang="zh-CN" altLang="en-US">
                <a:sym typeface="+mn-ea"/>
              </a:rPr>
              <a:t>这个更加直观易懂的函数，他是对</a:t>
            </a:r>
            <a:r>
              <a:rPr lang="en-US" altLang="zh-CN">
                <a:sym typeface="+mn-ea"/>
              </a:rPr>
              <a:t> glm::frustum </a:t>
            </a:r>
            <a:r>
              <a:rPr lang="zh-CN" altLang="en-US">
                <a:sym typeface="+mn-ea"/>
              </a:rPr>
              <a:t>的封装，基于视野角和宽高比来求得透视矩阵而不是不直观的顶面矩形</a:t>
            </a:r>
            <a:r>
              <a:rPr lang="en-US" altLang="zh-CN">
                <a:sym typeface="+mn-ea"/>
              </a:rPr>
              <a:t> x</a:t>
            </a:r>
            <a:r>
              <a:rPr lang="zh-CN" altLang="en-US">
                <a:sym typeface="+mn-ea"/>
              </a:rPr>
              <a:t>、</a:t>
            </a:r>
            <a:r>
              <a:rPr lang="en-US" altLang="zh-CN">
                <a:sym typeface="+mn-ea"/>
              </a:rPr>
              <a:t>y </a:t>
            </a:r>
            <a:r>
              <a:rPr lang="zh-CN" altLang="en-US">
                <a:sym typeface="+mn-ea"/>
              </a:rPr>
              <a:t>坐标。</a:t>
            </a:r>
            <a:endParaRPr lang="zh-CN" altLang="en-US">
              <a:sym typeface="+mn-ea"/>
            </a:endParaRPr>
          </a:p>
          <a:p>
            <a:r>
              <a:rPr lang="en-US"/>
              <a:t>glm::perspective(fovy, aspect, zNear, zFar);</a:t>
            </a:r>
            <a:endParaRPr lang="en-US"/>
          </a:p>
          <a:p>
            <a:r>
              <a:rPr lang="zh-CN" altLang="en-US">
                <a:sym typeface="+mn-ea"/>
              </a:rPr>
              <a:t>构造一个锥台（梯形），</a:t>
            </a:r>
            <a:r>
              <a:rPr lang="zh-CN" altLang="en-US">
                <a:sym typeface="+mn-ea"/>
              </a:rPr>
              <a:t>锥台</a:t>
            </a:r>
            <a:r>
              <a:rPr lang="zh-CN" altLang="en-US">
                <a:sym typeface="+mn-ea"/>
              </a:rPr>
              <a:t>内为可视空间，</a:t>
            </a:r>
            <a:r>
              <a:rPr lang="zh-CN" altLang="en-US">
                <a:sym typeface="+mn-ea"/>
              </a:rPr>
              <a:t>锥台</a:t>
            </a:r>
            <a:r>
              <a:rPr lang="zh-CN" altLang="en-US">
                <a:sym typeface="+mn-ea"/>
              </a:rPr>
              <a:t>外的物体会被</a:t>
            </a:r>
            <a:r>
              <a:rPr lang="en-US" altLang="zh-CN">
                <a:sym typeface="+mn-ea"/>
              </a:rPr>
              <a:t> OpenGL </a:t>
            </a:r>
            <a:r>
              <a:rPr lang="zh-CN" altLang="en-US">
                <a:sym typeface="+mn-ea"/>
              </a:rPr>
              <a:t>裁剪掉。</a:t>
            </a:r>
            <a:endParaRPr lang="zh-CN" altLang="en-US">
              <a:sym typeface="+mn-ea"/>
            </a:endParaRPr>
          </a:p>
          <a:p>
            <a:r>
              <a:rPr lang="zh-CN" altLang="en-US"/>
              <a:t>接受四个浮点数参数：</a:t>
            </a:r>
            <a:endParaRPr lang="zh-CN" altLang="en-US"/>
          </a:p>
          <a:p>
            <a:r>
              <a:rPr lang="en-US" altLang="zh-CN"/>
              <a:t>fovy - </a:t>
            </a:r>
            <a:r>
              <a:rPr lang="zh-CN" altLang="en-US"/>
              <a:t>纵向视野角</a:t>
            </a:r>
            <a:endParaRPr lang="zh-CN" altLang="en-US"/>
          </a:p>
          <a:p>
            <a:r>
              <a:rPr lang="en-US" altLang="zh-CN"/>
              <a:t>aspect - </a:t>
            </a:r>
            <a:r>
              <a:rPr lang="zh-CN" altLang="en-US"/>
              <a:t>宽高比</a:t>
            </a:r>
            <a:r>
              <a:rPr lang="en-US" altLang="zh-CN"/>
              <a:t> = </a:t>
            </a:r>
            <a:r>
              <a:rPr lang="zh-CN" altLang="en-US"/>
              <a:t>显示器的宽</a:t>
            </a:r>
            <a:r>
              <a:rPr lang="en-US" altLang="zh-CN"/>
              <a:t> / </a:t>
            </a:r>
            <a:r>
              <a:rPr lang="zh-CN" altLang="en-US"/>
              <a:t>显示器的高</a:t>
            </a:r>
            <a:endParaRPr lang="zh-CN" altLang="en-US"/>
          </a:p>
          <a:p>
            <a:r>
              <a:rPr lang="en-US" altLang="zh-CN">
                <a:sym typeface="+mn-ea"/>
              </a:rPr>
              <a:t>zNear - </a:t>
            </a:r>
            <a:r>
              <a:rPr lang="zh-CN" altLang="en-US">
                <a:sym typeface="+mn-ea"/>
              </a:rPr>
              <a:t>锥台最近处离人眼的距离，即前侧面</a:t>
            </a:r>
            <a:r>
              <a:rPr lang="en-US" altLang="zh-CN">
                <a:sym typeface="+mn-ea"/>
              </a:rPr>
              <a:t> z </a:t>
            </a:r>
            <a:r>
              <a:rPr lang="zh-CN" altLang="en-US">
                <a:sym typeface="+mn-ea"/>
              </a:rPr>
              <a:t>坐标</a:t>
            </a:r>
            <a:endParaRPr lang="zh-CN" altLang="en-US">
              <a:sym typeface="+mn-ea"/>
            </a:endParaRPr>
          </a:p>
          <a:p>
            <a:r>
              <a:rPr lang="en-US" altLang="zh-CN">
                <a:sym typeface="+mn-ea"/>
              </a:rPr>
              <a:t>zFar - </a:t>
            </a:r>
            <a:r>
              <a:rPr lang="zh-CN" altLang="en-US">
                <a:sym typeface="+mn-ea"/>
              </a:rPr>
              <a:t>锥台最远处离人眼的距离，即后侧面</a:t>
            </a:r>
            <a:r>
              <a:rPr lang="en-US" altLang="zh-CN">
                <a:sym typeface="+mn-ea"/>
              </a:rPr>
              <a:t> z </a:t>
            </a:r>
            <a:r>
              <a:rPr lang="zh-CN" altLang="en-US">
                <a:sym typeface="+mn-ea"/>
              </a:rPr>
              <a:t>坐标</a:t>
            </a:r>
            <a:endParaRPr lang="zh-CN" altLang="en-US">
              <a:sym typeface="+mn-ea"/>
            </a:endParaRPr>
          </a:p>
          <a:p>
            <a:r>
              <a:rPr lang="zh-CN" altLang="en-US">
                <a:solidFill>
                  <a:schemeClr val="bg1">
                    <a:lumMod val="50000"/>
                  </a:schemeClr>
                </a:solidFill>
              </a:rPr>
              <a:t>注：</a:t>
            </a:r>
            <a:r>
              <a:rPr lang="en-US" altLang="zh-CN">
                <a:solidFill>
                  <a:schemeClr val="bg1">
                    <a:lumMod val="50000"/>
                  </a:schemeClr>
                </a:solidFill>
              </a:rPr>
              <a:t>zNear </a:t>
            </a:r>
            <a:r>
              <a:rPr lang="zh-CN" altLang="en-US">
                <a:solidFill>
                  <a:schemeClr val="bg1">
                    <a:lumMod val="50000"/>
                  </a:schemeClr>
                </a:solidFill>
              </a:rPr>
              <a:t>和</a:t>
            </a:r>
            <a:r>
              <a:rPr lang="en-US" altLang="zh-CN">
                <a:solidFill>
                  <a:schemeClr val="bg1">
                    <a:lumMod val="50000"/>
                  </a:schemeClr>
                </a:solidFill>
              </a:rPr>
              <a:t> zFar </a:t>
            </a:r>
            <a:r>
              <a:rPr lang="zh-CN" altLang="en-US">
                <a:solidFill>
                  <a:schemeClr val="bg1">
                    <a:lumMod val="50000"/>
                  </a:schemeClr>
                </a:solidFill>
              </a:rPr>
              <a:t>必须均为正数</a:t>
            </a:r>
            <a:endParaRPr lang="zh-CN" altLang="en-US">
              <a:solidFill>
                <a:schemeClr val="bg1">
                  <a:lumMod val="50000"/>
                </a:schemeClr>
              </a:solidFill>
            </a:endParaRPr>
          </a:p>
        </p:txBody>
      </p:sp>
      <p:pic>
        <p:nvPicPr>
          <p:cNvPr id="11" name="Content Placeholder 10"/>
          <p:cNvPicPr>
            <a:picLocks noChangeAspect="1"/>
          </p:cNvPicPr>
          <p:nvPr>
            <p:ph sz="half" idx="2"/>
          </p:nvPr>
        </p:nvPicPr>
        <p:blipFill>
          <a:blip r:embed="rId1"/>
          <a:stretch>
            <a:fillRect/>
          </a:stretch>
        </p:blipFill>
        <p:spPr>
          <a:xfrm>
            <a:off x="7905750" y="3499485"/>
            <a:ext cx="4286250" cy="3358515"/>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glm::frustum </a:t>
            </a:r>
            <a:r>
              <a:rPr lang="zh-CN" altLang="en-US"/>
              <a:t>与</a:t>
            </a:r>
            <a:r>
              <a:rPr lang="en-US" altLang="zh-CN"/>
              <a:t> glm::perspective </a:t>
            </a:r>
            <a:r>
              <a:rPr lang="zh-CN" altLang="en-US"/>
              <a:t>对比</a:t>
            </a:r>
            <a:endParaRPr lang="zh-CN" altLang="en-US"/>
          </a:p>
        </p:txBody>
      </p:sp>
      <p:pic>
        <p:nvPicPr>
          <p:cNvPr id="8" name="Content Placeholder 7"/>
          <p:cNvPicPr>
            <a:picLocks noChangeAspect="1"/>
          </p:cNvPicPr>
          <p:nvPr>
            <p:ph sz="half" idx="2"/>
          </p:nvPr>
        </p:nvPicPr>
        <p:blipFill>
          <a:blip r:embed="rId1"/>
          <a:stretch>
            <a:fillRect/>
          </a:stretch>
        </p:blipFill>
        <p:spPr>
          <a:xfrm>
            <a:off x="5958205" y="1709420"/>
            <a:ext cx="5850890" cy="4584065"/>
          </a:xfrm>
          <a:prstGeom prst="rect">
            <a:avLst/>
          </a:prstGeom>
        </p:spPr>
      </p:pic>
      <p:sp>
        <p:nvSpPr>
          <p:cNvPr id="2" name="Text Box 1"/>
          <p:cNvSpPr txBox="1"/>
          <p:nvPr/>
        </p:nvSpPr>
        <p:spPr>
          <a:xfrm>
            <a:off x="6617970" y="1379220"/>
            <a:ext cx="1637030" cy="368300"/>
          </a:xfrm>
          <a:prstGeom prst="rect">
            <a:avLst/>
          </a:prstGeom>
          <a:noFill/>
        </p:spPr>
        <p:txBody>
          <a:bodyPr wrap="none" rtlCol="0" anchor="t">
            <a:spAutoFit/>
          </a:bodyPr>
          <a:p>
            <a:r>
              <a:rPr lang="en-US"/>
              <a:t>aspect = </a:t>
            </a:r>
            <a:r>
              <a:rPr lang="zh-CN" altLang="en-US"/>
              <a:t>宽</a:t>
            </a:r>
            <a:r>
              <a:rPr lang="en-US" altLang="zh-CN"/>
              <a:t>/</a:t>
            </a:r>
            <a:r>
              <a:rPr lang="zh-CN" altLang="en-US"/>
              <a:t>高</a:t>
            </a:r>
            <a:endParaRPr lang="zh-CN" altLang="en-US"/>
          </a:p>
        </p:txBody>
      </p:sp>
      <p:sp>
        <p:nvSpPr>
          <p:cNvPr id="3" name="Text Box 2"/>
          <p:cNvSpPr txBox="1"/>
          <p:nvPr/>
        </p:nvSpPr>
        <p:spPr>
          <a:xfrm>
            <a:off x="9803765" y="3836670"/>
            <a:ext cx="2005330" cy="368300"/>
          </a:xfrm>
          <a:prstGeom prst="rect">
            <a:avLst/>
          </a:prstGeom>
          <a:noFill/>
        </p:spPr>
        <p:txBody>
          <a:bodyPr wrap="none" rtlCol="0" anchor="t">
            <a:spAutoFit/>
          </a:bodyPr>
          <a:p>
            <a:r>
              <a:rPr lang="en-US"/>
              <a:t>fovy = </a:t>
            </a:r>
            <a:r>
              <a:rPr lang="zh-CN" altLang="en-US"/>
              <a:t>纵向视野角</a:t>
            </a:r>
            <a:endParaRPr lang="zh-CN" altLang="en-US"/>
          </a:p>
        </p:txBody>
      </p:sp>
      <p:pic>
        <p:nvPicPr>
          <p:cNvPr id="11" name="Content Placeholder 10"/>
          <p:cNvPicPr>
            <a:picLocks noChangeAspect="1"/>
          </p:cNvPicPr>
          <p:nvPr>
            <p:ph sz="half" idx="1"/>
          </p:nvPr>
        </p:nvPicPr>
        <p:blipFill>
          <a:blip r:embed="rId2"/>
          <a:stretch>
            <a:fillRect/>
          </a:stretch>
        </p:blipFill>
        <p:spPr>
          <a:xfrm>
            <a:off x="167005" y="1584325"/>
            <a:ext cx="5791200" cy="4692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Projection </a:t>
            </a:r>
            <a:r>
              <a:rPr lang="zh-CN" altLang="en-US">
                <a:sym typeface="+mn-ea"/>
              </a:rPr>
              <a:t>矩阵</a:t>
            </a:r>
            <a:r>
              <a:rPr lang="en-US" altLang="zh-CN">
                <a:sym typeface="+mn-ea"/>
              </a:rPr>
              <a:t> - </a:t>
            </a:r>
            <a:r>
              <a:rPr lang="zh-CN" altLang="en-US">
                <a:sym typeface="+mn-ea"/>
              </a:rPr>
              <a:t>调用</a:t>
            </a:r>
            <a:r>
              <a:rPr lang="en-US" altLang="zh-CN">
                <a:sym typeface="+mn-ea"/>
              </a:rPr>
              <a:t> glm::perspective </a:t>
            </a:r>
            <a:r>
              <a:rPr lang="zh-CN" altLang="en-US">
                <a:sym typeface="+mn-ea"/>
              </a:rPr>
              <a:t>函数创建透视投影</a:t>
            </a:r>
            <a:endParaRPr lang="zh-CN" altLang="en-US">
              <a:sym typeface="+mn-ea"/>
            </a:endParaRPr>
          </a:p>
        </p:txBody>
      </p:sp>
      <p:sp>
        <p:nvSpPr>
          <p:cNvPr id="3" name="Content Placeholder 2"/>
          <p:cNvSpPr>
            <a:spLocks noGrp="1"/>
          </p:cNvSpPr>
          <p:nvPr>
            <p:ph idx="1"/>
          </p:nvPr>
        </p:nvSpPr>
        <p:spPr/>
        <p:txBody>
          <a:bodyPr/>
          <a:p>
            <a:r>
              <a:rPr lang="zh-CN" altLang="en-US"/>
              <a:t>用法举例：</a:t>
            </a:r>
            <a:endParaRPr lang="en-US"/>
          </a:p>
          <a:p>
            <a:r>
              <a:rPr lang="en-US"/>
              <a:t>int width, height;</a:t>
            </a:r>
            <a:endParaRPr lang="en-US"/>
          </a:p>
          <a:p>
            <a:r>
              <a:rPr lang="en-US"/>
              <a:t>glfwGetWindowSize(window, &amp;width, &amp;height);</a:t>
            </a:r>
            <a:endParaRPr lang="en-US"/>
          </a:p>
          <a:p>
            <a:r>
              <a:rPr lang="en-US"/>
              <a:t>glm::perspective(glm::radians(</a:t>
            </a:r>
            <a:r>
              <a:rPr lang="en-US">
                <a:solidFill>
                  <a:schemeClr val="accent2"/>
                </a:solidFill>
              </a:rPr>
              <a:t>40.0f</a:t>
            </a:r>
            <a:r>
              <a:rPr lang="en-US"/>
              <a:t>), </a:t>
            </a:r>
            <a:r>
              <a:rPr lang="en-US">
                <a:solidFill>
                  <a:schemeClr val="accent5"/>
                </a:solidFill>
              </a:rPr>
              <a:t>(float)width / height</a:t>
            </a:r>
            <a:r>
              <a:rPr lang="en-US"/>
              <a:t>, 0.01f, 100.0f);</a:t>
            </a:r>
            <a:endParaRPr lang="zh-CN" altLang="en-US"/>
          </a:p>
        </p:txBody>
      </p:sp>
      <p:grpSp>
        <p:nvGrpSpPr>
          <p:cNvPr id="23" name="Group 22"/>
          <p:cNvGrpSpPr/>
          <p:nvPr/>
        </p:nvGrpSpPr>
        <p:grpSpPr>
          <a:xfrm>
            <a:off x="8997315" y="4324350"/>
            <a:ext cx="1350010" cy="235331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 name="Oval Callout 3"/>
          <p:cNvSpPr/>
          <p:nvPr/>
        </p:nvSpPr>
        <p:spPr>
          <a:xfrm>
            <a:off x="5452110" y="3582002"/>
            <a:ext cx="3660140" cy="1065597"/>
          </a:xfrm>
          <a:prstGeom prst="wedgeEllipseCallout">
            <a:avLst>
              <a:gd name="adj1" fmla="val 55447"/>
              <a:gd name="adj2" fmla="val 6015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为了防止我被压扁，需要提前提供屏幕宽高比！这样我才能预判等会要压缩多少！</a:t>
            </a:r>
            <a:endParaRPr lang="zh-CN" sz="16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1"/>
          <a:stretch>
            <a:fillRect/>
          </a:stretch>
        </p:blipFill>
        <p:spPr>
          <a:xfrm>
            <a:off x="2027555" y="5186045"/>
            <a:ext cx="991235" cy="991235"/>
          </a:xfrm>
          <a:prstGeom prst="rect">
            <a:avLst/>
          </a:prstGeom>
        </p:spPr>
      </p:pic>
      <p:sp>
        <p:nvSpPr>
          <p:cNvPr id="5" name="Oval Callout 4"/>
          <p:cNvSpPr/>
          <p:nvPr/>
        </p:nvSpPr>
        <p:spPr>
          <a:xfrm>
            <a:off x="1617345" y="3706038"/>
            <a:ext cx="3660140" cy="1392835"/>
          </a:xfrm>
          <a:prstGeom prst="wedgeEllipseCallout">
            <a:avLst>
              <a:gd name="adj1" fmla="val -19916"/>
              <a:gd name="adj2" fmla="val 69525"/>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spAutoFit/>
          </a:bodyPr>
          <a:p>
            <a:pPr algn="ctr"/>
            <a:r>
              <a:rPr lang="en-US" altLang="zh-CN" sz="1600">
                <a:latin typeface="HYTangMeiRen 85W" panose="00020600040101010101" charset="-122"/>
                <a:ea typeface="HYTangMeiRen 85W" panose="00020600040101010101" charset="-122"/>
              </a:rPr>
              <a:t>40 </a:t>
            </a:r>
            <a:r>
              <a:rPr lang="zh-CN" altLang="en-US" sz="1600">
                <a:latin typeface="HYTangMeiRen 85W" panose="00020600040101010101" charset="-122"/>
                <a:ea typeface="HYTangMeiRen 85W" panose="00020600040101010101" charset="-122"/>
              </a:rPr>
              <a:t>度是我们的纵向视野角</a:t>
            </a:r>
            <a:r>
              <a:rPr lang="en-US" altLang="zh-CN" sz="1600">
                <a:latin typeface="HYTangMeiRen 85W" panose="00020600040101010101" charset="-122"/>
                <a:ea typeface="HYTangMeiRen 85W" panose="00020600040101010101" charset="-122"/>
              </a:rPr>
              <a:t> FoVy</a:t>
            </a:r>
            <a:r>
              <a:rPr lang="zh-CN" altLang="en-US" sz="1600">
                <a:latin typeface="HYTangMeiRen 85W" panose="00020600040101010101" charset="-122"/>
                <a:ea typeface="HYTangMeiRen 85W" panose="00020600040101010101" charset="-122"/>
              </a:rPr>
              <a:t>，为了转换成</a:t>
            </a:r>
            <a:r>
              <a:rPr lang="en-US" altLang="zh-CN" sz="1600">
                <a:latin typeface="HYTangMeiRen 85W" panose="00020600040101010101" charset="-122"/>
                <a:ea typeface="HYTangMeiRen 85W" panose="00020600040101010101" charset="-122"/>
              </a:rPr>
              <a:t> glm </a:t>
            </a:r>
            <a:r>
              <a:rPr lang="zh-CN" altLang="en-US" sz="1600">
                <a:latin typeface="HYTangMeiRen 85W" panose="00020600040101010101" charset="-122"/>
                <a:ea typeface="HYTangMeiRen 85W" panose="00020600040101010101" charset="-122"/>
              </a:rPr>
              <a:t>函数高贵的弧度制，需要调用</a:t>
            </a:r>
            <a:r>
              <a:rPr lang="en-US" altLang="zh-CN" sz="1600">
                <a:latin typeface="HYTangMeiRen 85W" panose="00020600040101010101" charset="-122"/>
                <a:ea typeface="HYTangMeiRen 85W" panose="00020600040101010101" charset="-122"/>
              </a:rPr>
              <a:t> glm::radians </a:t>
            </a:r>
            <a:r>
              <a:rPr lang="zh-CN" altLang="en-US" sz="1600">
                <a:latin typeface="HYTangMeiRen 85W" panose="00020600040101010101" charset="-122"/>
                <a:ea typeface="HYTangMeiRen 85W" panose="00020600040101010101" charset="-122"/>
              </a:rPr>
              <a:t>转换</a:t>
            </a:r>
            <a:r>
              <a:rPr lang="en-US" altLang="zh-CN" sz="1600">
                <a:latin typeface="HYTangMeiRen 85W" panose="00020600040101010101" charset="-122"/>
                <a:ea typeface="HYTangMeiRen 85W" panose="00020600040101010101" charset="-122"/>
              </a:rPr>
              <a:t>……</a:t>
            </a:r>
            <a:endParaRPr lang="en-US" alt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strVal val="#ppt_w*0.7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animEffect transition="in" filter="fade">
                                      <p:cBhvr>
                                        <p:cTn id="1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 zNear 和 zFar 参数</a:t>
            </a:r>
            <a:r>
              <a:rPr lang="zh-CN" altLang="en-US"/>
              <a:t>的意义</a:t>
            </a:r>
            <a:endParaRPr lang="zh-CN" altLang="en-US"/>
          </a:p>
        </p:txBody>
      </p:sp>
      <p:sp>
        <p:nvSpPr>
          <p:cNvPr id="10" name="Content Placeholder 9"/>
          <p:cNvSpPr/>
          <p:nvPr>
            <p:ph sz="half" idx="1"/>
          </p:nvPr>
        </p:nvSpPr>
        <p:spPr/>
        <p:txBody>
          <a:bodyPr/>
          <a:p>
            <a:r>
              <a:rPr lang="en-US">
                <a:sym typeface="+mn-ea"/>
              </a:rPr>
              <a:t>glm::perspective(glm::radians(40.0f), (float)width / height, </a:t>
            </a:r>
            <a:r>
              <a:rPr lang="en-US">
                <a:solidFill>
                  <a:schemeClr val="accent2"/>
                </a:solidFill>
                <a:sym typeface="+mn-ea"/>
              </a:rPr>
              <a:t>0.01f</a:t>
            </a:r>
            <a:r>
              <a:rPr lang="en-US">
                <a:sym typeface="+mn-ea"/>
              </a:rPr>
              <a:t>, </a:t>
            </a:r>
            <a:r>
              <a:rPr lang="en-US">
                <a:solidFill>
                  <a:schemeClr val="accent5"/>
                </a:solidFill>
                <a:sym typeface="+mn-ea"/>
              </a:rPr>
              <a:t>100.0f</a:t>
            </a:r>
            <a:r>
              <a:rPr lang="en-US">
                <a:sym typeface="+mn-ea"/>
              </a:rPr>
              <a:t>);</a:t>
            </a:r>
            <a:endParaRPr lang="en-US"/>
          </a:p>
        </p:txBody>
      </p:sp>
      <p:pic>
        <p:nvPicPr>
          <p:cNvPr id="11" name="Content Placeholder 4"/>
          <p:cNvPicPr>
            <a:picLocks noChangeAspect="1"/>
          </p:cNvPicPr>
          <p:nvPr>
            <p:ph sz="half" idx="2"/>
          </p:nvPr>
        </p:nvPicPr>
        <p:blipFill>
          <a:blip r:embed="rId1"/>
          <a:stretch>
            <a:fillRect/>
          </a:stretch>
        </p:blipFill>
        <p:spPr>
          <a:xfrm>
            <a:off x="5774055" y="1671320"/>
            <a:ext cx="6240145" cy="4889500"/>
          </a:xfrm>
          <a:prstGeom prst="rect">
            <a:avLst/>
          </a:prstGeom>
        </p:spPr>
      </p:pic>
      <p:sp>
        <p:nvSpPr>
          <p:cNvPr id="12" name="Oval Callout 11"/>
          <p:cNvSpPr/>
          <p:nvPr/>
        </p:nvSpPr>
        <p:spPr>
          <a:xfrm>
            <a:off x="1698625" y="3432215"/>
            <a:ext cx="3231515" cy="2151935"/>
          </a:xfrm>
          <a:prstGeom prst="wedgeEllipseCallout">
            <a:avLst>
              <a:gd name="adj1" fmla="val 19876"/>
              <a:gd name="adj2" fmla="val -7356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en-US" altLang="zh-CN" sz="2000">
                <a:latin typeface="HYTangMeiRen 85W" panose="00020600040101010101" charset="-122"/>
                <a:ea typeface="HYTangMeiRen 85W" panose="00020600040101010101" charset="-122"/>
              </a:rPr>
              <a:t>0.01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100.0 </a:t>
            </a:r>
            <a:r>
              <a:rPr lang="zh-CN" altLang="en-US" sz="2000">
                <a:latin typeface="HYTangMeiRen 85W" panose="00020600040101010101" charset="-122"/>
                <a:ea typeface="HYTangMeiRen 85W" panose="00020600040101010101" charset="-122"/>
              </a:rPr>
              <a:t>分别是</a:t>
            </a:r>
            <a:r>
              <a:rPr lang="en-US" altLang="zh-CN" sz="2000">
                <a:latin typeface="HYTangMeiRen 85W" panose="00020600040101010101" charset="-122"/>
                <a:ea typeface="HYTangMeiRen 85W" panose="00020600040101010101" charset="-122"/>
              </a:rPr>
              <a:t> zNear </a:t>
            </a:r>
            <a:r>
              <a:rPr lang="zh-CN" altLang="en-US" sz="2000">
                <a:latin typeface="HYTangMeiRen 85W" panose="00020600040101010101" charset="-122"/>
                <a:ea typeface="HYTangMeiRen 85W" panose="00020600040101010101" charset="-122"/>
              </a:rPr>
              <a:t>和</a:t>
            </a:r>
            <a:r>
              <a:rPr lang="en-US" altLang="zh-CN" sz="2000">
                <a:latin typeface="HYTangMeiRen 85W" panose="00020600040101010101" charset="-122"/>
                <a:ea typeface="HYTangMeiRen 85W" panose="00020600040101010101" charset="-122"/>
              </a:rPr>
              <a:t> zFar </a:t>
            </a:r>
            <a:r>
              <a:rPr lang="zh-CN" altLang="en-US" sz="2000">
                <a:latin typeface="HYTangMeiRen 85W" panose="00020600040101010101" charset="-122"/>
                <a:ea typeface="HYTangMeiRen 85W" panose="00020600040101010101" charset="-122"/>
              </a:rPr>
              <a:t>参数，表示最靠近能看到的物体和最远能看到的物体！</a:t>
            </a:r>
            <a:endParaRPr lang="zh-CN" altLang="en-US" sz="2000">
              <a:latin typeface="HYTangMeiRen 85W" panose="00020600040101010101" charset="-122"/>
              <a:ea typeface="HYTangMeiRen 85W" panose="00020600040101010101" charset="-122"/>
            </a:endParaRPr>
          </a:p>
        </p:txBody>
      </p:sp>
      <p:pic>
        <p:nvPicPr>
          <p:cNvPr id="36" name="Picture 35"/>
          <p:cNvPicPr>
            <a:picLocks noChangeAspect="1"/>
          </p:cNvPicPr>
          <p:nvPr/>
        </p:nvPicPr>
        <p:blipFill>
          <a:blip r:embed="rId2"/>
          <a:stretch>
            <a:fillRect/>
          </a:stretch>
        </p:blipFill>
        <p:spPr>
          <a:xfrm>
            <a:off x="7491730" y="3676650"/>
            <a:ext cx="991235" cy="991235"/>
          </a:xfrm>
          <a:prstGeom prst="rect">
            <a:avLst/>
          </a:prstGeom>
        </p:spPr>
      </p:pic>
      <p:sp>
        <p:nvSpPr>
          <p:cNvPr id="13" name="Oval Callout 12"/>
          <p:cNvSpPr/>
          <p:nvPr/>
        </p:nvSpPr>
        <p:spPr>
          <a:xfrm>
            <a:off x="5675630" y="2735793"/>
            <a:ext cx="3168650" cy="696169"/>
          </a:xfrm>
          <a:prstGeom prst="wedgeEllipseCallout">
            <a:avLst>
              <a:gd name="adj1" fmla="val 17334"/>
              <a:gd name="adj2" fmla="val 99890"/>
            </a:avLst>
          </a:prstGeom>
          <a:solidFill>
            <a:schemeClr val="accent2"/>
          </a:solidFill>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b="1">
                <a:latin typeface="HYTangMeiRen 85W" panose="00020600040101010101" charset="-122"/>
                <a:ea typeface="HYTangMeiRen 85W" panose="00020600040101010101" charset="-122"/>
              </a:rPr>
              <a:t>小于</a:t>
            </a:r>
            <a:r>
              <a:rPr lang="en-US" altLang="zh-CN" sz="1600" b="1">
                <a:latin typeface="HYTangMeiRen 85W" panose="00020600040101010101" charset="-122"/>
                <a:ea typeface="HYTangMeiRen 85W" panose="00020600040101010101" charset="-122"/>
              </a:rPr>
              <a:t> 0.01 </a:t>
            </a:r>
            <a:r>
              <a:rPr lang="zh-CN" altLang="en-US" sz="1600" b="1">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sp>
        <p:nvSpPr>
          <p:cNvPr id="14" name="Oval Callout 13"/>
          <p:cNvSpPr/>
          <p:nvPr/>
        </p:nvSpPr>
        <p:spPr>
          <a:xfrm>
            <a:off x="9166225" y="433066"/>
            <a:ext cx="3025775" cy="695969"/>
          </a:xfrm>
          <a:prstGeom prst="wedgeEllipseCallout">
            <a:avLst>
              <a:gd name="adj1" fmla="val 20094"/>
              <a:gd name="adj2" fmla="val 92061"/>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我因为离摄像头距离</a:t>
            </a:r>
            <a:r>
              <a:rPr lang="zh-CN" sz="1600" b="1">
                <a:latin typeface="HYTangMeiRen 85W" panose="00020600040101010101" charset="-122"/>
                <a:ea typeface="HYTangMeiRen 85W" panose="00020600040101010101" charset="-122"/>
              </a:rPr>
              <a:t>大于</a:t>
            </a:r>
            <a:r>
              <a:rPr lang="en-US" altLang="zh-CN" sz="1600" b="1">
                <a:latin typeface="HYTangMeiRen 85W" panose="00020600040101010101" charset="-122"/>
                <a:ea typeface="HYTangMeiRen 85W" panose="00020600040101010101" charset="-122"/>
              </a:rPr>
              <a:t> 100 </a:t>
            </a:r>
            <a:r>
              <a:rPr lang="zh-CN" altLang="en-US" sz="1600" b="1">
                <a:latin typeface="HYTangMeiRen 85W" panose="00020600040101010101" charset="-122"/>
                <a:ea typeface="HYTangMeiRen 85W" panose="00020600040101010101" charset="-122"/>
              </a:rPr>
              <a:t>米</a:t>
            </a:r>
            <a:r>
              <a:rPr lang="zh-CN" altLang="en-US" sz="1600">
                <a:latin typeface="HYTangMeiRen 85W" panose="00020600040101010101" charset="-122"/>
                <a:ea typeface="HYTangMeiRen 85W" panose="00020600040101010101" charset="-122"/>
              </a:rPr>
              <a:t>而变得看不见</a:t>
            </a:r>
            <a:endParaRPr lang="zh-CN" altLang="en-US" sz="1600">
              <a:latin typeface="HYTangMeiRen 85W" panose="00020600040101010101" charset="-122"/>
              <a:ea typeface="HYTangMeiRen 85W" panose="00020600040101010101" charset="-122"/>
            </a:endParaRPr>
          </a:p>
        </p:txBody>
      </p:sp>
      <p:grpSp>
        <p:nvGrpSpPr>
          <p:cNvPr id="23" name="Group 22"/>
          <p:cNvGrpSpPr/>
          <p:nvPr/>
        </p:nvGrpSpPr>
        <p:grpSpPr>
          <a:xfrm>
            <a:off x="11203940" y="1334770"/>
            <a:ext cx="737235" cy="1285240"/>
            <a:chOff x="14865" y="6201"/>
            <a:chExt cx="2126" cy="3706"/>
          </a:xfrm>
        </p:grpSpPr>
        <p:sp>
          <p:nvSpPr>
            <p:cNvPr id="17" name="Smiley Face 16"/>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8" name="Rectangles 17"/>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9" name="Straight Connector 18"/>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15" name="Picture 14" descr="eyelogo2"/>
          <p:cNvPicPr>
            <a:picLocks noChangeAspect="1"/>
          </p:cNvPicPr>
          <p:nvPr/>
        </p:nvPicPr>
        <p:blipFill>
          <a:blip r:embed="rId3"/>
          <a:stretch>
            <a:fillRect/>
          </a:stretch>
        </p:blipFill>
        <p:spPr>
          <a:xfrm rot="20760000" flipH="1">
            <a:off x="5488940" y="4210685"/>
            <a:ext cx="1362075" cy="1444625"/>
          </a:xfrm>
          <a:prstGeom prst="rect">
            <a:avLst/>
          </a:prstGeom>
        </p:spPr>
      </p:pic>
      <p:sp>
        <p:nvSpPr>
          <p:cNvPr id="16" name="Oval Callout 15"/>
          <p:cNvSpPr/>
          <p:nvPr/>
        </p:nvSpPr>
        <p:spPr>
          <a:xfrm>
            <a:off x="5466080" y="5650323"/>
            <a:ext cx="2400300" cy="698315"/>
          </a:xfrm>
          <a:prstGeom prst="wedgeEllipseCallout">
            <a:avLst>
              <a:gd name="adj1" fmla="val -14312"/>
              <a:gd name="adj2" fmla="val -101206"/>
            </a:avLst>
          </a:prstGeom>
        </p:spPr>
        <p:style>
          <a:lnRef idx="0">
            <a:schemeClr val="accent4"/>
          </a:lnRef>
          <a:fillRef idx="3">
            <a:schemeClr val="accent4"/>
          </a:fillRef>
          <a:effectRef idx="3">
            <a:schemeClr val="accent4"/>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你们在说什么？我只看到一个方块</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13"/>
                                        </p:tgtEl>
                                        <p:attrNameLst>
                                          <p:attrName>style.visibility</p:attrName>
                                        </p:attrNameLst>
                                      </p:cBhvr>
                                      <p:to>
                                        <p:strVal val="visible"/>
                                      </p:to>
                                    </p:set>
                                    <p:anim calcmode="lin" valueType="num">
                                      <p:cBhvr>
                                        <p:cTn id="13" dur="1000" fill="hold"/>
                                        <p:tgtEl>
                                          <p:spTgt spid="13"/>
                                        </p:tgtEl>
                                        <p:attrNameLst>
                                          <p:attrName>ppt_w</p:attrName>
                                        </p:attrNameLst>
                                      </p:cBhvr>
                                      <p:tavLst>
                                        <p:tav tm="0">
                                          <p:val>
                                            <p:strVal val="#ppt_w*0.70"/>
                                          </p:val>
                                        </p:tav>
                                        <p:tav tm="100000">
                                          <p:val>
                                            <p:strVal val="#ppt_w"/>
                                          </p:val>
                                        </p:tav>
                                      </p:tavLst>
                                    </p:anim>
                                    <p:anim calcmode="lin" valueType="num">
                                      <p:cBhvr>
                                        <p:cTn id="14" dur="1000" fill="hold"/>
                                        <p:tgtEl>
                                          <p:spTgt spid="13"/>
                                        </p:tgtEl>
                                        <p:attrNameLst>
                                          <p:attrName>ppt_h</p:attrName>
                                        </p:attrNameLst>
                                      </p:cBhvr>
                                      <p:tavLst>
                                        <p:tav tm="0">
                                          <p:val>
                                            <p:strVal val="#ppt_h"/>
                                          </p:val>
                                        </p:tav>
                                        <p:tav tm="100000">
                                          <p:val>
                                            <p:strVal val="#ppt_h"/>
                                          </p:val>
                                        </p:tav>
                                      </p:tavLst>
                                    </p:anim>
                                    <p:animEffect transition="in" filter="fade">
                                      <p:cBhvr>
                                        <p:cTn id="15" dur="1000"/>
                                        <p:tgtEl>
                                          <p:spTgt spid="13"/>
                                        </p:tgtEl>
                                      </p:cBhvr>
                                    </p:animEffect>
                                  </p:childTnLst>
                                </p:cTn>
                              </p:par>
                            </p:childTnLst>
                          </p:cTn>
                        </p:par>
                        <p:par>
                          <p:cTn id="16" fill="hold">
                            <p:stCondLst>
                              <p:cond delay="3600"/>
                            </p:stCondLst>
                            <p:childTnLst>
                              <p:par>
                                <p:cTn id="17" presetID="55" presetClass="entr" presetSubtype="0" fill="hold" grpId="0" nodeType="afterEffect">
                                  <p:stCondLst>
                                    <p:cond delay="8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1000" fill="hold"/>
                                        <p:tgtEl>
                                          <p:spTgt spid="14"/>
                                        </p:tgtEl>
                                        <p:attrNameLst>
                                          <p:attrName>ppt_w</p:attrName>
                                        </p:attrNameLst>
                                      </p:cBhvr>
                                      <p:tavLst>
                                        <p:tav tm="0">
                                          <p:val>
                                            <p:strVal val="#ppt_w*0.70"/>
                                          </p:val>
                                        </p:tav>
                                        <p:tav tm="100000">
                                          <p:val>
                                            <p:strVal val="#ppt_w"/>
                                          </p:val>
                                        </p:tav>
                                      </p:tavLst>
                                    </p:anim>
                                    <p:anim calcmode="lin" valueType="num">
                                      <p:cBhvr>
                                        <p:cTn id="20" dur="1000" fill="hold"/>
                                        <p:tgtEl>
                                          <p:spTgt spid="14"/>
                                        </p:tgtEl>
                                        <p:attrNameLst>
                                          <p:attrName>ppt_h</p:attrName>
                                        </p:attrNameLst>
                                      </p:cBhvr>
                                      <p:tavLst>
                                        <p:tav tm="0">
                                          <p:val>
                                            <p:strVal val="#ppt_h"/>
                                          </p:val>
                                        </p:tav>
                                        <p:tav tm="100000">
                                          <p:val>
                                            <p:strVal val="#ppt_h"/>
                                          </p:val>
                                        </p:tav>
                                      </p:tavLst>
                                    </p:anim>
                                    <p:animEffect transition="in" filter="fade">
                                      <p:cBhvr>
                                        <p:cTn id="21" dur="1000"/>
                                        <p:tgtEl>
                                          <p:spTgt spid="14"/>
                                        </p:tgtEl>
                                      </p:cBhvr>
                                    </p:animEffect>
                                  </p:childTnLst>
                                </p:cTn>
                              </p:par>
                            </p:childTnLst>
                          </p:cTn>
                        </p:par>
                        <p:par>
                          <p:cTn id="22" fill="hold">
                            <p:stCondLst>
                              <p:cond delay="5400"/>
                            </p:stCondLst>
                            <p:childTnLst>
                              <p:par>
                                <p:cTn id="23" presetID="55" presetClass="entr" presetSubtype="0" fill="hold" grpId="0" nodeType="afterEffect">
                                  <p:stCondLst>
                                    <p:cond delay="8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ppt_w*0.70"/>
                                          </p:val>
                                        </p:tav>
                                        <p:tav tm="100000">
                                          <p:val>
                                            <p:strVal val="#ppt_w"/>
                                          </p:val>
                                        </p:tav>
                                      </p:tavLst>
                                    </p:anim>
                                    <p:anim calcmode="lin" valueType="num">
                                      <p:cBhvr>
                                        <p:cTn id="26" dur="1000" fill="hold"/>
                                        <p:tgtEl>
                                          <p:spTgt spid="16"/>
                                        </p:tgtEl>
                                        <p:attrNameLst>
                                          <p:attrName>ppt_h</p:attrName>
                                        </p:attrNameLst>
                                      </p:cBhvr>
                                      <p:tavLst>
                                        <p:tav tm="0">
                                          <p:val>
                                            <p:strVal val="#ppt_h"/>
                                          </p:val>
                                        </p:tav>
                                        <p:tav tm="100000">
                                          <p:val>
                                            <p:strVal val="#ppt_h"/>
                                          </p:val>
                                        </p:tav>
                                      </p:tavLst>
                                    </p:anim>
                                    <p:animEffect transition="in" filter="fade">
                                      <p:cBhvr>
                                        <p:cTn id="2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6"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zNear </a:t>
            </a:r>
            <a:r>
              <a:rPr lang="zh-CN" altLang="en-US"/>
              <a:t>不可以为</a:t>
            </a:r>
            <a:r>
              <a:rPr lang="en-US" altLang="zh-CN"/>
              <a:t> 0</a:t>
            </a:r>
            <a:r>
              <a:rPr lang="zh-CN" altLang="en-US"/>
              <a:t>，</a:t>
            </a:r>
            <a:r>
              <a:rPr lang="en-US" altLang="zh-CN"/>
              <a:t>zFar </a:t>
            </a:r>
            <a:r>
              <a:rPr lang="zh-CN" altLang="en-US"/>
              <a:t>也不可以一味调大</a:t>
            </a:r>
            <a:endParaRPr lang="zh-CN" altLang="en-US"/>
          </a:p>
        </p:txBody>
      </p:sp>
      <p:sp>
        <p:nvSpPr>
          <p:cNvPr id="7" name="Content Placeholder 6"/>
          <p:cNvSpPr>
            <a:spLocks noGrp="1"/>
          </p:cNvSpPr>
          <p:nvPr>
            <p:ph idx="1"/>
          </p:nvPr>
        </p:nvSpPr>
        <p:spPr>
          <a:xfrm>
            <a:off x="647700" y="1825625"/>
            <a:ext cx="6646545" cy="4351655"/>
          </a:xfrm>
        </p:spPr>
        <p:txBody>
          <a:bodyPr>
            <a:normAutofit lnSpcReduction="10000"/>
          </a:bodyPr>
          <a:p>
            <a:r>
              <a:rPr lang="zh-CN" altLang="en-US"/>
              <a:t>不可以，</a:t>
            </a:r>
            <a:r>
              <a:rPr lang="en-US" altLang="zh-CN"/>
              <a:t>zNear </a:t>
            </a:r>
            <a:r>
              <a:rPr lang="zh-CN" altLang="en-US"/>
              <a:t>和</a:t>
            </a:r>
            <a:r>
              <a:rPr lang="en-US" altLang="zh-CN"/>
              <a:t> zFar </a:t>
            </a:r>
            <a:r>
              <a:rPr lang="zh-CN" altLang="en-US"/>
              <a:t>之所以必须是有限大小的值，因为我们</a:t>
            </a:r>
            <a:r>
              <a:rPr lang="en-US" altLang="zh-CN"/>
              <a:t> GPU </a:t>
            </a:r>
            <a:r>
              <a:rPr lang="zh-CN" altLang="en-US"/>
              <a:t>的深度缓冲精度也是有限的！</a:t>
            </a:r>
            <a:endParaRPr lang="zh-CN" altLang="en-US"/>
          </a:p>
          <a:p>
            <a:r>
              <a:rPr lang="en-US" altLang="zh-CN"/>
              <a:t>zNear </a:t>
            </a:r>
            <a:r>
              <a:rPr lang="zh-CN" altLang="en-US"/>
              <a:t>到</a:t>
            </a:r>
            <a:r>
              <a:rPr lang="en-US" altLang="zh-CN"/>
              <a:t> zFar </a:t>
            </a:r>
            <a:r>
              <a:rPr lang="zh-CN" altLang="en-US"/>
              <a:t>之间有很多级</a:t>
            </a:r>
            <a:r>
              <a:rPr lang="zh-CN" altLang="en-US">
                <a:sym typeface="+mn-ea"/>
              </a:rPr>
              <a:t>，每一级都是等比例划分的</a:t>
            </a:r>
            <a:r>
              <a:rPr lang="zh-CN" altLang="en-US"/>
              <a:t>，近处的分级更密集，精度更高，远处的精度就会变差一些。如果两个物体落在同一级上的话</a:t>
            </a:r>
            <a:r>
              <a:rPr lang="en-US" altLang="zh-CN"/>
              <a:t> OpenGL </a:t>
            </a:r>
            <a:r>
              <a:rPr lang="zh-CN" altLang="en-US"/>
              <a:t>就无法分清他们的前后顺序，就会发生</a:t>
            </a:r>
            <a:r>
              <a:rPr lang="en-US" altLang="zh-CN"/>
              <a:t> Z-fighting </a:t>
            </a:r>
            <a:r>
              <a:rPr lang="zh-CN" altLang="en-US"/>
              <a:t>现象。</a:t>
            </a:r>
            <a:endParaRPr lang="zh-CN" altLang="en-US"/>
          </a:p>
          <a:p>
            <a:r>
              <a:rPr lang="zh-CN" altLang="en-US">
                <a:sym typeface="+mn-ea"/>
              </a:rPr>
              <a:t>如果</a:t>
            </a:r>
            <a:r>
              <a:rPr lang="en-US" altLang="zh-CN">
                <a:sym typeface="+mn-ea"/>
              </a:rPr>
              <a:t> zNear </a:t>
            </a:r>
            <a:r>
              <a:rPr lang="zh-CN" altLang="en-US">
                <a:sym typeface="+mn-ea"/>
              </a:rPr>
              <a:t>和</a:t>
            </a:r>
            <a:r>
              <a:rPr lang="en-US" altLang="zh-CN">
                <a:sym typeface="+mn-ea"/>
              </a:rPr>
              <a:t> zFar </a:t>
            </a:r>
            <a:r>
              <a:rPr lang="zh-CN" altLang="en-US">
                <a:sym typeface="+mn-ea"/>
              </a:rPr>
              <a:t>的数量级相差太大，那么深度缓冲的精度就会受损，导致</a:t>
            </a:r>
            <a:r>
              <a:rPr lang="en-US" altLang="zh-CN">
                <a:sym typeface="+mn-ea"/>
              </a:rPr>
              <a:t> Z-fighting </a:t>
            </a:r>
            <a:r>
              <a:rPr lang="zh-CN" altLang="en-US">
                <a:sym typeface="+mn-ea"/>
              </a:rPr>
              <a:t>现象更容易发生。</a:t>
            </a:r>
            <a:endParaRPr lang="zh-CN" altLang="en-US"/>
          </a:p>
          <a:p>
            <a:r>
              <a:rPr lang="zh-CN" altLang="en-US"/>
              <a:t>通常来说我们可以用</a:t>
            </a:r>
            <a:r>
              <a:rPr lang="en-US" altLang="zh-CN"/>
              <a:t> log(zFar / zNear) </a:t>
            </a:r>
            <a:r>
              <a:rPr lang="zh-CN" altLang="en-US"/>
              <a:t>来判断深度缓冲的精度，这个数值越大说明精度越差。</a:t>
            </a:r>
            <a:endParaRPr lang="zh-CN" altLang="en-US"/>
          </a:p>
          <a:p>
            <a:r>
              <a:rPr lang="zh-CN" altLang="en-US"/>
              <a:t>例如对于</a:t>
            </a:r>
            <a:r>
              <a:rPr lang="en-US" altLang="zh-CN"/>
              <a:t> 24 </a:t>
            </a:r>
            <a:r>
              <a:rPr lang="zh-CN" altLang="en-US"/>
              <a:t>位深度缓冲，</a:t>
            </a:r>
            <a:r>
              <a:rPr lang="en-US" altLang="zh-CN"/>
              <a:t>zNear = 0.01</a:t>
            </a:r>
            <a:r>
              <a:rPr lang="zh-CN" altLang="en-US"/>
              <a:t>，</a:t>
            </a:r>
            <a:r>
              <a:rPr lang="en-US" altLang="zh-CN"/>
              <a:t>zFar = 100</a:t>
            </a:r>
            <a:r>
              <a:rPr lang="zh-CN" altLang="en-US"/>
              <a:t>，那么</a:t>
            </a:r>
            <a:r>
              <a:rPr lang="en-US" altLang="zh-CN"/>
              <a:t> </a:t>
            </a:r>
            <a:r>
              <a:rPr lang="en-US" altLang="zh-CN">
                <a:sym typeface="+mn-ea"/>
              </a:rPr>
              <a:t>log(zFar / zNear) = 5</a:t>
            </a:r>
            <a:r>
              <a:rPr lang="zh-CN" altLang="en-US">
                <a:sym typeface="+mn-ea"/>
              </a:rPr>
              <a:t>，</a:t>
            </a:r>
            <a:r>
              <a:rPr lang="en-US" altLang="zh-CN">
                <a:sym typeface="+mn-ea"/>
              </a:rPr>
              <a:t>24 - 5 = 19</a:t>
            </a:r>
            <a:r>
              <a:rPr lang="zh-CN" altLang="en-US">
                <a:sym typeface="+mn-ea"/>
              </a:rPr>
              <a:t>，那么我们在距离</a:t>
            </a:r>
            <a:r>
              <a:rPr lang="en-US" altLang="zh-CN">
                <a:sym typeface="+mn-ea"/>
              </a:rPr>
              <a:t> 1 </a:t>
            </a:r>
            <a:r>
              <a:rPr lang="zh-CN" altLang="en-US">
                <a:sym typeface="+mn-ea"/>
              </a:rPr>
              <a:t>米的地方有</a:t>
            </a:r>
            <a:r>
              <a:rPr lang="en-US" altLang="zh-CN">
                <a:sym typeface="+mn-ea"/>
              </a:rPr>
              <a:t> 1 / 2</a:t>
            </a:r>
            <a:r>
              <a:rPr lang="en-US" altLang="zh-CN" baseline="30000">
                <a:sym typeface="+mn-ea"/>
              </a:rPr>
              <a:t>19</a:t>
            </a:r>
            <a:r>
              <a:rPr lang="en-US" altLang="zh-CN">
                <a:sym typeface="+mn-ea"/>
              </a:rPr>
              <a:t> </a:t>
            </a:r>
            <a:r>
              <a:rPr lang="zh-CN" altLang="en-US">
                <a:sym typeface="+mn-ea"/>
              </a:rPr>
              <a:t>精度，距离</a:t>
            </a:r>
            <a:r>
              <a:rPr lang="en-US" altLang="zh-CN">
                <a:sym typeface="+mn-ea"/>
              </a:rPr>
              <a:t> 100 </a:t>
            </a:r>
            <a:r>
              <a:rPr lang="zh-CN" altLang="en-US">
                <a:sym typeface="+mn-ea"/>
              </a:rPr>
              <a:t>米的地方就有</a:t>
            </a:r>
            <a:r>
              <a:rPr lang="en-US" altLang="zh-CN">
                <a:sym typeface="+mn-ea"/>
              </a:rPr>
              <a:t> 100 / 2</a:t>
            </a:r>
            <a:r>
              <a:rPr lang="en-US" altLang="zh-CN" baseline="30000">
                <a:sym typeface="+mn-ea"/>
              </a:rPr>
              <a:t>19</a:t>
            </a:r>
            <a:r>
              <a:rPr lang="en-US" altLang="zh-CN">
                <a:sym typeface="+mn-ea"/>
              </a:rPr>
              <a:t> </a:t>
            </a:r>
            <a:r>
              <a:rPr lang="zh-CN" altLang="en-US">
                <a:sym typeface="+mn-ea"/>
              </a:rPr>
              <a:t>精度，两个物体</a:t>
            </a:r>
            <a:r>
              <a:rPr lang="en-US" altLang="zh-CN">
                <a:sym typeface="+mn-ea"/>
              </a:rPr>
              <a:t> z </a:t>
            </a:r>
            <a:r>
              <a:rPr lang="zh-CN" altLang="en-US">
                <a:sym typeface="+mn-ea"/>
              </a:rPr>
              <a:t>值差距小于精度的就会发生</a:t>
            </a:r>
            <a:r>
              <a:rPr lang="en-US" altLang="zh-CN">
                <a:sym typeface="+mn-ea"/>
              </a:rPr>
              <a:t> Z-fighting</a:t>
            </a:r>
            <a:r>
              <a:rPr lang="zh-CN" altLang="en-US">
                <a:sym typeface="+mn-ea"/>
              </a:rPr>
              <a:t>。</a:t>
            </a:r>
            <a:endParaRPr lang="en-US" altLang="zh-CN">
              <a:sym typeface="+mn-ea"/>
            </a:endParaRPr>
          </a:p>
        </p:txBody>
      </p:sp>
      <p:pic>
        <p:nvPicPr>
          <p:cNvPr id="5" name="Picture 4" descr="1570677073045"/>
          <p:cNvPicPr>
            <a:picLocks noChangeAspect="1"/>
          </p:cNvPicPr>
          <p:nvPr/>
        </p:nvPicPr>
        <p:blipFill>
          <a:blip r:embed="rId1"/>
          <a:stretch>
            <a:fillRect/>
          </a:stretch>
        </p:blipFill>
        <p:spPr>
          <a:xfrm>
            <a:off x="7294880" y="0"/>
            <a:ext cx="4897120" cy="6858000"/>
          </a:xfrm>
          <a:prstGeom prst="rect">
            <a:avLst/>
          </a:prstGeom>
        </p:spPr>
      </p:pic>
      <p:sp>
        <p:nvSpPr>
          <p:cNvPr id="9" name="Oval Callout 8"/>
          <p:cNvSpPr/>
          <p:nvPr/>
        </p:nvSpPr>
        <p:spPr>
          <a:xfrm>
            <a:off x="6784975" y="3682228"/>
            <a:ext cx="4050030" cy="1569994"/>
          </a:xfrm>
          <a:prstGeom prst="wedgeEllipseCallout">
            <a:avLst>
              <a:gd name="adj1" fmla="val 23204"/>
              <a:gd name="adj2" fmla="val -93887"/>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2400">
                <a:latin typeface="HYTangMeiRen 85W" panose="00020600040101010101" charset="-122"/>
                <a:ea typeface="HYTangMeiRen 85W" panose="00020600040101010101" charset="-122"/>
              </a:rPr>
              <a:t>那么可不可以把</a:t>
            </a:r>
            <a:r>
              <a:rPr lang="en-US" altLang="zh-CN" sz="2400">
                <a:latin typeface="HYTangMeiRen 85W" panose="00020600040101010101" charset="-122"/>
                <a:ea typeface="HYTangMeiRen 85W" panose="00020600040101010101" charset="-122"/>
              </a:rPr>
              <a:t> zNear </a:t>
            </a:r>
            <a:r>
              <a:rPr lang="zh-CN" altLang="en-US" sz="2400">
                <a:latin typeface="HYTangMeiRen 85W" panose="00020600040101010101" charset="-122"/>
                <a:ea typeface="HYTangMeiRen 85W" panose="00020600040101010101" charset="-122"/>
              </a:rPr>
              <a:t>设为</a:t>
            </a:r>
            <a:r>
              <a:rPr lang="en-US" altLang="zh-CN" sz="2400">
                <a:latin typeface="HYTangMeiRen 85W" panose="00020600040101010101" charset="-122"/>
                <a:ea typeface="HYTangMeiRen 85W" panose="00020600040101010101" charset="-122"/>
              </a:rPr>
              <a:t> 0</a:t>
            </a:r>
            <a:r>
              <a:rPr lang="zh-CN" altLang="en-US" sz="2400">
                <a:latin typeface="HYTangMeiRen 85W" panose="00020600040101010101" charset="-122"/>
                <a:ea typeface="HYTangMeiRen 85W" panose="00020600040101010101" charset="-122"/>
              </a:rPr>
              <a:t>，</a:t>
            </a:r>
            <a:r>
              <a:rPr lang="en-US" altLang="zh-CN" sz="2400">
                <a:latin typeface="HYTangMeiRen 85W" panose="00020600040101010101" charset="-122"/>
                <a:ea typeface="HYTangMeiRen 85W" panose="00020600040101010101" charset="-122"/>
              </a:rPr>
              <a:t>zFar </a:t>
            </a:r>
            <a:r>
              <a:rPr lang="zh-CN" altLang="en-US" sz="2400">
                <a:latin typeface="HYTangMeiRen 85W" panose="00020600040101010101" charset="-122"/>
                <a:ea typeface="HYTangMeiRen 85W" panose="00020600040101010101" charset="-122"/>
              </a:rPr>
              <a:t>设为无穷大呢？</a:t>
            </a:r>
            <a:endParaRPr lang="zh-CN" altLang="en-US" sz="2400">
              <a:latin typeface="HYTangMeiRen 85W" panose="00020600040101010101" charset="-122"/>
              <a:ea typeface="HYTangMeiRen 85W" panose="00020600040101010101" charset="-122"/>
            </a:endParaRPr>
          </a:p>
        </p:txBody>
      </p:sp>
      <p:pic>
        <p:nvPicPr>
          <p:cNvPr id="8" name="Picture 7" descr="eyelogo2"/>
          <p:cNvPicPr>
            <a:picLocks noChangeAspect="1"/>
          </p:cNvPicPr>
          <p:nvPr/>
        </p:nvPicPr>
        <p:blipFill>
          <a:blip r:embed="rId2"/>
          <a:stretch>
            <a:fillRect/>
          </a:stretch>
        </p:blipFill>
        <p:spPr>
          <a:xfrm rot="20760000" flipH="1">
            <a:off x="4591685" y="5569585"/>
            <a:ext cx="1362075" cy="1444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par>
                          <p:cTn id="10" fill="hold">
                            <p:stCondLst>
                              <p:cond delay="1500"/>
                            </p:stCondLst>
                            <p:childTnLst>
                              <p:par>
                                <p:cTn id="11" presetID="9" presetClass="entr" presetSubtype="0" fill="hold" grpId="0" nodeType="afterEffect">
                                  <p:stCondLst>
                                    <p:cond delay="100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dissolve">
                                      <p:cBhvr>
                                        <p:cTn id="13" dur="500"/>
                                        <p:tgtEl>
                                          <p:spTgt spid="7">
                                            <p:txEl>
                                              <p:pRg st="0" end="0"/>
                                            </p:txEl>
                                          </p:spTgt>
                                        </p:tgtEl>
                                      </p:cBhvr>
                                    </p:animEffect>
                                  </p:childTnLst>
                                </p:cTn>
                              </p:par>
                            </p:childTnLst>
                          </p:cTn>
                        </p:par>
                        <p:par>
                          <p:cTn id="14" fill="hold">
                            <p:stCondLst>
                              <p:cond delay="3000"/>
                            </p:stCondLst>
                            <p:childTnLst>
                              <p:par>
                                <p:cTn id="15" presetID="9" presetClass="entr" presetSubtype="0" fill="hold" grpId="0" nodeType="afterEffect">
                                  <p:stCondLst>
                                    <p:cond delay="100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par>
                          <p:cTn id="18" fill="hold">
                            <p:stCondLst>
                              <p:cond delay="4500"/>
                            </p:stCondLst>
                            <p:childTnLst>
                              <p:par>
                                <p:cTn id="19" presetID="9" presetClass="entr" presetSubtype="0" fill="hold" grpId="0" nodeType="afterEffect">
                                  <p:stCondLst>
                                    <p:cond delay="100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dissolve">
                                      <p:cBhvr>
                                        <p:cTn id="21" dur="500"/>
                                        <p:tgtEl>
                                          <p:spTgt spid="7">
                                            <p:txEl>
                                              <p:pRg st="2" end="2"/>
                                            </p:txEl>
                                          </p:spTgt>
                                        </p:tgtEl>
                                      </p:cBhvr>
                                    </p:animEffect>
                                  </p:childTnLst>
                                </p:cTn>
                              </p:par>
                            </p:childTnLst>
                          </p:cTn>
                        </p:par>
                        <p:par>
                          <p:cTn id="22" fill="hold">
                            <p:stCondLst>
                              <p:cond delay="6000"/>
                            </p:stCondLst>
                            <p:childTnLst>
                              <p:par>
                                <p:cTn id="23" presetID="9" presetClass="entr" presetSubtype="0" fill="hold" grpId="0" nodeType="afterEffect">
                                  <p:stCondLst>
                                    <p:cond delay="100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childTnLst>
                          </p:cTn>
                        </p:par>
                        <p:par>
                          <p:cTn id="26" fill="hold">
                            <p:stCondLst>
                              <p:cond delay="7500"/>
                            </p:stCondLst>
                            <p:childTnLst>
                              <p:par>
                                <p:cTn id="27" presetID="9" presetClass="entr" presetSubtype="0" fill="hold" grpId="0" nodeType="afterEffect">
                                  <p:stCondLst>
                                    <p:cond delay="100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dissolve">
                                      <p:cBhvr>
                                        <p:cTn id="29"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7"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1005" y="3080839"/>
            <a:ext cx="3307715" cy="877933"/>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a:t>
            </a:r>
            <a:r>
              <a:rPr lang="zh-CN" sz="2000">
                <a:latin typeface="HYTangMeiRen 85W" panose="00020600040101010101" charset="-122"/>
                <a:ea typeface="HYTangMeiRen 85W" panose="00020600040101010101" charset="-122"/>
              </a:rPr>
              <a:t>分辨能力如线段密度分布所示</a:t>
            </a:r>
            <a:endParaRPr lang="zh-CN"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grpSp>
        <p:nvGrpSpPr>
          <p:cNvPr id="89" name="Group 88"/>
          <p:cNvGrpSpPr/>
          <p:nvPr/>
        </p:nvGrpSpPr>
        <p:grpSpPr>
          <a:xfrm>
            <a:off x="11203940" y="1334770"/>
            <a:ext cx="737235" cy="1285240"/>
            <a:chOff x="14865" y="6201"/>
            <a:chExt cx="2126" cy="3706"/>
          </a:xfrm>
        </p:grpSpPr>
        <p:sp>
          <p:nvSpPr>
            <p:cNvPr id="90" name="Smiley Face 89"/>
            <p:cNvSpPr/>
            <p:nvPr/>
          </p:nvSpPr>
          <p:spPr>
            <a:xfrm>
              <a:off x="15205" y="6201"/>
              <a:ext cx="1416" cy="1416"/>
            </a:xfrm>
            <a:prstGeom prst="smileyFace">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1" name="Rectangles 90"/>
            <p:cNvSpPr/>
            <p:nvPr/>
          </p:nvSpPr>
          <p:spPr>
            <a:xfrm>
              <a:off x="15623" y="7617"/>
              <a:ext cx="580" cy="15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92" name="Straight Connector 91"/>
            <p:cNvCxnSpPr/>
            <p:nvPr/>
          </p:nvCxnSpPr>
          <p:spPr>
            <a:xfrm flipH="1">
              <a:off x="14865" y="7772"/>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6203" y="7838"/>
              <a:ext cx="788" cy="78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a:off x="14865" y="9119"/>
              <a:ext cx="767" cy="76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6203" y="9119"/>
              <a:ext cx="788" cy="78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6" name="Oval Callout 95"/>
          <p:cNvSpPr/>
          <p:nvPr/>
        </p:nvSpPr>
        <p:spPr>
          <a:xfrm>
            <a:off x="8902065" y="290279"/>
            <a:ext cx="2419985" cy="1044407"/>
          </a:xfrm>
          <a:prstGeom prst="wedgeEllipseCallout">
            <a:avLst>
              <a:gd name="adj1" fmla="val 45408"/>
              <a:gd name="adj2" fmla="val 64173"/>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每两个线段之间为一档，每档对应一个</a:t>
            </a:r>
            <a:r>
              <a:rPr lang="en-US" altLang="zh-CN" sz="1600">
                <a:latin typeface="HYTangMeiRen 85W" panose="00020600040101010101" charset="-122"/>
                <a:ea typeface="HYTangMeiRen 85W" panose="00020600040101010101" charset="-122"/>
              </a:rPr>
              <a:t> int24 </a:t>
            </a:r>
            <a:r>
              <a:rPr lang="zh-CN" altLang="en-US" sz="1600">
                <a:latin typeface="HYTangMeiRen 85W" panose="00020600040101010101" charset="-122"/>
                <a:ea typeface="HYTangMeiRen 85W" panose="00020600040101010101" charset="-122"/>
              </a:rPr>
              <a:t>的整数值</a:t>
            </a:r>
            <a:endParaRPr lang="zh-CN" altLang="en-US" sz="1600">
              <a:latin typeface="HYTangMeiRen 85W" panose="00020600040101010101" charset="-122"/>
              <a:ea typeface="HYTangMeiRen 85W" panose="00020600040101010101" charset="-122"/>
            </a:endParaRPr>
          </a:p>
        </p:txBody>
      </p:sp>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par>
                          <p:cTn id="15" fill="hold">
                            <p:stCondLst>
                              <p:cond delay="500"/>
                            </p:stCondLst>
                            <p:childTnLst>
                              <p:par>
                                <p:cTn id="16" presetID="45" presetClass="entr" presetSubtype="0" fill="hold" nodeType="afterEffect">
                                  <p:stCondLst>
                                    <p:cond delay="0"/>
                                  </p:stCondLst>
                                  <p:childTnLst>
                                    <p:set>
                                      <p:cBhvr>
                                        <p:cTn id="17" dur="500" fill="hold">
                                          <p:stCondLst>
                                            <p:cond delay="0"/>
                                          </p:stCondLst>
                                        </p:cTn>
                                        <p:tgtEl>
                                          <p:spTgt spid="89"/>
                                        </p:tgtEl>
                                        <p:attrNameLst>
                                          <p:attrName>style.visibility</p:attrName>
                                        </p:attrNameLst>
                                      </p:cBhvr>
                                      <p:to>
                                        <p:strVal val="visible"/>
                                      </p:to>
                                    </p:set>
                                    <p:animEffect transition="in" filter="fade">
                                      <p:cBhvr>
                                        <p:cTn id="18" dur="500"/>
                                        <p:tgtEl>
                                          <p:spTgt spid="89"/>
                                        </p:tgtEl>
                                      </p:cBhvr>
                                    </p:animEffect>
                                    <p:anim calcmode="lin" valueType="num">
                                      <p:cBhvr>
                                        <p:cTn id="19" dur="500" fill="hold"/>
                                        <p:tgtEl>
                                          <p:spTgt spid="89"/>
                                        </p:tgtEl>
                                        <p:attrNameLst>
                                          <p:attrName>ppt_w</p:attrName>
                                        </p:attrNameLst>
                                      </p:cBhvr>
                                      <p:tavLst>
                                        <p:tav tm="0" fmla="#ppt_w*sin(2.5*pi*$)">
                                          <p:val>
                                            <p:fltVal val="0"/>
                                          </p:val>
                                        </p:tav>
                                        <p:tav tm="100000">
                                          <p:val>
                                            <p:fltVal val="1"/>
                                          </p:val>
                                        </p:tav>
                                      </p:tavLst>
                                    </p:anim>
                                    <p:anim calcmode="lin" valueType="num">
                                      <p:cBhvr>
                                        <p:cTn id="20" dur="500" fill="hold"/>
                                        <p:tgtEl>
                                          <p:spTgt spid="89"/>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55" presetClass="entr" presetSubtype="0" fill="hold" grpId="0" nodeType="afterEffect">
                                  <p:stCondLst>
                                    <p:cond delay="800"/>
                                  </p:stCondLst>
                                  <p:childTnLst>
                                    <p:set>
                                      <p:cBhvr>
                                        <p:cTn id="23" dur="1" fill="hold">
                                          <p:stCondLst>
                                            <p:cond delay="0"/>
                                          </p:stCondLst>
                                        </p:cTn>
                                        <p:tgtEl>
                                          <p:spTgt spid="96"/>
                                        </p:tgtEl>
                                        <p:attrNameLst>
                                          <p:attrName>style.visibility</p:attrName>
                                        </p:attrNameLst>
                                      </p:cBhvr>
                                      <p:to>
                                        <p:strVal val="visible"/>
                                      </p:to>
                                    </p:set>
                                    <p:anim calcmode="lin" valueType="num">
                                      <p:cBhvr>
                                        <p:cTn id="24" dur="1000" fill="hold"/>
                                        <p:tgtEl>
                                          <p:spTgt spid="96"/>
                                        </p:tgtEl>
                                        <p:attrNameLst>
                                          <p:attrName>ppt_w</p:attrName>
                                        </p:attrNameLst>
                                      </p:cBhvr>
                                      <p:tavLst>
                                        <p:tav tm="0">
                                          <p:val>
                                            <p:strVal val="#ppt_w*0.70"/>
                                          </p:val>
                                        </p:tav>
                                        <p:tav tm="100000">
                                          <p:val>
                                            <p:strVal val="#ppt_w"/>
                                          </p:val>
                                        </p:tav>
                                      </p:tavLst>
                                    </p:anim>
                                    <p:anim calcmode="lin" valueType="num">
                                      <p:cBhvr>
                                        <p:cTn id="25" dur="1000" fill="hold"/>
                                        <p:tgtEl>
                                          <p:spTgt spid="96"/>
                                        </p:tgtEl>
                                        <p:attrNameLst>
                                          <p:attrName>ppt_h</p:attrName>
                                        </p:attrNameLst>
                                      </p:cBhvr>
                                      <p:tavLst>
                                        <p:tav tm="0">
                                          <p:val>
                                            <p:strVal val="#ppt_h"/>
                                          </p:val>
                                        </p:tav>
                                        <p:tav tm="100000">
                                          <p:val>
                                            <p:strVal val="#ppt_h"/>
                                          </p:val>
                                        </p:tav>
                                      </p:tavLst>
                                    </p:anim>
                                    <p:animEffect transition="in" filter="fade">
                                      <p:cBhvr>
                                        <p:cTn id="26"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96" grpId="0" bldLvl="0" animBg="1"/>
      <p:bldP spid="9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深度缓冲精度示意图</a:t>
            </a:r>
            <a:endParaRPr lang="zh-CN" altLang="en-US"/>
          </a:p>
        </p:txBody>
      </p:sp>
      <p:grpSp>
        <p:nvGrpSpPr>
          <p:cNvPr id="80" name="Group 79"/>
          <p:cNvGrpSpPr/>
          <p:nvPr/>
        </p:nvGrpSpPr>
        <p:grpSpPr>
          <a:xfrm rot="10800000">
            <a:off x="1728470" y="4309745"/>
            <a:ext cx="8768080" cy="957580"/>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801370" y="4042410"/>
            <a:ext cx="1362075" cy="1444625"/>
          </a:xfrm>
          <a:prstGeom prst="rect">
            <a:avLst/>
          </a:prstGeom>
        </p:spPr>
      </p:pic>
      <p:sp>
        <p:nvSpPr>
          <p:cNvPr id="82" name="Oval Callout 81"/>
          <p:cNvSpPr/>
          <p:nvPr/>
        </p:nvSpPr>
        <p:spPr>
          <a:xfrm>
            <a:off x="422275" y="2185447"/>
            <a:ext cx="3307715" cy="1740348"/>
          </a:xfrm>
          <a:prstGeom prst="wedgeEllipseCallout">
            <a:avLst>
              <a:gd name="adj1" fmla="val -19495"/>
              <a:gd name="adj2" fmla="val 75989"/>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苹果和茶杯的</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值被量化到了深度缓冲的同一档上，我无法分辨他们的前后顺序</a:t>
            </a:r>
            <a:endParaRPr lang="zh-CN" altLang="en-US" sz="2000">
              <a:latin typeface="HYTangMeiRen 85W" panose="00020600040101010101" charset="-122"/>
              <a:ea typeface="HYTangMeiRen 85W" panose="00020600040101010101" charset="-122"/>
            </a:endParaRPr>
          </a:p>
        </p:txBody>
      </p:sp>
      <p:sp>
        <p:nvSpPr>
          <p:cNvPr id="85" name="Text Box 84"/>
          <p:cNvSpPr txBox="1"/>
          <p:nvPr/>
        </p:nvSpPr>
        <p:spPr>
          <a:xfrm>
            <a:off x="10183495" y="5360670"/>
            <a:ext cx="626745"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1330960" y="5267325"/>
            <a:ext cx="795020" cy="36830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7945120" y="3995420"/>
            <a:ext cx="287655" cy="313055"/>
          </a:xfrm>
          <a:prstGeom prst="rect">
            <a:avLst/>
          </a:prstGeom>
        </p:spPr>
      </p:pic>
      <p:pic>
        <p:nvPicPr>
          <p:cNvPr id="87" name="Picture 86"/>
          <p:cNvPicPr>
            <a:picLocks noChangeAspect="1"/>
          </p:cNvPicPr>
          <p:nvPr/>
        </p:nvPicPr>
        <p:blipFill>
          <a:blip r:embed="rId3"/>
          <a:stretch>
            <a:fillRect/>
          </a:stretch>
        </p:blipFill>
        <p:spPr>
          <a:xfrm>
            <a:off x="8301355" y="3986530"/>
            <a:ext cx="349885" cy="349885"/>
          </a:xfrm>
          <a:prstGeom prst="rect">
            <a:avLst/>
          </a:prstGeom>
        </p:spPr>
      </p:pic>
      <p:sp>
        <p:nvSpPr>
          <p:cNvPr id="97" name="Text Box 96"/>
          <p:cNvSpPr txBox="1"/>
          <p:nvPr/>
        </p:nvSpPr>
        <p:spPr>
          <a:xfrm>
            <a:off x="4006215" y="4742180"/>
            <a:ext cx="6311265" cy="306705"/>
          </a:xfrm>
          <a:prstGeom prst="rect">
            <a:avLst/>
          </a:prstGeom>
          <a:noFill/>
        </p:spPr>
        <p:txBody>
          <a:bodyPr wrap="none" rtlCol="0">
            <a:spAutoFit/>
          </a:bodyPr>
          <a:p>
            <a:r>
              <a:rPr lang="en-US" sz="1400"/>
              <a:t>1   2    3   4    5    6    7    8     9     10    11      12       13        14        15         16</a:t>
            </a:r>
            <a:endParaRPr lang="en-US" sz="1400"/>
          </a:p>
        </p:txBody>
      </p:sp>
      <p:sp>
        <p:nvSpPr>
          <p:cNvPr id="3" name="Oval Callout 2"/>
          <p:cNvSpPr/>
          <p:nvPr/>
        </p:nvSpPr>
        <p:spPr>
          <a:xfrm>
            <a:off x="7045325" y="1002801"/>
            <a:ext cx="3568700" cy="2612118"/>
          </a:xfrm>
          <a:prstGeom prst="wedgeEllipseCallout">
            <a:avLst>
              <a:gd name="adj1" fmla="val -16281"/>
              <a:gd name="adj2" fmla="val 61636"/>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000">
                <a:latin typeface="HYTangMeiRen 85W" panose="00020600040101010101" charset="-122"/>
                <a:ea typeface="HYTangMeiRen 85W" panose="00020600040101010101" charset="-122"/>
              </a:rPr>
              <a:t>我们两个的实际</a:t>
            </a:r>
            <a:r>
              <a:rPr lang="en-US" altLang="zh-CN" sz="2000">
                <a:latin typeface="HYTangMeiRen 85W" panose="00020600040101010101" charset="-122"/>
                <a:ea typeface="HYTangMeiRen 85W" panose="00020600040101010101" charset="-122"/>
              </a:rPr>
              <a:t> z </a:t>
            </a:r>
            <a:r>
              <a:rPr lang="zh-CN" altLang="en-US" sz="2000">
                <a:latin typeface="HYTangMeiRen 85W" panose="00020600040101010101" charset="-122"/>
                <a:ea typeface="HYTangMeiRen 85W" panose="00020600040101010101" charset="-122"/>
              </a:rPr>
              <a:t>值虽然不同，但深度缓冲是量化的</a:t>
            </a:r>
            <a:r>
              <a:rPr lang="en-US" altLang="zh-CN" sz="2000">
                <a:latin typeface="HYTangMeiRen 85W" panose="00020600040101010101" charset="-122"/>
                <a:ea typeface="HYTangMeiRen 85W" panose="00020600040101010101" charset="-122"/>
              </a:rPr>
              <a:t> 24 </a:t>
            </a:r>
            <a:r>
              <a:rPr lang="zh-CN" altLang="en-US" sz="2000">
                <a:latin typeface="HYTangMeiRen 85W" panose="00020600040101010101" charset="-122"/>
                <a:ea typeface="HYTangMeiRen 85W" panose="00020600040101010101" charset="-122"/>
              </a:rPr>
              <a:t>位整数，导致我们进入了同一个档位，无法被深度测试判断谁前谁后</a:t>
            </a:r>
            <a:endParaRPr lang="zh-CN" altLang="en-US" sz="20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82"/>
                                        </p:tgtEl>
                                        <p:attrNameLst>
                                          <p:attrName>style.visibility</p:attrName>
                                        </p:attrNameLst>
                                      </p:cBhvr>
                                      <p:to>
                                        <p:strVal val="visible"/>
                                      </p:to>
                                    </p:set>
                                    <p:anim calcmode="lin" valueType="num">
                                      <p:cBhvr>
                                        <p:cTn id="7" dur="1000" fill="hold"/>
                                        <p:tgtEl>
                                          <p:spTgt spid="82"/>
                                        </p:tgtEl>
                                        <p:attrNameLst>
                                          <p:attrName>ppt_w</p:attrName>
                                        </p:attrNameLst>
                                      </p:cBhvr>
                                      <p:tavLst>
                                        <p:tav tm="0">
                                          <p:val>
                                            <p:strVal val="#ppt_w*0.70"/>
                                          </p:val>
                                        </p:tav>
                                        <p:tav tm="100000">
                                          <p:val>
                                            <p:strVal val="#ppt_w"/>
                                          </p:val>
                                        </p:tav>
                                      </p:tavLst>
                                    </p:anim>
                                    <p:anim calcmode="lin" valueType="num">
                                      <p:cBhvr>
                                        <p:cTn id="8" dur="1000" fill="hold"/>
                                        <p:tgtEl>
                                          <p:spTgt spid="82"/>
                                        </p:tgtEl>
                                        <p:attrNameLst>
                                          <p:attrName>ppt_h</p:attrName>
                                        </p:attrNameLst>
                                      </p:cBhvr>
                                      <p:tavLst>
                                        <p:tav tm="0">
                                          <p:val>
                                            <p:strVal val="#ppt_h"/>
                                          </p:val>
                                        </p:tav>
                                        <p:tav tm="100000">
                                          <p:val>
                                            <p:strVal val="#ppt_h"/>
                                          </p:val>
                                        </p:tav>
                                      </p:tavLst>
                                    </p:anim>
                                    <p:animEffect transition="in" filter="fade">
                                      <p:cBhvr>
                                        <p:cTn id="9" dur="1000"/>
                                        <p:tgtEl>
                                          <p:spTgt spid="82"/>
                                        </p:tgtEl>
                                      </p:cBhvr>
                                    </p:animEffect>
                                  </p:childTnLst>
                                </p:cTn>
                              </p:par>
                            </p:childTnLst>
                          </p:cTn>
                        </p:par>
                        <p:par>
                          <p:cTn id="10" fill="hold">
                            <p:stCondLst>
                              <p:cond delay="1800"/>
                            </p:stCondLst>
                            <p:childTnLst>
                              <p:par>
                                <p:cTn id="11" presetID="55" presetClass="entr" presetSubtype="0" fill="hold" grpId="0" nodeType="afterEffect">
                                  <p:stCondLst>
                                    <p:cond delay="80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strVal val="#ppt_w*0.70"/>
                                          </p:val>
                                        </p:tav>
                                        <p:tav tm="100000">
                                          <p:val>
                                            <p:strVal val="#ppt_w"/>
                                          </p:val>
                                        </p:tav>
                                      </p:tavLst>
                                    </p:anim>
                                    <p:anim calcmode="lin" valueType="num">
                                      <p:cBhvr>
                                        <p:cTn id="14" dur="1000" fill="hold"/>
                                        <p:tgtEl>
                                          <p:spTgt spid="3"/>
                                        </p:tgtEl>
                                        <p:attrNameLst>
                                          <p:attrName>ppt_h</p:attrName>
                                        </p:attrNameLst>
                                      </p:cBhvr>
                                      <p:tavLst>
                                        <p:tav tm="0">
                                          <p:val>
                                            <p:strVal val="#ppt_h"/>
                                          </p:val>
                                        </p:tav>
                                        <p:tav tm="100000">
                                          <p:val>
                                            <p:strVal val="#ppt_h"/>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3"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zh-CN" altLang="en-US"/>
              <a:t>第一课中我们得到的3A大作（triangle大作）存在的问题</a:t>
            </a:r>
            <a:endParaRPr lang="zh-CN" altLang="en-US"/>
          </a:p>
        </p:txBody>
      </p:sp>
      <p:pic>
        <p:nvPicPr>
          <p:cNvPr id="8" name="Content Placeholder 7"/>
          <p:cNvPicPr>
            <a:picLocks noChangeAspect="1"/>
          </p:cNvPicPr>
          <p:nvPr>
            <p:ph sz="half" idx="2"/>
          </p:nvPr>
        </p:nvPicPr>
        <p:blipFill>
          <a:blip r:embed="rId1"/>
          <a:stretch>
            <a:fillRect/>
          </a:stretch>
        </p:blipFill>
        <p:spPr>
          <a:xfrm>
            <a:off x="6493510" y="1825625"/>
            <a:ext cx="4156710" cy="4351655"/>
          </a:xfrm>
          <a:prstGeom prst="rect">
            <a:avLst/>
          </a:prstGeom>
        </p:spPr>
      </p:pic>
      <p:pic>
        <p:nvPicPr>
          <p:cNvPr id="9" name="Content Placeholder 8"/>
          <p:cNvPicPr>
            <a:picLocks noChangeAspect="1"/>
          </p:cNvPicPr>
          <p:nvPr>
            <p:ph sz="half" idx="1"/>
          </p:nvPr>
        </p:nvPicPr>
        <p:blipFill>
          <a:blip r:embed="rId2"/>
          <a:stretch>
            <a:fillRect/>
          </a:stretch>
        </p:blipFill>
        <p:spPr>
          <a:xfrm>
            <a:off x="431800" y="2033270"/>
            <a:ext cx="5612765" cy="3935730"/>
          </a:xfrm>
          <a:prstGeom prst="rect">
            <a:avLst/>
          </a:prstGeom>
        </p:spPr>
      </p:pic>
      <p:sp>
        <p:nvSpPr>
          <p:cNvPr id="11" name="Oval Callout 10"/>
          <p:cNvSpPr/>
          <p:nvPr/>
        </p:nvSpPr>
        <p:spPr>
          <a:xfrm>
            <a:off x="3156585" y="5210039"/>
            <a:ext cx="4787265" cy="1566182"/>
          </a:xfrm>
          <a:prstGeom prst="wedgeEllipseCallout">
            <a:avLst>
              <a:gd name="adj1" fmla="val -23670"/>
              <a:gd name="adj2" fmla="val -68922"/>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2400">
                <a:latin typeface="HYTangMeiRen 85W" panose="00020600040101010101" charset="-122"/>
                <a:ea typeface="HYTangMeiRen 85W" panose="00020600040101010101" charset="-122"/>
              </a:rPr>
              <a:t>如果要新增一个点，非常不方便，需要重新写一遍</a:t>
            </a:r>
            <a:r>
              <a:rPr lang="en-US" altLang="zh-CN" sz="2400">
                <a:latin typeface="HYTangMeiRen 85W" panose="00020600040101010101" charset="-122"/>
                <a:ea typeface="HYTangMeiRen 85W" panose="00020600040101010101" charset="-122"/>
              </a:rPr>
              <a:t> glVertex3f </a:t>
            </a:r>
            <a:r>
              <a:rPr lang="zh-CN" altLang="en-US" sz="2400">
                <a:latin typeface="HYTangMeiRen 85W" panose="00020600040101010101" charset="-122"/>
                <a:ea typeface="HYTangMeiRen 85W" panose="00020600040101010101" charset="-122"/>
              </a:rPr>
              <a:t>函数的调用</a:t>
            </a:r>
            <a:endParaRPr lang="zh-CN" altLang="en-US" sz="2400">
              <a:latin typeface="HYTangMeiRen 85W" panose="00020600040101010101" charset="-122"/>
              <a:ea typeface="HYTangMeiRen 85W" panose="00020600040101010101" charset="-122"/>
            </a:endParaRPr>
          </a:p>
        </p:txBody>
      </p:sp>
      <p:pic>
        <p:nvPicPr>
          <p:cNvPr id="4" name="Picture 3" descr="avatararchibate-20640597"/>
          <p:cNvPicPr>
            <a:picLocks noChangeAspect="1"/>
          </p:cNvPicPr>
          <p:nvPr/>
        </p:nvPicPr>
        <p:blipFill>
          <a:blip r:embed="rId3"/>
          <a:stretch>
            <a:fillRect/>
          </a:stretch>
        </p:blipFill>
        <p:spPr>
          <a:xfrm>
            <a:off x="9091295" y="3677285"/>
            <a:ext cx="3180715" cy="3180715"/>
          </a:xfrm>
          <a:prstGeom prst="rect">
            <a:avLst/>
          </a:prstGeom>
        </p:spPr>
      </p:pic>
      <p:sp>
        <p:nvSpPr>
          <p:cNvPr id="12" name="Oval Callout 11"/>
          <p:cNvSpPr/>
          <p:nvPr/>
        </p:nvSpPr>
        <p:spPr>
          <a:xfrm>
            <a:off x="9169400" y="2255462"/>
            <a:ext cx="2791460" cy="1086602"/>
          </a:xfrm>
          <a:prstGeom prst="wedgeEllipseCallout">
            <a:avLst>
              <a:gd name="adj1" fmla="val 3594"/>
              <a:gd name="adj2" fmla="val 86322"/>
            </a:avLst>
          </a:prstGeom>
        </p:spPr>
        <p:style>
          <a:lnRef idx="0">
            <a:schemeClr val="accent2"/>
          </a:lnRef>
          <a:fillRef idx="3">
            <a:schemeClr val="accent2"/>
          </a:fillRef>
          <a:effectRef idx="3">
            <a:schemeClr val="accent2"/>
          </a:effectRef>
          <a:fontRef idx="minor">
            <a:schemeClr val="lt1"/>
          </a:fontRef>
        </p:style>
        <p:txBody>
          <a:bodyPr wrap="square" rtlCol="0" anchor="ctr">
            <a:spAutoFit/>
          </a:bodyPr>
          <a:p>
            <a:pPr algn="ctr"/>
            <a:r>
              <a:rPr lang="zh-CN" sz="2200">
                <a:latin typeface="HYTangMeiRen 85W" panose="00020600040101010101" charset="-122"/>
                <a:ea typeface="HYTangMeiRen 85W" panose="00020600040101010101" charset="-122"/>
              </a:rPr>
              <a:t>如何令数据与程序解耦？</a:t>
            </a:r>
            <a:endParaRPr lang="zh-CN" sz="22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par>
                          <p:cTn id="10" fill="hold">
                            <p:stCondLst>
                              <p:cond delay="1000"/>
                            </p:stCondLst>
                            <p:childTnLst>
                              <p:par>
                                <p:cTn id="11" presetID="37" presetClass="entr" presetSubtype="0" fill="hold" nodeType="afterEffect">
                                  <p:stCondLst>
                                    <p:cond delay="8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900" decel="100000" fill="hold"/>
                                        <p:tgtEl>
                                          <p:spTgt spid="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par>
                          <p:cTn id="17" fill="hold">
                            <p:stCondLst>
                              <p:cond delay="2800"/>
                            </p:stCondLst>
                            <p:childTnLst>
                              <p:par>
                                <p:cTn id="18" presetID="55"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ppt_w</p:attrName>
                                        </p:attrNameLst>
                                      </p:cBhvr>
                                      <p:tavLst>
                                        <p:tav tm="0">
                                          <p:val>
                                            <p:strVal val="#ppt_w*0.70"/>
                                          </p:val>
                                        </p:tav>
                                        <p:tav tm="100000">
                                          <p:val>
                                            <p:strVal val="#ppt_w"/>
                                          </p:val>
                                        </p:tav>
                                      </p:tavLst>
                                    </p:anim>
                                    <p:anim calcmode="lin" valueType="num">
                                      <p:cBhvr>
                                        <p:cTn id="21" dur="1000" fill="hold"/>
                                        <p:tgtEl>
                                          <p:spTgt spid="12"/>
                                        </p:tgtEl>
                                        <p:attrNameLst>
                                          <p:attrName>ppt_h</p:attrName>
                                        </p:attrNameLst>
                                      </p:cBhvr>
                                      <p:tavLst>
                                        <p:tav tm="0">
                                          <p:val>
                                            <p:strVal val="#ppt_h"/>
                                          </p:val>
                                        </p:tav>
                                        <p:tav tm="100000">
                                          <p:val>
                                            <p:strVal val="#ppt_h"/>
                                          </p:val>
                                        </p:tav>
                                      </p:tavLst>
                                    </p:anim>
                                    <p:animEffect transition="in" filter="fade">
                                      <p:cBhvr>
                                        <p:cTn id="2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Z-fighting </a:t>
            </a:r>
            <a:r>
              <a:rPr lang="zh-CN" altLang="en-US"/>
              <a:t>实例图</a:t>
            </a:r>
            <a:endParaRPr lang="zh-CN" altLang="en-US"/>
          </a:p>
        </p:txBody>
      </p:sp>
      <p:sp>
        <p:nvSpPr>
          <p:cNvPr id="5" name="Content Placeholder 4"/>
          <p:cNvSpPr>
            <a:spLocks noGrp="1"/>
          </p:cNvSpPr>
          <p:nvPr>
            <p:ph sz="half" idx="2"/>
          </p:nvPr>
        </p:nvSpPr>
        <p:spPr>
          <a:xfrm>
            <a:off x="5970905" y="1082675"/>
            <a:ext cx="5618480" cy="4351655"/>
          </a:xfrm>
        </p:spPr>
        <p:txBody>
          <a:bodyPr>
            <a:normAutofit lnSpcReduction="10000"/>
          </a:bodyPr>
          <a:p>
            <a:r>
              <a:rPr lang="zh-CN" altLang="en-US"/>
              <a:t>通常当你试图把两个平面紧密地叠在一起就会发生图中这种现象：</a:t>
            </a:r>
            <a:endParaRPr lang="zh-CN" altLang="en-US"/>
          </a:p>
          <a:p>
            <a:r>
              <a:rPr lang="zh-CN" altLang="en-US"/>
              <a:t>由于浮点误差，导致红色面时而在上时而在下，而由于深度缓冲不是无限精度的，导致一点小小的</a:t>
            </a:r>
            <a:r>
              <a:rPr lang="en-US" altLang="zh-CN"/>
              <a:t> z </a:t>
            </a:r>
            <a:r>
              <a:rPr lang="zh-CN" altLang="en-US"/>
              <a:t>值的抖动都会产生快速变化和抖动的一条一条的图案，影响游戏体验。</a:t>
            </a:r>
            <a:endParaRPr lang="zh-CN" altLang="en-US"/>
          </a:p>
          <a:p>
            <a:r>
              <a:rPr lang="zh-CN" altLang="en-US"/>
              <a:t>由于深度缓冲精度反比例分布的尿性，远处最容易发生</a:t>
            </a:r>
            <a:r>
              <a:rPr lang="en-US" altLang="zh-CN"/>
              <a:t> Z-fighting </a:t>
            </a:r>
            <a:r>
              <a:rPr lang="zh-CN" altLang="en-US"/>
              <a:t>现象。</a:t>
            </a:r>
            <a:endParaRPr lang="zh-CN" altLang="en-US"/>
          </a:p>
        </p:txBody>
      </p:sp>
      <p:pic>
        <p:nvPicPr>
          <p:cNvPr id="6" name="Content Placeholder 5"/>
          <p:cNvPicPr>
            <a:picLocks noChangeAspect="1"/>
          </p:cNvPicPr>
          <p:nvPr>
            <p:ph sz="half" idx="1"/>
          </p:nvPr>
        </p:nvPicPr>
        <p:blipFill>
          <a:blip r:embed="rId1"/>
          <a:stretch>
            <a:fillRect/>
          </a:stretch>
        </p:blipFill>
        <p:spPr>
          <a:xfrm>
            <a:off x="986155" y="1905000"/>
            <a:ext cx="4457700" cy="3048000"/>
          </a:xfrm>
          <a:prstGeom prst="rect">
            <a:avLst/>
          </a:prstGeom>
        </p:spPr>
      </p:pic>
      <p:pic>
        <p:nvPicPr>
          <p:cNvPr id="14" name="Picture 13"/>
          <p:cNvPicPr>
            <a:picLocks noChangeAspect="1"/>
          </p:cNvPicPr>
          <p:nvPr/>
        </p:nvPicPr>
        <p:blipFill>
          <a:blip r:embed="rId2"/>
          <a:stretch>
            <a:fillRect/>
          </a:stretch>
        </p:blipFill>
        <p:spPr>
          <a:xfrm>
            <a:off x="8006080" y="5182870"/>
            <a:ext cx="287655" cy="313055"/>
          </a:xfrm>
          <a:prstGeom prst="rect">
            <a:avLst/>
          </a:prstGeom>
        </p:spPr>
      </p:pic>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8" name="Straight Connector 7"/>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3"/>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pic>
          <p:nvPicPr>
            <p:cNvPr id="87" name="Picture 86"/>
            <p:cNvPicPr>
              <a:picLocks noChangeAspect="1"/>
            </p:cNvPicPr>
            <p:nvPr/>
          </p:nvPicPr>
          <p:blipFill>
            <a:blip r:embed="rId4"/>
            <a:stretch>
              <a:fillRect/>
            </a:stretch>
          </p:blipFill>
          <p:spPr>
            <a:xfrm>
              <a:off x="13061" y="7752"/>
              <a:ext cx="551" cy="551"/>
            </a:xfrm>
            <a:prstGeom prst="rect">
              <a:avLst/>
            </a:prstGeom>
          </p:spPr>
        </p:pic>
      </p:grpSp>
      <p:sp>
        <p:nvSpPr>
          <p:cNvPr id="15" name="Oval Callout 14"/>
          <p:cNvSpPr/>
          <p:nvPr/>
        </p:nvSpPr>
        <p:spPr>
          <a:xfrm>
            <a:off x="2307590" y="4601647"/>
            <a:ext cx="2684780" cy="703977"/>
          </a:xfrm>
          <a:prstGeom prst="wedgeEllipseCallout">
            <a:avLst>
              <a:gd name="adj1" fmla="val -28192"/>
              <a:gd name="adj2" fmla="val -81908"/>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自古红蓝出贴贴？不，您靠的太近了！</a:t>
            </a:r>
            <a:endParaRPr lang="zh-CN"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700"/>
                                  </p:stCondLst>
                                  <p:childTnLst>
                                    <p:animMotion origin="layout" path="M 0 -6.21825e-05 C 0.0125521 -0.000133395 0.0570833 -0.000311017 0.0571875 -0.000446895 C 0.0572917 -0.000582772 0.00125 -0.000646618 0.000625 -0.000743205 C 0 -0.000839793 0.0544271 -0.000848797 0.0540625 -0.000931469 C 0.0536979 -0.00101414 -0.004375 -0.00110336 -0.00125 -0.0011582 C 0.001875 -0.00121304 0.0731771 -0.00117212 0.0697917 -0.00120732 C 0.0664063 -0.00124252 -0.0133333 -0.0012687 -0.0182292 -0.00133583 C -0.023125 -0.00140295 0.0388542 -0.00145042 0.0452604 -0.00154374 C 0.0516667 -0.00163705 0.0151042 -0.00170008 0.0138542 -0.00180076 C 0.0126042 -0.00190144 0.0355729 -0.00198166 0.0389583 -0.00204714 C 0.0423438 -0.00211261 0.0324479 -0.00207906 0.0308333 -0.00212654 C 0.0292188 -0.00217401 0.0306771 -0.00225423 0.0308333 -0.00228451 " pathEditMode="relative" rAng="0" ptsTypes="">
                                      <p:cBhvr>
                                        <p:cTn id="6" dur="3000" fill="hold"/>
                                        <p:tgtEl>
                                          <p:spTgt spid="14"/>
                                        </p:tgtEl>
                                        <p:attrNameLst>
                                          <p:attrName>ppt_x</p:attrName>
                                          <p:attrName>ppt_y</p:attrName>
                                        </p:attrNameLst>
                                      </p:cBhvr>
                                      <p:rCtr x="26" y="-1"/>
                                    </p:animMotion>
                                  </p:childTnLst>
                                </p:cTn>
                              </p:par>
                            </p:childTnLst>
                          </p:cTn>
                        </p:par>
                        <p:par>
                          <p:cTn id="7" fill="hold">
                            <p:stCondLst>
                              <p:cond delay="3700"/>
                            </p:stCondLst>
                            <p:childTnLst>
                              <p:par>
                                <p:cTn id="8" presetID="55" presetClass="entr" presetSubtype="0" fill="hold" grpId="0" nodeType="afterEffect">
                                  <p:stCondLst>
                                    <p:cond delay="800"/>
                                  </p:stCondLst>
                                  <p:childTnLst>
                                    <p:set>
                                      <p:cBhvr>
                                        <p:cTn id="9" dur="1" fill="hold">
                                          <p:stCondLst>
                                            <p:cond delay="0"/>
                                          </p:stCondLst>
                                        </p:cTn>
                                        <p:tgtEl>
                                          <p:spTgt spid="15"/>
                                        </p:tgtEl>
                                        <p:attrNameLst>
                                          <p:attrName>style.visibility</p:attrName>
                                        </p:attrNameLst>
                                      </p:cBhvr>
                                      <p:to>
                                        <p:strVal val="visible"/>
                                      </p:to>
                                    </p:set>
                                    <p:anim calcmode="lin" valueType="num">
                                      <p:cBhvr>
                                        <p:cTn id="10" dur="1000" fill="hold"/>
                                        <p:tgtEl>
                                          <p:spTgt spid="15"/>
                                        </p:tgtEl>
                                        <p:attrNameLst>
                                          <p:attrName>ppt_w</p:attrName>
                                        </p:attrNameLst>
                                      </p:cBhvr>
                                      <p:tavLst>
                                        <p:tav tm="0">
                                          <p:val>
                                            <p:strVal val="#ppt_w*0.70"/>
                                          </p:val>
                                        </p:tav>
                                        <p:tav tm="100000">
                                          <p:val>
                                            <p:strVal val="#ppt_w"/>
                                          </p:val>
                                        </p:tav>
                                      </p:tavLst>
                                    </p:anim>
                                    <p:anim calcmode="lin" valueType="num">
                                      <p:cBhvr>
                                        <p:cTn id="11" dur="1000" fill="hold"/>
                                        <p:tgtEl>
                                          <p:spTgt spid="15"/>
                                        </p:tgtEl>
                                        <p:attrNameLst>
                                          <p:attrName>ppt_h</p:attrName>
                                        </p:attrNameLst>
                                      </p:cBhvr>
                                      <p:tavLst>
                                        <p:tav tm="0">
                                          <p:val>
                                            <p:strVal val="#ppt_h"/>
                                          </p:val>
                                        </p:tav>
                                        <p:tav tm="100000">
                                          <p:val>
                                            <p:strVal val="#ppt_h"/>
                                          </p:val>
                                        </p:tav>
                                      </p:tavLst>
                                    </p:anim>
                                    <p:animEffect transition="in" filter="fade">
                                      <p:cBhvr>
                                        <p:cTn id="1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sym typeface="+mn-ea"/>
              </a:rPr>
              <a:t>远处深度量化</a:t>
            </a:r>
            <a:r>
              <a:rPr lang="zh-CN" altLang="en-US"/>
              <a:t>精度不足低的代价</a:t>
            </a:r>
            <a:r>
              <a:rPr lang="en-US" altLang="zh-CN"/>
              <a:t> Z-fighting </a:t>
            </a:r>
            <a:r>
              <a:rPr lang="zh-CN" altLang="en-US"/>
              <a:t>演示</a:t>
            </a:r>
            <a:endParaRPr lang="zh-CN" altLang="en-US"/>
          </a:p>
        </p:txBody>
      </p:sp>
      <p:pic>
        <p:nvPicPr>
          <p:cNvPr id="5" name="Content Placeholder 4"/>
          <p:cNvPicPr>
            <a:picLocks noChangeAspect="1"/>
          </p:cNvPicPr>
          <p:nvPr>
            <p:ph sz="half" idx="1"/>
          </p:nvPr>
        </p:nvPicPr>
        <p:blipFill>
          <a:blip r:embed="rId1"/>
          <a:stretch>
            <a:fillRect/>
          </a:stretch>
        </p:blipFill>
        <p:spPr>
          <a:xfrm>
            <a:off x="718820" y="2560320"/>
            <a:ext cx="5038090" cy="2881630"/>
          </a:xfrm>
          <a:prstGeom prst="rect">
            <a:avLst/>
          </a:prstGeom>
        </p:spPr>
      </p:pic>
      <p:pic>
        <p:nvPicPr>
          <p:cNvPr id="6" name="Content Placeholder 5"/>
          <p:cNvPicPr>
            <a:picLocks noChangeAspect="1"/>
          </p:cNvPicPr>
          <p:nvPr>
            <p:ph sz="half" idx="2"/>
          </p:nvPr>
        </p:nvPicPr>
        <p:blipFill>
          <a:blip r:embed="rId2"/>
          <a:srcRect l="7586" t="5281" r="5012" b="5704"/>
          <a:stretch>
            <a:fillRect/>
          </a:stretch>
        </p:blipFill>
        <p:spPr>
          <a:xfrm>
            <a:off x="6370955" y="2560320"/>
            <a:ext cx="5137150" cy="2877820"/>
          </a:xfrm>
          <a:prstGeom prst="rect">
            <a:avLst/>
          </a:prstGeom>
        </p:spPr>
      </p:pic>
      <p:sp>
        <p:nvSpPr>
          <p:cNvPr id="7" name="Oval Callout 6"/>
          <p:cNvSpPr/>
          <p:nvPr/>
        </p:nvSpPr>
        <p:spPr>
          <a:xfrm>
            <a:off x="4121150" y="5109609"/>
            <a:ext cx="3568700" cy="1740372"/>
          </a:xfrm>
          <a:prstGeom prst="wedgeEllipseCallout">
            <a:avLst>
              <a:gd name="adj1" fmla="val -39039"/>
              <a:gd name="adj2" fmla="val -50131"/>
            </a:avLst>
          </a:prstGeom>
        </p:spPr>
        <p:style>
          <a:lnRef idx="0">
            <a:schemeClr val="accent3"/>
          </a:lnRef>
          <a:fillRef idx="3">
            <a:schemeClr val="accent3"/>
          </a:fillRef>
          <a:effectRef idx="3">
            <a:schemeClr val="accent3"/>
          </a:effectRef>
          <a:fontRef idx="minor">
            <a:schemeClr val="lt1"/>
          </a:fontRef>
        </p:style>
        <p:txBody>
          <a:bodyPr wrap="square" lIns="0" tIns="0" rIns="0" bIns="0" rtlCol="0" anchor="ctr">
            <a:spAutoFit/>
          </a:bodyPr>
          <a:p>
            <a:pPr algn="ctr"/>
            <a:r>
              <a:rPr lang="zh-CN" sz="1600">
                <a:latin typeface="HYTangMeiRen 85W" panose="00020600040101010101" charset="-122"/>
                <a:ea typeface="HYTangMeiRen 85W" panose="00020600040101010101" charset="-122"/>
              </a:rPr>
              <a:t>以后的课程中我们会介绍一种叫</a:t>
            </a:r>
            <a:r>
              <a:rPr lang="en-US" altLang="zh-CN" sz="1600">
                <a:latin typeface="HYTangMeiRen 85W" panose="00020600040101010101" charset="-122"/>
                <a:ea typeface="HYTangMeiRen 85W" panose="00020600040101010101" charset="-122"/>
              </a:rPr>
              <a:t> Reverse-Z </a:t>
            </a:r>
            <a:r>
              <a:rPr lang="zh-CN" altLang="en-US" sz="1600">
                <a:latin typeface="HYTangMeiRen 85W" panose="00020600040101010101" charset="-122"/>
                <a:ea typeface="HYTangMeiRen 85W" panose="00020600040101010101" charset="-122"/>
              </a:rPr>
              <a:t>的技术解决远处近处的深度量化精度不一致的问题，让远处景物也不发生</a:t>
            </a:r>
            <a:r>
              <a:rPr lang="en-US" altLang="zh-CN" sz="1600">
                <a:latin typeface="HYTangMeiRen 85W" panose="00020600040101010101" charset="-122"/>
                <a:ea typeface="HYTangMeiRen 85W" panose="00020600040101010101" charset="-122"/>
              </a:rPr>
              <a:t> Z-fighting</a:t>
            </a:r>
            <a:r>
              <a:rPr lang="zh-CN" altLang="en-US" sz="1600">
                <a:latin typeface="HYTangMeiRen 85W" panose="00020600040101010101" charset="-122"/>
                <a:ea typeface="HYTangMeiRen 85W" panose="00020600040101010101" charset="-122"/>
              </a:rPr>
              <a:t>～</a:t>
            </a:r>
            <a:endParaRPr lang="zh-CN" altLang="en-US" sz="1600">
              <a:latin typeface="HYTangMeiRen 85W" panose="00020600040101010101" charset="-122"/>
              <a:ea typeface="HYTangMeiRen 85W" panose="00020600040101010101" charset="-122"/>
            </a:endParaRPr>
          </a:p>
        </p:txBody>
      </p:sp>
      <p:sp>
        <p:nvSpPr>
          <p:cNvPr id="75" name="Rounded Rectangle 74"/>
          <p:cNvSpPr/>
          <p:nvPr/>
        </p:nvSpPr>
        <p:spPr>
          <a:xfrm>
            <a:off x="1951990" y="1892935"/>
            <a:ext cx="2571750" cy="44767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
        <p:nvSpPr>
          <p:cNvPr id="8" name="Rounded Rectangle 7"/>
          <p:cNvSpPr/>
          <p:nvPr/>
        </p:nvSpPr>
        <p:spPr>
          <a:xfrm>
            <a:off x="7358380" y="1892935"/>
            <a:ext cx="2769870" cy="44767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sz="2800">
                <a:latin typeface="HYShenGongJ" panose="02010600000101010101" charset="-122"/>
                <a:ea typeface="HYShenGongJ" panose="02010600000101010101" charset="-122"/>
                <a:sym typeface="+mn-ea"/>
              </a:rPr>
              <a:t>距离</a:t>
            </a:r>
            <a:r>
              <a:rPr lang="en-US" altLang="zh-CN" sz="2800">
                <a:latin typeface="HYShenGongJ" panose="02010600000101010101" charset="-122"/>
                <a:ea typeface="HYShenGongJ" panose="02010600000101010101" charset="-122"/>
                <a:sym typeface="+mn-ea"/>
              </a:rPr>
              <a:t>10</a:t>
            </a:r>
            <a:r>
              <a:rPr lang="zh-CN" altLang="en-US" sz="2800">
                <a:latin typeface="HYShenGongJ" panose="02010600000101010101" charset="-122"/>
                <a:ea typeface="HYShenGongJ" panose="02010600000101010101" charset="-122"/>
                <a:sym typeface="+mn-ea"/>
              </a:rPr>
              <a:t>米处看</a:t>
            </a:r>
            <a:endParaRPr lang="zh-CN" altLang="en-US" sz="2800">
              <a:latin typeface="HYShenGongJ" panose="02010600000101010101" charset="-122"/>
              <a:ea typeface="HYShenGongJ" panose="02010600000101010101"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80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回顾上一课，矩阵为什么要</a:t>
            </a:r>
            <a:r>
              <a:rPr lang="en-US" altLang="zh-CN"/>
              <a:t> 4x4</a:t>
            </a:r>
            <a:r>
              <a:rPr lang="zh-CN"/>
              <a:t>？</a:t>
            </a:r>
            <a:endParaRPr lang="zh-CN"/>
          </a:p>
        </p:txBody>
      </p:sp>
      <p:sp>
        <p:nvSpPr>
          <p:cNvPr id="3" name="Content Placeholder 2"/>
          <p:cNvSpPr>
            <a:spLocks noGrp="1"/>
          </p:cNvSpPr>
          <p:nvPr>
            <p:ph idx="1"/>
          </p:nvPr>
        </p:nvSpPr>
        <p:spPr/>
        <p:txBody>
          <a:bodyPr/>
          <a:p>
            <a:r>
              <a:rPr lang="zh-CN" altLang="en-US"/>
              <a:t>为什么针对三维矢量的变换，矩阵却是四维的呢？</a:t>
            </a:r>
            <a:endParaRPr lang="zh-CN" altLang="en-US"/>
          </a:p>
          <a:p>
            <a:r>
              <a:rPr lang="zh-CN" altLang="en-US"/>
              <a:t>原因之一就是为了伺候平移，普通的</a:t>
            </a:r>
            <a:r>
              <a:rPr lang="en-US" altLang="zh-CN"/>
              <a:t> 3x3 </a:t>
            </a:r>
            <a:r>
              <a:rPr lang="zh-CN" altLang="en-US"/>
              <a:t>矩阵无法实现坐标原点的平移。</a:t>
            </a:r>
            <a:endParaRPr lang="zh-CN" altLang="en-US"/>
          </a:p>
          <a:p>
            <a:r>
              <a:rPr lang="zh-CN" altLang="en-US"/>
              <a:t>当要变换的三维矢量是绝对矢量时，加上</a:t>
            </a:r>
            <a:r>
              <a:rPr lang="en-US" altLang="zh-CN"/>
              <a:t> w </a:t>
            </a:r>
            <a:r>
              <a:rPr lang="zh-CN" altLang="en-US"/>
              <a:t>分量，为</a:t>
            </a:r>
            <a:r>
              <a:rPr lang="en-US" altLang="zh-CN"/>
              <a:t> 1</a:t>
            </a:r>
            <a:r>
              <a:rPr lang="zh-CN" altLang="en-US"/>
              <a:t>，就可以让绝对矢量叠加上平移量。</a:t>
            </a:r>
            <a:endParaRPr lang="zh-CN" altLang="en-US"/>
          </a:p>
          <a:p>
            <a:r>
              <a:rPr lang="zh-CN" altLang="en-US">
                <a:sym typeface="+mn-ea"/>
              </a:rPr>
              <a:t>当要变换的三维矢量是相对矢量时，加上</a:t>
            </a:r>
            <a:r>
              <a:rPr lang="en-US" altLang="zh-CN">
                <a:sym typeface="+mn-ea"/>
              </a:rPr>
              <a:t> w </a:t>
            </a:r>
            <a:r>
              <a:rPr lang="zh-CN" altLang="en-US">
                <a:sym typeface="+mn-ea"/>
              </a:rPr>
              <a:t>分量，为</a:t>
            </a:r>
            <a:r>
              <a:rPr lang="en-US" altLang="zh-CN">
                <a:sym typeface="+mn-ea"/>
              </a:rPr>
              <a:t> 0</a:t>
            </a:r>
            <a:r>
              <a:rPr lang="zh-CN" altLang="en-US">
                <a:sym typeface="+mn-ea"/>
              </a:rPr>
              <a:t>，就可以让</a:t>
            </a:r>
            <a:r>
              <a:rPr lang="zh-CN" altLang="en-US">
                <a:sym typeface="+mn-ea"/>
              </a:rPr>
              <a:t>相对</a:t>
            </a:r>
            <a:r>
              <a:rPr lang="zh-CN" altLang="en-US">
                <a:sym typeface="+mn-ea"/>
              </a:rPr>
              <a:t>矢量不受平移影响。</a:t>
            </a:r>
            <a:endParaRPr lang="zh-CN" altLang="en-US"/>
          </a:p>
          <a:p>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矩阵实现透视投影的原理：除以</a:t>
            </a:r>
            <a:r>
              <a:rPr lang="en-US" altLang="zh-CN"/>
              <a:t> w </a:t>
            </a:r>
            <a:r>
              <a:rPr lang="zh-CN" altLang="en-US"/>
              <a:t>大法好</a:t>
            </a:r>
            <a:endParaRPr lang="zh-CN" altLang="en-US"/>
          </a:p>
        </p:txBody>
      </p:sp>
      <p:sp>
        <p:nvSpPr>
          <p:cNvPr id="3" name="Content Placeholder 2"/>
          <p:cNvSpPr>
            <a:spLocks noGrp="1"/>
          </p:cNvSpPr>
          <p:nvPr>
            <p:ph idx="1"/>
          </p:nvPr>
        </p:nvSpPr>
        <p:spPr/>
        <p:txBody>
          <a:bodyPr/>
          <a:p>
            <a:r>
              <a:rPr lang="zh-CN"/>
              <a:t>对于透视投影，</a:t>
            </a:r>
            <a:r>
              <a:rPr lang="en-US" altLang="zh-CN"/>
              <a:t>w </a:t>
            </a:r>
            <a:r>
              <a:rPr lang="zh-CN" altLang="en-US"/>
              <a:t>有了额外的作用。</a:t>
            </a:r>
            <a:endParaRPr lang="zh-CN" altLang="en-US"/>
          </a:p>
          <a:p>
            <a:r>
              <a:rPr lang="zh-CN" altLang="en-US"/>
              <a:t>规定所有绝对矢量，从四维空间转换回三维空间时，需要把他的所有</a:t>
            </a:r>
            <a:r>
              <a:rPr lang="en-US" altLang="zh-CN"/>
              <a:t> x</a:t>
            </a:r>
            <a:r>
              <a:rPr lang="zh-CN" altLang="en-US"/>
              <a:t>、</a:t>
            </a:r>
            <a:r>
              <a:rPr lang="en-US" altLang="zh-CN"/>
              <a:t>y</a:t>
            </a:r>
            <a:r>
              <a:rPr lang="zh-CN" altLang="en-US"/>
              <a:t>、</a:t>
            </a:r>
            <a:r>
              <a:rPr lang="en-US" altLang="zh-CN"/>
              <a:t>z </a:t>
            </a:r>
            <a:r>
              <a:rPr lang="zh-CN" altLang="en-US"/>
              <a:t>坐标除以</a:t>
            </a:r>
            <a:r>
              <a:rPr lang="en-US" altLang="zh-CN"/>
              <a:t> w </a:t>
            </a:r>
            <a:r>
              <a:rPr lang="zh-CN" altLang="en-US"/>
              <a:t>分量，得到三维坐标。这就是</a:t>
            </a:r>
            <a:r>
              <a:rPr lang="en-US" altLang="zh-CN"/>
              <a:t> Perspective Divide</a:t>
            </a:r>
            <a:r>
              <a:rPr lang="zh-CN" altLang="en-US"/>
              <a:t>（透视除法）。</a:t>
            </a:r>
            <a:endParaRPr lang="zh-CN" altLang="en-US"/>
          </a:p>
          <a:p>
            <a:r>
              <a:rPr lang="zh-CN" altLang="en-US"/>
              <a:t>新坐标：</a:t>
            </a:r>
            <a:r>
              <a:rPr lang="en-US" altLang="zh-CN"/>
              <a:t>(x / w, y / w, z / w)</a:t>
            </a:r>
            <a:endParaRPr lang="zh-CN" altLang="en-US"/>
          </a:p>
          <a:p>
            <a:r>
              <a:rPr lang="zh-CN" altLang="en-US"/>
              <a:t>对于</a:t>
            </a:r>
            <a:r>
              <a:rPr lang="en-US" altLang="zh-CN"/>
              <a:t> w </a:t>
            </a:r>
            <a:r>
              <a:rPr lang="zh-CN" altLang="en-US"/>
              <a:t>为</a:t>
            </a:r>
            <a:r>
              <a:rPr lang="en-US" altLang="zh-CN"/>
              <a:t> 1 </a:t>
            </a:r>
            <a:r>
              <a:rPr lang="zh-CN" altLang="en-US"/>
              <a:t>的情况，则无事发生，</a:t>
            </a:r>
            <a:r>
              <a:rPr lang="en-US" altLang="zh-CN"/>
              <a:t>x</a:t>
            </a:r>
            <a:r>
              <a:rPr lang="zh-CN" altLang="en-US"/>
              <a:t>、</a:t>
            </a:r>
            <a:r>
              <a:rPr lang="en-US" altLang="zh-CN"/>
              <a:t>y</a:t>
            </a:r>
            <a:r>
              <a:rPr lang="zh-CN" altLang="en-US"/>
              <a:t>、</a:t>
            </a:r>
            <a:r>
              <a:rPr lang="en-US" altLang="zh-CN"/>
              <a:t>z </a:t>
            </a:r>
            <a:r>
              <a:rPr lang="zh-CN" altLang="en-US"/>
              <a:t>原封不动保留了。</a:t>
            </a:r>
            <a:endParaRPr lang="zh-CN" altLang="en-US"/>
          </a:p>
          <a:p>
            <a:r>
              <a:rPr lang="zh-CN" altLang="en-US"/>
              <a:t>如果令</a:t>
            </a:r>
            <a:r>
              <a:rPr lang="en-US" altLang="zh-CN"/>
              <a:t> w </a:t>
            </a:r>
            <a:r>
              <a:rPr lang="zh-CN" altLang="en-US"/>
              <a:t>为</a:t>
            </a:r>
            <a:r>
              <a:rPr lang="en-US" altLang="zh-CN"/>
              <a:t> z </a:t>
            </a:r>
            <a:r>
              <a:rPr lang="zh-CN" altLang="en-US"/>
              <a:t>呢？</a:t>
            </a:r>
            <a:endParaRPr lang="zh-CN" altLang="en-US"/>
          </a:p>
          <a:p>
            <a:r>
              <a:rPr lang="zh-CN" altLang="en-US">
                <a:sym typeface="+mn-ea"/>
              </a:rPr>
              <a:t>新坐标：</a:t>
            </a:r>
            <a:r>
              <a:rPr lang="en-US" altLang="zh-CN">
                <a:sym typeface="+mn-ea"/>
              </a:rPr>
              <a:t>(x / z, y / z, 1)</a:t>
            </a:r>
            <a:endParaRPr lang="en-US" altLang="zh-CN">
              <a:sym typeface="+mn-ea"/>
            </a:endParaRPr>
          </a:p>
          <a:p>
            <a:r>
              <a:rPr lang="zh-CN" altLang="en-US"/>
              <a:t>他的</a:t>
            </a:r>
            <a:r>
              <a:rPr lang="en-US" altLang="zh-CN"/>
              <a:t> z </a:t>
            </a:r>
            <a:r>
              <a:rPr lang="zh-CN" altLang="en-US"/>
              <a:t>坐标，因为</a:t>
            </a:r>
            <a:r>
              <a:rPr lang="en-US" altLang="zh-CN"/>
              <a:t> z / z </a:t>
            </a:r>
            <a:r>
              <a:rPr lang="zh-CN" altLang="en-US"/>
              <a:t>变成</a:t>
            </a:r>
            <a:r>
              <a:rPr lang="en-US" altLang="zh-CN"/>
              <a:t> 1 </a:t>
            </a:r>
            <a:r>
              <a:rPr lang="zh-CN" altLang="en-US"/>
              <a:t>了！这可不行，我们还指望着</a:t>
            </a:r>
            <a:r>
              <a:rPr lang="en-US" altLang="zh-CN"/>
              <a:t> z </a:t>
            </a:r>
            <a:r>
              <a:rPr lang="zh-CN" altLang="en-US"/>
              <a:t>分量用于深度测试呢！</a:t>
            </a:r>
            <a:r>
              <a:rPr lang="en-US" altLang="zh-CN"/>
              <a:t>z </a:t>
            </a:r>
            <a:r>
              <a:rPr lang="zh-CN" altLang="en-US"/>
              <a:t>值全部变成</a:t>
            </a:r>
            <a:r>
              <a:rPr lang="en-US" altLang="zh-CN"/>
              <a:t> 1 </a:t>
            </a:r>
            <a:r>
              <a:rPr lang="zh-CN" altLang="en-US"/>
              <a:t>了，就没法分清物体前后顺序了。</a:t>
            </a:r>
            <a:endParaRPr lang="zh-CN" altLang="en-US"/>
          </a:p>
          <a:p>
            <a:endParaRPr lang="zh-CN" altLang="en-US"/>
          </a:p>
        </p:txBody>
      </p:sp>
      <p:sp>
        <p:nvSpPr>
          <p:cNvPr id="4" name="Text Box 3"/>
          <p:cNvSpPr txBox="1"/>
          <p:nvPr/>
        </p:nvSpPr>
        <p:spPr>
          <a:xfrm>
            <a:off x="4634865" y="6489700"/>
            <a:ext cx="7557135" cy="368300"/>
          </a:xfrm>
          <a:prstGeom prst="rect">
            <a:avLst/>
          </a:prstGeom>
          <a:noFill/>
        </p:spPr>
        <p:txBody>
          <a:bodyPr wrap="none" rtlCol="0" anchor="t">
            <a:spAutoFit/>
          </a:bodyPr>
          <a:p>
            <a:pPr algn="l"/>
            <a:r>
              <a:rPr lang="en-US">
                <a:solidFill>
                  <a:schemeClr val="tx2"/>
                </a:solidFill>
              </a:rPr>
              <a:t>https://stackoverflow.com/questions/8115352/glmperspective-explanation</a:t>
            </a:r>
            <a:endParaRPr lang="en-US">
              <a:solidFill>
                <a:schemeClr val="tx2"/>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通过塞偏移量修复</a:t>
            </a:r>
            <a:r>
              <a:rPr lang="en-US" altLang="zh-CN"/>
              <a:t> z </a:t>
            </a:r>
            <a:r>
              <a:rPr lang="zh-CN" altLang="en-US"/>
              <a:t>轴的退化</a:t>
            </a:r>
            <a:endParaRPr lang="zh-CN" altLang="en-US"/>
          </a:p>
        </p:txBody>
      </p:sp>
      <p:sp>
        <p:nvSpPr>
          <p:cNvPr id="3" name="Content Placeholder 2"/>
          <p:cNvSpPr>
            <a:spLocks noGrp="1"/>
          </p:cNvSpPr>
          <p:nvPr>
            <p:ph idx="1"/>
          </p:nvPr>
        </p:nvSpPr>
        <p:spPr>
          <a:xfrm>
            <a:off x="647700" y="1825625"/>
            <a:ext cx="10515600" cy="4788535"/>
          </a:xfrm>
        </p:spPr>
        <p:txBody>
          <a:bodyPr/>
          <a:p>
            <a:r>
              <a:rPr lang="en-US" altLang="zh-CN">
                <a:sym typeface="+mn-ea"/>
              </a:rPr>
              <a:t>1 0 0 0</a:t>
            </a:r>
            <a:endParaRPr lang="en-US" altLang="zh-CN">
              <a:sym typeface="+mn-ea"/>
            </a:endParaRPr>
          </a:p>
          <a:p>
            <a:r>
              <a:rPr lang="en-US" altLang="zh-CN">
                <a:sym typeface="+mn-ea"/>
              </a:rPr>
              <a:t>0 1 0 0</a:t>
            </a:r>
            <a:endParaRPr lang="en-US" altLang="zh-CN">
              <a:sym typeface="+mn-ea"/>
            </a:endParaRPr>
          </a:p>
          <a:p>
            <a:r>
              <a:rPr lang="en-US" altLang="zh-CN">
                <a:sym typeface="+mn-ea"/>
              </a:rPr>
              <a:t>0 0 1 </a:t>
            </a:r>
            <a:r>
              <a:rPr lang="en-US" altLang="zh-CN" b="1">
                <a:solidFill>
                  <a:srgbClr val="C00000"/>
                </a:solidFill>
                <a:sym typeface="+mn-ea"/>
              </a:rPr>
              <a:t>1</a:t>
            </a:r>
            <a:endParaRPr lang="en-US" altLang="zh-CN">
              <a:sym typeface="+mn-ea"/>
            </a:endParaRPr>
          </a:p>
          <a:p>
            <a:r>
              <a:rPr lang="en-US" altLang="zh-CN">
                <a:sym typeface="+mn-ea"/>
              </a:rPr>
              <a:t>0 0 </a:t>
            </a:r>
            <a:r>
              <a:rPr lang="en-US" altLang="zh-CN">
                <a:sym typeface="+mn-ea"/>
              </a:rPr>
              <a:t>1</a:t>
            </a:r>
            <a:r>
              <a:rPr lang="en-US" altLang="zh-CN">
                <a:sym typeface="+mn-ea"/>
              </a:rPr>
              <a:t> 0</a:t>
            </a:r>
            <a:endParaRPr lang="zh-CN" altLang="en-US">
              <a:sym typeface="+mn-ea"/>
            </a:endParaRPr>
          </a:p>
          <a:p>
            <a:r>
              <a:rPr lang="zh-CN" altLang="en-US">
                <a:sym typeface="+mn-ea"/>
              </a:rPr>
              <a:t>所以为了防止</a:t>
            </a:r>
            <a:r>
              <a:rPr lang="en-US" altLang="zh-CN">
                <a:sym typeface="+mn-ea"/>
              </a:rPr>
              <a:t> z </a:t>
            </a:r>
            <a:r>
              <a:rPr lang="zh-CN" altLang="en-US">
                <a:sym typeface="+mn-ea"/>
              </a:rPr>
              <a:t>轴退化，需要在令</a:t>
            </a:r>
            <a:r>
              <a:rPr lang="en-US" altLang="zh-CN">
                <a:sym typeface="+mn-ea"/>
              </a:rPr>
              <a:t> w </a:t>
            </a:r>
            <a:r>
              <a:rPr lang="zh-CN" altLang="en-US">
                <a:sym typeface="+mn-ea"/>
              </a:rPr>
              <a:t>为</a:t>
            </a:r>
            <a:r>
              <a:rPr lang="en-US" altLang="zh-CN">
                <a:sym typeface="+mn-ea"/>
              </a:rPr>
              <a:t> z </a:t>
            </a:r>
            <a:r>
              <a:rPr lang="zh-CN" altLang="en-US">
                <a:sym typeface="+mn-ea"/>
              </a:rPr>
              <a:t>的同时，令新</a:t>
            </a:r>
            <a:r>
              <a:rPr lang="en-US" altLang="zh-CN">
                <a:sym typeface="+mn-ea"/>
              </a:rPr>
              <a:t> z </a:t>
            </a:r>
            <a:r>
              <a:rPr lang="zh-CN" altLang="en-US">
                <a:sym typeface="+mn-ea"/>
              </a:rPr>
              <a:t>加上一个偏移量：</a:t>
            </a:r>
            <a:endParaRPr lang="zh-CN" altLang="en-US"/>
          </a:p>
          <a:p>
            <a:r>
              <a:rPr lang="zh-CN" altLang="en-US">
                <a:sym typeface="+mn-ea"/>
              </a:rPr>
              <a:t>新坐标：</a:t>
            </a:r>
            <a:r>
              <a:rPr lang="en-US" altLang="zh-CN">
                <a:sym typeface="+mn-ea"/>
              </a:rPr>
              <a:t>(x / z, y / z, (z + </a:t>
            </a:r>
            <a:r>
              <a:rPr lang="en-US" altLang="zh-CN" b="1">
                <a:solidFill>
                  <a:srgbClr val="C00000"/>
                </a:solidFill>
                <a:sym typeface="+mn-ea"/>
              </a:rPr>
              <a:t>1</a:t>
            </a:r>
            <a:r>
              <a:rPr lang="en-US" altLang="zh-CN">
                <a:sym typeface="+mn-ea"/>
              </a:rPr>
              <a:t>) / z)</a:t>
            </a:r>
            <a:endParaRPr lang="en-US" altLang="zh-CN">
              <a:sym typeface="+mn-ea"/>
            </a:endParaRPr>
          </a:p>
          <a:p>
            <a:r>
              <a:rPr lang="zh-CN" altLang="en-US">
                <a:sym typeface="+mn-ea"/>
              </a:rPr>
              <a:t>化简后：</a:t>
            </a:r>
            <a:r>
              <a:rPr lang="en-US" altLang="zh-CN">
                <a:sym typeface="+mn-ea"/>
              </a:rPr>
              <a:t>(x / z, y / z, </a:t>
            </a:r>
            <a:r>
              <a:rPr lang="en-US" altLang="zh-CN" b="1">
                <a:solidFill>
                  <a:srgbClr val="C00000"/>
                </a:solidFill>
                <a:sym typeface="+mn-ea"/>
              </a:rPr>
              <a:t>1</a:t>
            </a:r>
            <a:r>
              <a:rPr lang="en-US" altLang="zh-CN">
                <a:sym typeface="+mn-ea"/>
              </a:rPr>
              <a:t> / z + 1)</a:t>
            </a:r>
            <a:endParaRPr lang="en-US" altLang="zh-CN">
              <a:sym typeface="+mn-ea"/>
            </a:endParaRPr>
          </a:p>
          <a:p>
            <a:r>
              <a:rPr lang="zh-CN" altLang="en-US"/>
              <a:t>但是这样最终新坐标</a:t>
            </a:r>
            <a:r>
              <a:rPr lang="en-US" altLang="zh-CN"/>
              <a:t> z’ </a:t>
            </a:r>
            <a:r>
              <a:rPr lang="zh-CN" altLang="en-US"/>
              <a:t>的值域变成</a:t>
            </a:r>
            <a:r>
              <a:rPr lang="en-US" altLang="zh-CN"/>
              <a:t> 1 </a:t>
            </a:r>
            <a:r>
              <a:rPr lang="zh-CN" altLang="en-US"/>
              <a:t>到无穷大了。</a:t>
            </a:r>
            <a:endParaRPr lang="zh-CN" altLang="en-US"/>
          </a:p>
          <a:p>
            <a:r>
              <a:rPr lang="zh-CN" altLang="en-US"/>
              <a:t>而</a:t>
            </a:r>
            <a:r>
              <a:rPr lang="en-US" altLang="zh-CN"/>
              <a:t> 24 </a:t>
            </a:r>
            <a:r>
              <a:rPr lang="zh-CN" altLang="en-US"/>
              <a:t>位有符号整数量化的深度缓冲，只能接受</a:t>
            </a:r>
            <a:r>
              <a:rPr lang="en-US" altLang="zh-CN"/>
              <a:t> z </a:t>
            </a:r>
            <a:r>
              <a:rPr lang="zh-CN" altLang="en-US"/>
              <a:t>值为</a:t>
            </a:r>
            <a:r>
              <a:rPr lang="en-US" altLang="zh-CN"/>
              <a:t> -1 </a:t>
            </a:r>
            <a:r>
              <a:rPr lang="zh-CN" altLang="en-US"/>
              <a:t>到</a:t>
            </a:r>
            <a:r>
              <a:rPr lang="en-US" altLang="zh-CN"/>
              <a:t> 1 </a:t>
            </a:r>
            <a:r>
              <a:rPr lang="zh-CN" altLang="en-US"/>
              <a:t>的区间，才能正确地处理前后关系，超出这个区间就会被</a:t>
            </a:r>
            <a:r>
              <a:rPr lang="en-US" altLang="zh-CN"/>
              <a:t> OpenGL </a:t>
            </a:r>
            <a:r>
              <a:rPr lang="zh-CN" altLang="en-US"/>
              <a:t>裁剪而不显示。</a:t>
            </a:r>
            <a:endParaRPr lang="zh-CN" altLang="en-US"/>
          </a:p>
          <a:p>
            <a:r>
              <a:rPr lang="zh-CN" altLang="en-US"/>
              <a:t>所以需要“精心”调节</a:t>
            </a:r>
            <a:r>
              <a:rPr lang="en-US" altLang="zh-CN"/>
              <a:t> zz</a:t>
            </a:r>
            <a:r>
              <a:rPr lang="zh-CN" altLang="en-US"/>
              <a:t>、</a:t>
            </a:r>
            <a:r>
              <a:rPr lang="en-US" altLang="zh-CN"/>
              <a:t>zw </a:t>
            </a:r>
            <a:r>
              <a:rPr lang="zh-CN" altLang="en-US"/>
              <a:t>和</a:t>
            </a:r>
            <a:r>
              <a:rPr lang="en-US" altLang="zh-CN"/>
              <a:t> wz </a:t>
            </a:r>
            <a:r>
              <a:rPr lang="zh-CN" altLang="en-US"/>
              <a:t>这三个参数才能使得规定的</a:t>
            </a:r>
            <a:r>
              <a:rPr lang="en-US" altLang="zh-CN"/>
              <a:t> zNear </a:t>
            </a:r>
            <a:r>
              <a:rPr lang="zh-CN" altLang="en-US"/>
              <a:t>到</a:t>
            </a:r>
            <a:r>
              <a:rPr lang="en-US" altLang="zh-CN"/>
              <a:t> zFar </a:t>
            </a:r>
            <a:r>
              <a:rPr lang="zh-CN" altLang="en-US"/>
              <a:t>刚好满满当当映射到整个</a:t>
            </a:r>
            <a:r>
              <a:rPr lang="en-US" altLang="zh-CN"/>
              <a:t> -1 </a:t>
            </a:r>
            <a:r>
              <a:rPr lang="zh-CN" altLang="en-US"/>
              <a:t>到</a:t>
            </a:r>
            <a:r>
              <a:rPr lang="en-US" altLang="zh-CN"/>
              <a:t> 1 </a:t>
            </a:r>
            <a:r>
              <a:rPr lang="zh-CN" altLang="en-US"/>
              <a:t>区间。</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现实中调用</a:t>
            </a:r>
            <a:r>
              <a:rPr lang="en-US" altLang="zh-CN"/>
              <a:t> </a:t>
            </a:r>
            <a:r>
              <a:rPr lang="en-US"/>
              <a:t>glm::perspective(near, far, fovy, aspect) </a:t>
            </a:r>
            <a:r>
              <a:rPr lang="zh-CN" altLang="en-US"/>
              <a:t>会得到的矩阵</a:t>
            </a:r>
            <a:endParaRPr lang="zh-CN" altLang="en-US"/>
          </a:p>
        </p:txBody>
      </p:sp>
      <p:sp>
        <p:nvSpPr>
          <p:cNvPr id="3" name="Content Placeholder 2"/>
          <p:cNvSpPr>
            <a:spLocks noGrp="1"/>
          </p:cNvSpPr>
          <p:nvPr>
            <p:ph idx="1"/>
          </p:nvPr>
        </p:nvSpPr>
        <p:spPr>
          <a:xfrm>
            <a:off x="647700" y="1419225"/>
            <a:ext cx="10515600" cy="4351338"/>
          </a:xfrm>
        </p:spPr>
        <p:txBody>
          <a:bodyPr/>
          <a:p>
            <a:r>
              <a:rPr lang="zh-CN" altLang="en-US">
                <a:sym typeface="+mn-ea"/>
              </a:rPr>
              <a:t>这就是</a:t>
            </a:r>
            <a:r>
              <a:rPr lang="en-US" altLang="zh-CN">
                <a:sym typeface="+mn-ea"/>
              </a:rPr>
              <a:t> glm </a:t>
            </a:r>
            <a:r>
              <a:rPr lang="zh-CN" altLang="en-US">
                <a:sym typeface="+mn-ea"/>
              </a:rPr>
              <a:t>作者“精心”调整后的结果：</a:t>
            </a:r>
            <a:endParaRPr lang="en-US" altLang="zh-CN">
              <a:sym typeface="+mn-ea"/>
            </a:endParaRPr>
          </a:p>
          <a:p>
            <a:endParaRPr lang="en-US" altLang="zh-CN">
              <a:sym typeface="+mn-ea"/>
            </a:endParaRPr>
          </a:p>
          <a:p>
            <a:r>
              <a:rPr lang="en-US" altLang="zh-CN">
                <a:sym typeface="+mn-ea"/>
              </a:rPr>
              <a:t>1/(aspect*tan(fovy/2))    0                       0</a:t>
            </a:r>
            <a:r>
              <a:rPr lang="en-US" altLang="zh-CN">
                <a:sym typeface="+mn-ea"/>
              </a:rPr>
              <a:t>                                           </a:t>
            </a:r>
            <a:r>
              <a:rPr lang="en-US" altLang="zh-CN">
                <a:sym typeface="+mn-ea"/>
              </a:rPr>
              <a:t>0</a:t>
            </a:r>
            <a:endParaRPr lang="en-US" altLang="zh-CN">
              <a:sym typeface="+mn-ea"/>
            </a:endParaRPr>
          </a:p>
          <a:p>
            <a:r>
              <a:rPr lang="en-US" altLang="zh-CN">
                <a:sym typeface="+mn-ea"/>
              </a:rPr>
              <a:t>0                                     1</a:t>
            </a:r>
            <a:r>
              <a:rPr lang="en-US" altLang="zh-CN">
                <a:sym typeface="+mn-ea"/>
              </a:rPr>
              <a:t>/tan(fovy/2)</a:t>
            </a:r>
            <a:r>
              <a:rPr lang="en-US" altLang="zh-CN">
                <a:sym typeface="+mn-ea"/>
              </a:rPr>
              <a:t>    0                                           0</a:t>
            </a:r>
            <a:endParaRPr lang="en-US" altLang="zh-CN">
              <a:sym typeface="+mn-ea"/>
            </a:endParaRPr>
          </a:p>
          <a:p>
            <a:r>
              <a:rPr lang="en-US" altLang="zh-CN">
                <a:sym typeface="+mn-ea"/>
              </a:rPr>
              <a:t>0                                     0                       -(far + near) / (far - near)     -1</a:t>
            </a:r>
            <a:endParaRPr lang="en-US" altLang="zh-CN">
              <a:sym typeface="+mn-ea"/>
            </a:endParaRPr>
          </a:p>
          <a:p>
            <a:r>
              <a:rPr lang="en-US" altLang="zh-CN">
                <a:sym typeface="+mn-ea"/>
              </a:rPr>
              <a:t>0                                     0                       -(2*far*near) / (far - near)    0</a:t>
            </a:r>
            <a:endParaRPr lang="en-US" altLang="zh-CN">
              <a:sym typeface="+mn-ea"/>
            </a:endParaRPr>
          </a:p>
          <a:p>
            <a:endParaRPr lang="en-US"/>
          </a:p>
          <a:p>
            <a:r>
              <a:rPr lang="en-US"/>
              <a:t>加上这么一堆系数后，就可以保证 z = near 会被映射到 z’ = -1</a:t>
            </a:r>
            <a:r>
              <a:rPr lang="zh-CN" altLang="en-US"/>
              <a:t>；</a:t>
            </a:r>
            <a:r>
              <a:rPr lang="en-US">
                <a:sym typeface="+mn-ea"/>
              </a:rPr>
              <a:t>z = far 会被映射到 z’ = 1</a:t>
            </a:r>
            <a:r>
              <a:rPr lang="zh-CN" altLang="en-US">
                <a:sym typeface="+mn-ea"/>
              </a:rPr>
              <a:t>。</a:t>
            </a:r>
            <a:endParaRPr lang="zh-CN" altLang="en-US">
              <a:sym typeface="+mn-ea"/>
            </a:endParaRPr>
          </a:p>
          <a:p>
            <a:r>
              <a:rPr lang="zh-CN" altLang="en-US">
                <a:sym typeface="+mn-ea"/>
              </a:rPr>
              <a:t>然后又由于深度缓冲是</a:t>
            </a:r>
            <a:r>
              <a:rPr lang="en-US" altLang="zh-CN">
                <a:sym typeface="+mn-ea"/>
              </a:rPr>
              <a:t> 24 </a:t>
            </a:r>
            <a:r>
              <a:rPr lang="zh-CN" altLang="en-US">
                <a:sym typeface="+mn-ea"/>
              </a:rPr>
              <a:t>位的整数，所以浮点的裁剪空间</a:t>
            </a:r>
            <a:r>
              <a:rPr lang="en-US" altLang="zh-CN">
                <a:sym typeface="+mn-ea"/>
              </a:rPr>
              <a:t> z </a:t>
            </a:r>
            <a:r>
              <a:rPr lang="zh-CN" altLang="en-US">
                <a:sym typeface="+mn-ea"/>
              </a:rPr>
              <a:t>值</a:t>
            </a:r>
            <a:r>
              <a:rPr lang="en-US" altLang="zh-CN">
                <a:sym typeface="+mn-ea"/>
              </a:rPr>
              <a:t> -1 </a:t>
            </a:r>
            <a:r>
              <a:rPr lang="zh-CN" altLang="en-US">
                <a:sym typeface="+mn-ea"/>
              </a:rPr>
              <a:t>量化后变成</a:t>
            </a:r>
            <a:r>
              <a:rPr lang="en-US" altLang="zh-CN">
                <a:sym typeface="+mn-ea"/>
              </a:rPr>
              <a:t> -2</a:t>
            </a:r>
            <a:r>
              <a:rPr lang="en-US" altLang="zh-CN" baseline="30000">
                <a:sym typeface="+mn-ea"/>
              </a:rPr>
              <a:t>23</a:t>
            </a:r>
            <a:r>
              <a:rPr lang="zh-CN" altLang="en-US">
                <a:sym typeface="+mn-ea"/>
              </a:rPr>
              <a:t>，</a:t>
            </a:r>
            <a:r>
              <a:rPr lang="en-US" altLang="zh-CN">
                <a:sym typeface="+mn-ea"/>
              </a:rPr>
              <a:t>1 </a:t>
            </a:r>
            <a:r>
              <a:rPr lang="zh-CN" altLang="en-US">
                <a:sym typeface="+mn-ea"/>
              </a:rPr>
              <a:t>量化变成</a:t>
            </a:r>
            <a:r>
              <a:rPr lang="en-US" altLang="zh-CN">
                <a:sym typeface="+mn-ea"/>
              </a:rPr>
              <a:t> 2</a:t>
            </a:r>
            <a:r>
              <a:rPr lang="en-US" altLang="zh-CN" baseline="30000">
                <a:sym typeface="+mn-ea"/>
              </a:rPr>
              <a:t>23</a:t>
            </a:r>
            <a:r>
              <a:rPr lang="en-US" altLang="zh-CN">
                <a:sym typeface="+mn-ea"/>
              </a:rPr>
              <a:t>-1</a:t>
            </a:r>
            <a:r>
              <a:rPr lang="zh-CN" altLang="en-US">
                <a:sym typeface="+mn-ea"/>
              </a:rPr>
              <a:t>。</a:t>
            </a:r>
            <a:endParaRPr lang="zh-CN" altLang="en-US">
              <a:sym typeface="+mn-ea"/>
            </a:endParaRPr>
          </a:p>
        </p:txBody>
      </p:sp>
      <p:grpSp>
        <p:nvGrpSpPr>
          <p:cNvPr id="7" name="Group 6"/>
          <p:cNvGrpSpPr/>
          <p:nvPr/>
        </p:nvGrpSpPr>
        <p:grpSpPr>
          <a:xfrm>
            <a:off x="793750" y="5182870"/>
            <a:ext cx="10008870" cy="1742440"/>
            <a:chOff x="1250" y="7752"/>
            <a:chExt cx="15762" cy="2744"/>
          </a:xfrm>
        </p:grpSpPr>
        <p:grpSp>
          <p:nvGrpSpPr>
            <p:cNvPr id="80" name="Group 79"/>
            <p:cNvGrpSpPr/>
            <p:nvPr/>
          </p:nvGrpSpPr>
          <p:grpSpPr>
            <a:xfrm rot="10800000">
              <a:off x="2710" y="8261"/>
              <a:ext cx="13808" cy="1508"/>
              <a:chOff x="2601" y="4148"/>
              <a:chExt cx="7002" cy="1508"/>
            </a:xfrm>
          </p:grpSpPr>
          <p:grpSp>
            <p:nvGrpSpPr>
              <p:cNvPr id="48" name="Group 47"/>
              <p:cNvGrpSpPr/>
              <p:nvPr/>
            </p:nvGrpSpPr>
            <p:grpSpPr>
              <a:xfrm>
                <a:off x="2601" y="4148"/>
                <a:ext cx="6052" cy="1478"/>
                <a:chOff x="2601" y="4148"/>
                <a:chExt cx="6052" cy="1478"/>
              </a:xfrm>
            </p:grpSpPr>
            <p:grpSp>
              <p:nvGrpSpPr>
                <p:cNvPr id="32" name="Group 31"/>
                <p:cNvGrpSpPr/>
                <p:nvPr/>
              </p:nvGrpSpPr>
              <p:grpSpPr>
                <a:xfrm>
                  <a:off x="2601" y="4148"/>
                  <a:ext cx="4096" cy="1457"/>
                  <a:chOff x="2601" y="4148"/>
                  <a:chExt cx="4096" cy="1457"/>
                </a:xfrm>
              </p:grpSpPr>
              <p:grpSp>
                <p:nvGrpSpPr>
                  <p:cNvPr id="19" name="Group 18"/>
                  <p:cNvGrpSpPr/>
                  <p:nvPr/>
                </p:nvGrpSpPr>
                <p:grpSpPr>
                  <a:xfrm>
                    <a:off x="5357" y="4159"/>
                    <a:ext cx="1340" cy="1447"/>
                    <a:chOff x="10378" y="9179"/>
                    <a:chExt cx="1340" cy="1447"/>
                  </a:xfrm>
                </p:grpSpPr>
                <p:cxnSp>
                  <p:nvCxnSpPr>
                    <p:cNvPr id="4" name="Straight Connector 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601" y="4148"/>
                    <a:ext cx="2401" cy="1447"/>
                    <a:chOff x="10378" y="9179"/>
                    <a:chExt cx="1344" cy="1447"/>
                  </a:xfrm>
                </p:grpSpPr>
                <p:cxnSp>
                  <p:nvCxnSpPr>
                    <p:cNvPr id="21" name="Straight Connector 20"/>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3" name="Group 32"/>
                <p:cNvGrpSpPr/>
                <p:nvPr/>
              </p:nvGrpSpPr>
              <p:grpSpPr>
                <a:xfrm>
                  <a:off x="6923" y="4170"/>
                  <a:ext cx="1731" cy="1457"/>
                  <a:chOff x="2601" y="4148"/>
                  <a:chExt cx="4096" cy="1457"/>
                </a:xfrm>
              </p:grpSpPr>
              <p:grpSp>
                <p:nvGrpSpPr>
                  <p:cNvPr id="34" name="Group 33"/>
                  <p:cNvGrpSpPr/>
                  <p:nvPr/>
                </p:nvGrpSpPr>
                <p:grpSpPr>
                  <a:xfrm>
                    <a:off x="5357" y="4159"/>
                    <a:ext cx="1340" cy="1447"/>
                    <a:chOff x="10378" y="9179"/>
                    <a:chExt cx="1340" cy="1447"/>
                  </a:xfrm>
                </p:grpSpPr>
                <p:cxnSp>
                  <p:nvCxnSpPr>
                    <p:cNvPr id="35" name="Straight Connector 34"/>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2601" y="4148"/>
                    <a:ext cx="2401" cy="1447"/>
                    <a:chOff x="10378" y="9179"/>
                    <a:chExt cx="1344" cy="1447"/>
                  </a:xfrm>
                </p:grpSpPr>
                <p:cxnSp>
                  <p:nvCxnSpPr>
                    <p:cNvPr id="42" name="Straight Connector 4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nvGrpSpPr>
              <p:cNvPr id="49" name="Group 48"/>
              <p:cNvGrpSpPr/>
              <p:nvPr/>
            </p:nvGrpSpPr>
            <p:grpSpPr>
              <a:xfrm>
                <a:off x="8743" y="4178"/>
                <a:ext cx="860" cy="1478"/>
                <a:chOff x="2601" y="4148"/>
                <a:chExt cx="6052" cy="1478"/>
              </a:xfrm>
            </p:grpSpPr>
            <p:grpSp>
              <p:nvGrpSpPr>
                <p:cNvPr id="50" name="Group 49"/>
                <p:cNvGrpSpPr/>
                <p:nvPr/>
              </p:nvGrpSpPr>
              <p:grpSpPr>
                <a:xfrm>
                  <a:off x="2601" y="4148"/>
                  <a:ext cx="4096" cy="1457"/>
                  <a:chOff x="2601" y="4148"/>
                  <a:chExt cx="4096" cy="1457"/>
                </a:xfrm>
              </p:grpSpPr>
              <p:grpSp>
                <p:nvGrpSpPr>
                  <p:cNvPr id="51" name="Group 50"/>
                  <p:cNvGrpSpPr/>
                  <p:nvPr/>
                </p:nvGrpSpPr>
                <p:grpSpPr>
                  <a:xfrm>
                    <a:off x="5357" y="4159"/>
                    <a:ext cx="1340" cy="1447"/>
                    <a:chOff x="10378" y="9179"/>
                    <a:chExt cx="1340" cy="1447"/>
                  </a:xfrm>
                </p:grpSpPr>
                <p:cxnSp>
                  <p:nvCxnSpPr>
                    <p:cNvPr id="52" name="Straight Connector 51"/>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601" y="4148"/>
                    <a:ext cx="2401" cy="1447"/>
                    <a:chOff x="10378" y="9179"/>
                    <a:chExt cx="1344" cy="1447"/>
                  </a:xfrm>
                </p:grpSpPr>
                <p:cxnSp>
                  <p:nvCxnSpPr>
                    <p:cNvPr id="59" name="Straight Connector 58"/>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65" name="Group 64"/>
                <p:cNvGrpSpPr/>
                <p:nvPr/>
              </p:nvGrpSpPr>
              <p:grpSpPr>
                <a:xfrm>
                  <a:off x="6923" y="4170"/>
                  <a:ext cx="1731" cy="1457"/>
                  <a:chOff x="2601" y="4148"/>
                  <a:chExt cx="4096" cy="1457"/>
                </a:xfrm>
              </p:grpSpPr>
              <p:grpSp>
                <p:nvGrpSpPr>
                  <p:cNvPr id="66" name="Group 65"/>
                  <p:cNvGrpSpPr/>
                  <p:nvPr/>
                </p:nvGrpSpPr>
                <p:grpSpPr>
                  <a:xfrm>
                    <a:off x="5357" y="4159"/>
                    <a:ext cx="1340" cy="1447"/>
                    <a:chOff x="10378" y="9179"/>
                    <a:chExt cx="1340" cy="1447"/>
                  </a:xfrm>
                </p:grpSpPr>
                <p:cxnSp>
                  <p:nvCxnSpPr>
                    <p:cNvPr id="67" name="Straight Connector 66"/>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1718"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2601" y="4148"/>
                    <a:ext cx="2401" cy="1447"/>
                    <a:chOff x="10378" y="9179"/>
                    <a:chExt cx="1344" cy="1447"/>
                  </a:xfrm>
                </p:grpSpPr>
                <p:cxnSp>
                  <p:nvCxnSpPr>
                    <p:cNvPr id="74" name="Straight Connector 73"/>
                    <p:cNvCxnSpPr/>
                    <p:nvPr/>
                  </p:nvCxnSpPr>
                  <p:spPr>
                    <a:xfrm>
                      <a:off x="10378"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0685" y="9181"/>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0968"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1230" y="9190"/>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1492" y="9179"/>
                      <a:ext cx="0" cy="1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1722" y="9190"/>
                      <a:ext cx="0" cy="1436"/>
                    </a:xfrm>
                    <a:prstGeom prst="line">
                      <a:avLst/>
                    </a:prstGeom>
                  </p:spPr>
                  <p:style>
                    <a:lnRef idx="1">
                      <a:schemeClr val="accent1"/>
                    </a:lnRef>
                    <a:fillRef idx="0">
                      <a:schemeClr val="accent1"/>
                    </a:fillRef>
                    <a:effectRef idx="0">
                      <a:schemeClr val="accent1"/>
                    </a:effectRef>
                    <a:fontRef idx="minor">
                      <a:schemeClr val="tx1"/>
                    </a:fontRef>
                  </p:style>
                </p:cxnSp>
              </p:grpSp>
            </p:grpSp>
          </p:grpSp>
        </p:grpSp>
        <p:pic>
          <p:nvPicPr>
            <p:cNvPr id="81" name="Picture 80" descr="eyelogo2"/>
            <p:cNvPicPr>
              <a:picLocks noChangeAspect="1"/>
            </p:cNvPicPr>
            <p:nvPr/>
          </p:nvPicPr>
          <p:blipFill>
            <a:blip r:embed="rId1"/>
            <a:stretch>
              <a:fillRect/>
            </a:stretch>
          </p:blipFill>
          <p:spPr>
            <a:xfrm flipH="1">
              <a:off x="1250" y="7840"/>
              <a:ext cx="2145" cy="2275"/>
            </a:xfrm>
            <a:prstGeom prst="rect">
              <a:avLst/>
            </a:prstGeom>
          </p:spPr>
        </p:pic>
        <p:sp>
          <p:nvSpPr>
            <p:cNvPr id="85" name="Text Box 84"/>
            <p:cNvSpPr txBox="1"/>
            <p:nvPr/>
          </p:nvSpPr>
          <p:spPr>
            <a:xfrm>
              <a:off x="16025" y="9916"/>
              <a:ext cx="987"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zFar</a:t>
              </a:r>
              <a:endParaRPr lang="en-US">
                <a:solidFill>
                  <a:schemeClr val="accent5"/>
                </a:solidFill>
                <a:latin typeface="HYXuanSong 75S" panose="00020600040101010101" charset="-122"/>
                <a:ea typeface="HYXuanSong 75S" panose="00020600040101010101" charset="-122"/>
              </a:endParaRPr>
            </a:p>
          </p:txBody>
        </p:sp>
        <p:sp>
          <p:nvSpPr>
            <p:cNvPr id="86" name="Text Box 85"/>
            <p:cNvSpPr txBox="1"/>
            <p:nvPr/>
          </p:nvSpPr>
          <p:spPr>
            <a:xfrm>
              <a:off x="2084" y="9769"/>
              <a:ext cx="1252" cy="580"/>
            </a:xfrm>
            <a:prstGeom prst="rect">
              <a:avLst/>
            </a:prstGeom>
            <a:noFill/>
          </p:spPr>
          <p:txBody>
            <a:bodyPr wrap="none" rtlCol="0">
              <a:spAutoFit/>
            </a:bodyPr>
            <a:p>
              <a:r>
                <a:rPr lang="en-US">
                  <a:solidFill>
                    <a:schemeClr val="accent5"/>
                  </a:solidFill>
                  <a:latin typeface="HYXuanSong 75S" panose="00020600040101010101" charset="-122"/>
                  <a:ea typeface="HYXuanSong 75S" panose="00020600040101010101" charset="-122"/>
                </a:rPr>
                <a:t>zNear</a:t>
              </a:r>
              <a:endParaRPr lang="en-US">
                <a:solidFill>
                  <a:schemeClr val="accent5"/>
                </a:solidFill>
                <a:latin typeface="HYXuanSong 75S" panose="00020600040101010101" charset="-122"/>
                <a:ea typeface="HYXuanSong 75S" panose="00020600040101010101" charset="-122"/>
              </a:endParaRPr>
            </a:p>
          </p:txBody>
        </p:sp>
        <p:pic>
          <p:nvPicPr>
            <p:cNvPr id="88" name="Picture 87"/>
            <p:cNvPicPr>
              <a:picLocks noChangeAspect="1"/>
            </p:cNvPicPr>
            <p:nvPr/>
          </p:nvPicPr>
          <p:blipFill>
            <a:blip r:embed="rId2"/>
            <a:stretch>
              <a:fillRect/>
            </a:stretch>
          </p:blipFill>
          <p:spPr>
            <a:xfrm>
              <a:off x="10146" y="7752"/>
              <a:ext cx="453" cy="493"/>
            </a:xfrm>
            <a:prstGeom prst="rect">
              <a:avLst/>
            </a:prstGeom>
          </p:spPr>
        </p:pic>
        <p:pic>
          <p:nvPicPr>
            <p:cNvPr id="87" name="Picture 86"/>
            <p:cNvPicPr>
              <a:picLocks noChangeAspect="1"/>
            </p:cNvPicPr>
            <p:nvPr/>
          </p:nvPicPr>
          <p:blipFill>
            <a:blip r:embed="rId3"/>
            <a:stretch>
              <a:fillRect/>
            </a:stretch>
          </p:blipFill>
          <p:spPr>
            <a:xfrm>
              <a:off x="13061" y="7752"/>
              <a:ext cx="551" cy="551"/>
            </a:xfrm>
            <a:prstGeom prst="rect">
              <a:avLst/>
            </a:prstGeom>
          </p:spPr>
        </p:pic>
        <p:sp>
          <p:nvSpPr>
            <p:cNvPr id="97" name="Text Box 96"/>
            <p:cNvSpPr txBox="1"/>
            <p:nvPr/>
          </p:nvSpPr>
          <p:spPr>
            <a:xfrm>
              <a:off x="6297" y="8942"/>
              <a:ext cx="9939" cy="483"/>
            </a:xfrm>
            <a:prstGeom prst="rect">
              <a:avLst/>
            </a:prstGeom>
            <a:noFill/>
          </p:spPr>
          <p:txBody>
            <a:bodyPr wrap="none" rtlCol="0">
              <a:spAutoFit/>
            </a:bodyPr>
            <a:p>
              <a:r>
                <a:rPr lang="en-US" sz="1400"/>
                <a:t>1   2    3   4    5    6    7    8     9     10    11      12       13        14        15         16</a:t>
              </a:r>
              <a:endParaRPr lang="en-US" sz="1400"/>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2" name="Title 1"/>
          <p:cNvSpPr>
            <a:spLocks noGrp="1"/>
          </p:cNvSpPr>
          <p:nvPr>
            <p:ph type="title"/>
          </p:nvPr>
        </p:nvSpPr>
        <p:spPr/>
        <p:txBody>
          <a:bodyPr/>
          <a:p>
            <a:r>
              <a:rPr lang="zh-CN" altLang="en-US"/>
              <a:t>解决远景</a:t>
            </a:r>
            <a:r>
              <a:rPr lang="en-US" altLang="zh-CN"/>
              <a:t> Z-fighting </a:t>
            </a:r>
            <a:r>
              <a:rPr lang="zh-CN" altLang="en-US"/>
              <a:t>问题的</a:t>
            </a:r>
            <a:r>
              <a:rPr lang="en-US" altLang="zh-CN"/>
              <a:t> </a:t>
            </a:r>
            <a:r>
              <a:rPr lang="en-US"/>
              <a:t>Reverse-Z</a:t>
            </a:r>
            <a:r>
              <a:rPr lang="zh-CN" altLang="en-US"/>
              <a:t>（反转</a:t>
            </a:r>
            <a:r>
              <a:rPr lang="en-US" altLang="zh-CN"/>
              <a:t> Z</a:t>
            </a:r>
            <a:r>
              <a:rPr lang="zh-CN" altLang="en-US"/>
              <a:t>）技术</a:t>
            </a:r>
            <a:endParaRPr lang="zh-CN" altLang="en-US"/>
          </a:p>
        </p:txBody>
      </p:sp>
      <p:sp>
        <p:nvSpPr>
          <p:cNvPr id="3" name="Content Placeholder 2"/>
          <p:cNvSpPr>
            <a:spLocks noGrp="1"/>
          </p:cNvSpPr>
          <p:nvPr>
            <p:ph idx="1"/>
          </p:nvPr>
        </p:nvSpPr>
        <p:spPr/>
        <p:txBody>
          <a:bodyPr/>
          <a:p>
            <a:r>
              <a:rPr lang="en-US"/>
              <a:t>TODO</a:t>
            </a:r>
            <a:endParaRPr lang="en-US"/>
          </a:p>
        </p:txBody>
      </p:sp>
      <p:sp>
        <p:nvSpPr>
          <p:cNvPr id="4" name="Text Box 3"/>
          <p:cNvSpPr txBox="1"/>
          <p:nvPr/>
        </p:nvSpPr>
        <p:spPr>
          <a:xfrm>
            <a:off x="5163820" y="6489700"/>
            <a:ext cx="7028180" cy="368300"/>
          </a:xfrm>
          <a:prstGeom prst="rect">
            <a:avLst/>
          </a:prstGeom>
          <a:noFill/>
        </p:spPr>
        <p:txBody>
          <a:bodyPr wrap="none" rtlCol="0" anchor="t">
            <a:spAutoFit/>
          </a:bodyPr>
          <a:p>
            <a:pPr algn="l"/>
            <a:r>
              <a:rPr lang="en-US">
                <a:solidFill>
                  <a:schemeClr val="tx2"/>
                </a:solidFill>
                <a:sym typeface="+mn-ea"/>
              </a:rPr>
              <a:t>https://www.wedesoft.de/software/2021/09/20/reversed-z-rendering/</a:t>
            </a:r>
            <a:endParaRPr lang="en-US">
              <a:solidFill>
                <a:schemeClr val="tx2"/>
              </a:solidFill>
              <a:sym typeface="+mn-ea"/>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lum bright="36000" contrast="-36000"/>
          </a:blip>
          <a:stretch>
            <a:fillRect/>
          </a:stretch>
        </p:blipFill>
        <p:spPr>
          <a:xfrm>
            <a:off x="8580120" y="4831080"/>
            <a:ext cx="3611880" cy="2026920"/>
          </a:xfrm>
          <a:prstGeom prst="rect">
            <a:avLst/>
          </a:prstGeom>
        </p:spPr>
      </p:pic>
      <p:sp>
        <p:nvSpPr>
          <p:cNvPr id="5" name="Content Placeholder 4"/>
          <p:cNvSpPr>
            <a:spLocks noGrp="1"/>
          </p:cNvSpPr>
          <p:nvPr>
            <p:ph idx="1"/>
          </p:nvPr>
        </p:nvSpPr>
        <p:spPr>
          <a:xfrm>
            <a:off x="647700" y="1221105"/>
            <a:ext cx="10515600" cy="5193665"/>
          </a:xfrm>
        </p:spPr>
        <p:txBody>
          <a:bodyPr>
            <a:normAutofit lnSpcReduction="10000"/>
          </a:bodyPr>
          <a:p>
            <a:r>
              <a:rPr lang="zh-CN" altLang="en-US"/>
              <a:t>为什么</a:t>
            </a:r>
            <a:r>
              <a:rPr lang="en-US" altLang="zh-CN"/>
              <a:t> glm::frustum </a:t>
            </a:r>
            <a:r>
              <a:rPr lang="zh-CN" altLang="en-US"/>
              <a:t>的两个参数名字是</a:t>
            </a:r>
            <a:r>
              <a:rPr lang="en-US" altLang="zh-CN"/>
              <a:t> zNear </a:t>
            </a:r>
            <a:r>
              <a:rPr lang="zh-CN" altLang="en-US"/>
              <a:t>和</a:t>
            </a:r>
            <a:r>
              <a:rPr lang="en-US" altLang="zh-CN"/>
              <a:t> zFar</a:t>
            </a:r>
            <a:r>
              <a:rPr lang="zh-CN" altLang="en-US"/>
              <a:t>？而不是</a:t>
            </a:r>
            <a:r>
              <a:rPr lang="en-US" altLang="zh-CN"/>
              <a:t> near </a:t>
            </a:r>
            <a:r>
              <a:rPr lang="zh-CN" altLang="en-US"/>
              <a:t>和</a:t>
            </a:r>
            <a:r>
              <a:rPr lang="en-US" altLang="zh-CN"/>
              <a:t> far</a:t>
            </a:r>
            <a:r>
              <a:rPr lang="zh-CN" altLang="en-US"/>
              <a:t>？</a:t>
            </a:r>
            <a:endParaRPr lang="zh-CN" altLang="en-US"/>
          </a:p>
          <a:p>
            <a:r>
              <a:rPr lang="zh-CN" altLang="en-US"/>
              <a:t>因为在</a:t>
            </a:r>
            <a:r>
              <a:rPr lang="en-US" altLang="zh-CN"/>
              <a:t> windows.h </a:t>
            </a:r>
            <a:r>
              <a:rPr lang="zh-CN" altLang="en-US"/>
              <a:t>定义了</a:t>
            </a:r>
            <a:r>
              <a:rPr lang="en-US" altLang="zh-CN"/>
              <a:t> near </a:t>
            </a:r>
            <a:r>
              <a:rPr lang="zh-CN" altLang="en-US"/>
              <a:t>和</a:t>
            </a:r>
            <a:r>
              <a:rPr lang="en-US" altLang="zh-CN"/>
              <a:t> far </a:t>
            </a:r>
            <a:r>
              <a:rPr lang="zh-CN" altLang="en-US"/>
              <a:t>这两个小写的宏，这是两个</a:t>
            </a:r>
            <a:r>
              <a:rPr lang="zh-CN" altLang="en-US"/>
              <a:t>空的宏。</a:t>
            </a:r>
            <a:r>
              <a:rPr lang="en-US" altLang="zh-CN"/>
              <a:t>glm </a:t>
            </a:r>
            <a:r>
              <a:rPr lang="zh-CN" altLang="en-US"/>
              <a:t>为了兼容</a:t>
            </a:r>
            <a:r>
              <a:rPr lang="en-US" altLang="zh-CN"/>
              <a:t> wendous</a:t>
            </a:r>
            <a:r>
              <a:rPr lang="zh-CN" altLang="en-US"/>
              <a:t>，不得不回避这两个“关键字</a:t>
            </a:r>
            <a:r>
              <a:rPr lang="zh-CN" altLang="en-US">
                <a:sym typeface="+mn-ea"/>
              </a:rPr>
              <a:t>”，否则写</a:t>
            </a:r>
            <a:r>
              <a:rPr lang="en-US" altLang="zh-CN">
                <a:sym typeface="+mn-ea"/>
              </a:rPr>
              <a:t> near/2 </a:t>
            </a:r>
            <a:r>
              <a:rPr lang="zh-CN" altLang="en-US">
                <a:sym typeface="+mn-ea"/>
              </a:rPr>
              <a:t>就会预处理器替换成</a:t>
            </a:r>
            <a:r>
              <a:rPr lang="en-US" altLang="zh-CN">
                <a:sym typeface="+mn-ea"/>
              </a:rPr>
              <a:t> /2</a:t>
            </a:r>
            <a:r>
              <a:rPr lang="zh-CN" altLang="en-US"/>
              <a:t>。</a:t>
            </a:r>
            <a:endParaRPr lang="zh-CN" altLang="en-US"/>
          </a:p>
          <a:p>
            <a:r>
              <a:rPr lang="zh-CN" altLang="en-US"/>
              <a:t>为什么</a:t>
            </a:r>
            <a:r>
              <a:rPr lang="en-US" altLang="zh-CN"/>
              <a:t> wendous </a:t>
            </a:r>
            <a:r>
              <a:rPr lang="zh-CN" altLang="en-US"/>
              <a:t>要定义这两个宏？还都是空的？原来在上世纪</a:t>
            </a:r>
            <a:r>
              <a:rPr lang="en-US" altLang="zh-CN"/>
              <a:t> 16 </a:t>
            </a:r>
            <a:r>
              <a:rPr lang="zh-CN" altLang="en-US"/>
              <a:t>位的</a:t>
            </a:r>
            <a:r>
              <a:rPr lang="en-US" altLang="zh-CN"/>
              <a:t> x86 CPU </a:t>
            </a:r>
            <a:r>
              <a:rPr lang="zh-CN" altLang="en-US"/>
              <a:t>上，内存是按段式管理的，当时的内存总线实际宽度为</a:t>
            </a:r>
            <a:r>
              <a:rPr lang="en-US" altLang="zh-CN"/>
              <a:t> 20 </a:t>
            </a:r>
            <a:r>
              <a:rPr lang="zh-CN" altLang="en-US"/>
              <a:t>位，索引一个对象需要</a:t>
            </a:r>
            <a:r>
              <a:rPr lang="en-US" altLang="zh-CN"/>
              <a:t> 20 </a:t>
            </a:r>
            <a:r>
              <a:rPr lang="zh-CN" altLang="en-US"/>
              <a:t>位地址。</a:t>
            </a:r>
            <a:endParaRPr lang="zh-CN" altLang="en-US"/>
          </a:p>
          <a:p>
            <a:r>
              <a:rPr lang="zh-CN" altLang="en-US"/>
              <a:t>但指针需要存储在寄存器里，寄存器只有</a:t>
            </a:r>
            <a:r>
              <a:rPr lang="en-US" altLang="zh-CN"/>
              <a:t> 16 </a:t>
            </a:r>
            <a:r>
              <a:rPr lang="zh-CN" altLang="en-US"/>
              <a:t>位，怎么办？他们把指针访问分为近访问和远访问，当需要</a:t>
            </a:r>
            <a:r>
              <a:rPr lang="en-US" altLang="zh-CN"/>
              <a:t> 20 </a:t>
            </a:r>
            <a:r>
              <a:rPr lang="zh-CN" altLang="en-US"/>
              <a:t>位地址时，要用到一个所谓的</a:t>
            </a:r>
            <a:r>
              <a:rPr lang="zh-CN" altLang="en-US">
                <a:sym typeface="+mn-ea"/>
              </a:rPr>
              <a:t>“</a:t>
            </a:r>
            <a:r>
              <a:rPr lang="zh-CN" altLang="en-US"/>
              <a:t>段寄存器”和普通寄存器叠在一块使用（例如</a:t>
            </a:r>
            <a:r>
              <a:rPr lang="en-US" altLang="zh-CN"/>
              <a:t> [ss:sp]</a:t>
            </a:r>
            <a:r>
              <a:rPr lang="zh-CN" altLang="en-US"/>
              <a:t>）。老式的</a:t>
            </a:r>
            <a:r>
              <a:rPr lang="en-US" altLang="zh-CN"/>
              <a:t> C </a:t>
            </a:r>
            <a:r>
              <a:rPr lang="zh-CN" altLang="en-US"/>
              <a:t>编译器为了区分一个指针是</a:t>
            </a:r>
            <a:r>
              <a:rPr lang="en-US" altLang="zh-CN"/>
              <a:t> 16 </a:t>
            </a:r>
            <a:r>
              <a:rPr lang="zh-CN" altLang="en-US"/>
              <a:t>位指针还是附带段寄存器的，需要在指针的</a:t>
            </a:r>
            <a:r>
              <a:rPr lang="en-US" altLang="zh-CN"/>
              <a:t> * </a:t>
            </a:r>
            <a:r>
              <a:rPr lang="zh-CN" altLang="en-US"/>
              <a:t>符号前面进行声明，例如：</a:t>
            </a:r>
            <a:r>
              <a:rPr lang="en-US" altLang="zh-CN"/>
              <a:t>int near * </a:t>
            </a:r>
            <a:r>
              <a:rPr lang="zh-CN" altLang="en-US"/>
              <a:t>是一个</a:t>
            </a:r>
            <a:r>
              <a:rPr lang="en-US" altLang="zh-CN"/>
              <a:t> int </a:t>
            </a:r>
            <a:r>
              <a:rPr lang="zh-CN" altLang="en-US"/>
              <a:t>类型的</a:t>
            </a:r>
            <a:r>
              <a:rPr lang="en-US" altLang="zh-CN"/>
              <a:t> 16 </a:t>
            </a:r>
            <a:r>
              <a:rPr lang="zh-CN" altLang="en-US"/>
              <a:t>位</a:t>
            </a:r>
            <a:r>
              <a:rPr lang="zh-CN" altLang="en-US" b="1"/>
              <a:t>近指针</a:t>
            </a:r>
            <a:r>
              <a:rPr lang="zh-CN" altLang="en-US"/>
              <a:t>，访问时默认在当前同一个数据段内，</a:t>
            </a:r>
            <a:r>
              <a:rPr lang="en-US" altLang="zh-CN"/>
              <a:t>int far * </a:t>
            </a:r>
            <a:r>
              <a:rPr lang="zh-CN" altLang="en-US"/>
              <a:t>是个</a:t>
            </a:r>
            <a:r>
              <a:rPr lang="en-US" altLang="zh-CN"/>
              <a:t> 20 </a:t>
            </a:r>
            <a:r>
              <a:rPr lang="zh-CN" altLang="en-US"/>
              <a:t>位</a:t>
            </a:r>
            <a:r>
              <a:rPr lang="zh-CN" altLang="en-US" b="1"/>
              <a:t>远指针</a:t>
            </a:r>
            <a:r>
              <a:rPr lang="zh-CN" altLang="en-US"/>
              <a:t>，可能在其他段内。</a:t>
            </a:r>
            <a:endParaRPr lang="zh-CN" altLang="en-US"/>
          </a:p>
          <a:p>
            <a:r>
              <a:rPr lang="zh-CN" altLang="en-US"/>
              <a:t>现在的</a:t>
            </a:r>
            <a:r>
              <a:rPr lang="en-US" altLang="zh-CN"/>
              <a:t> x86 CPU </a:t>
            </a:r>
            <a:r>
              <a:rPr lang="zh-CN" altLang="en-US"/>
              <a:t>早已进入</a:t>
            </a:r>
            <a:r>
              <a:rPr lang="en-US" altLang="zh-CN"/>
              <a:t> 32 </a:t>
            </a:r>
            <a:r>
              <a:rPr lang="zh-CN" altLang="en-US"/>
              <a:t>位乃至</a:t>
            </a:r>
            <a:r>
              <a:rPr lang="en-US" altLang="zh-CN"/>
              <a:t> 64 </a:t>
            </a:r>
            <a:r>
              <a:rPr lang="zh-CN" altLang="en-US"/>
              <a:t>位时代，段式内存管理早已抛弃，改用更先进的页式管理，但</a:t>
            </a:r>
            <a:r>
              <a:rPr lang="en-US" altLang="zh-CN"/>
              <a:t> wendous </a:t>
            </a:r>
            <a:r>
              <a:rPr lang="zh-CN" altLang="en-US"/>
              <a:t>为了兼容</a:t>
            </a:r>
            <a:r>
              <a:rPr lang="en-US" altLang="zh-CN"/>
              <a:t> DOS </a:t>
            </a:r>
            <a:r>
              <a:rPr lang="zh-CN" altLang="en-US"/>
              <a:t>的老代码，仍在头文件里保留两这两个宏，并定义为空，这样</a:t>
            </a:r>
            <a:r>
              <a:rPr lang="en-US" altLang="zh-CN"/>
              <a:t> DOS </a:t>
            </a:r>
            <a:r>
              <a:rPr lang="zh-CN" altLang="en-US"/>
              <a:t>上的老代码就能在</a:t>
            </a:r>
            <a:r>
              <a:rPr lang="en-US" altLang="zh-CN"/>
              <a:t> 32 </a:t>
            </a:r>
            <a:r>
              <a:rPr lang="zh-CN" altLang="en-US"/>
              <a:t>位</a:t>
            </a:r>
            <a:r>
              <a:rPr lang="en-US" altLang="zh-CN"/>
              <a:t> wendous </a:t>
            </a:r>
            <a:r>
              <a:rPr lang="zh-CN" altLang="en-US"/>
              <a:t>上直接编译运行了。</a:t>
            </a:r>
            <a:endParaRPr lang="zh-CN" altLang="en-US"/>
          </a:p>
          <a:p>
            <a:r>
              <a:rPr lang="zh-CN" altLang="en-US"/>
              <a:t>顺便一提</a:t>
            </a:r>
            <a:r>
              <a:rPr lang="en-US" altLang="zh-CN"/>
              <a:t> C++ </a:t>
            </a:r>
            <a:r>
              <a:rPr lang="zh-CN" altLang="en-US"/>
              <a:t>的</a:t>
            </a:r>
            <a:r>
              <a:rPr lang="en-US" altLang="zh-CN"/>
              <a:t> allocator </a:t>
            </a:r>
            <a:r>
              <a:rPr lang="zh-CN" altLang="en-US"/>
              <a:t>一开始也是为了伺候</a:t>
            </a:r>
            <a:r>
              <a:rPr lang="en-US" altLang="zh-CN"/>
              <a:t> 16 </a:t>
            </a:r>
            <a:r>
              <a:rPr lang="zh-CN" altLang="en-US"/>
              <a:t>位时代段式内存管理的，后来有了</a:t>
            </a:r>
            <a:r>
              <a:rPr lang="en-US" altLang="zh-CN"/>
              <a:t> 32 </a:t>
            </a:r>
            <a:r>
              <a:rPr lang="zh-CN" altLang="en-US"/>
              <a:t>位保护模式以后用不上了，最近企业发现他在实现内存池这件事上又能派上用场，于是秽土转生成了</a:t>
            </a:r>
            <a:r>
              <a:rPr lang="en-US" altLang="zh-CN"/>
              <a:t> C++17 </a:t>
            </a:r>
            <a:r>
              <a:rPr lang="zh-CN" altLang="en-US"/>
              <a:t>的</a:t>
            </a:r>
            <a:r>
              <a:rPr lang="en-US" altLang="zh-CN"/>
              <a:t> PMR……</a:t>
            </a:r>
            <a:r>
              <a:rPr lang="zh-CN" altLang="en-US"/>
              <a:t>对了，之所以</a:t>
            </a:r>
            <a:r>
              <a:rPr lang="en-US" altLang="zh-CN"/>
              <a:t> wendous </a:t>
            </a:r>
            <a:r>
              <a:rPr lang="zh-CN" altLang="en-US"/>
              <a:t>匈牙利命名法有个</a:t>
            </a:r>
            <a:r>
              <a:rPr lang="en-US" altLang="zh-CN"/>
              <a:t> lpReserved</a:t>
            </a:r>
            <a:r>
              <a:rPr lang="zh-CN" altLang="en-US"/>
              <a:t>，为什么区分</a:t>
            </a:r>
            <a:r>
              <a:rPr lang="en-US" altLang="zh-CN"/>
              <a:t> lp </a:t>
            </a:r>
            <a:r>
              <a:rPr lang="zh-CN" altLang="en-US"/>
              <a:t>和</a:t>
            </a:r>
            <a:r>
              <a:rPr lang="en-US" altLang="zh-CN"/>
              <a:t> p</a:t>
            </a:r>
            <a:r>
              <a:rPr lang="zh-CN" altLang="en-US"/>
              <a:t>，其实这个</a:t>
            </a:r>
            <a:r>
              <a:rPr lang="en-US" altLang="zh-CN"/>
              <a:t> lp </a:t>
            </a:r>
            <a:r>
              <a:rPr lang="zh-CN" altLang="en-US"/>
              <a:t>本来就是远指针的意思，现在没有任何区别了。</a:t>
            </a:r>
            <a:endParaRPr lang="zh-CN" altLang="en-US"/>
          </a:p>
        </p:txBody>
      </p:sp>
      <p:pic>
        <p:nvPicPr>
          <p:cNvPr id="3" name="Picture 2"/>
          <p:cNvPicPr>
            <a:picLocks noChangeAspect="1"/>
          </p:cNvPicPr>
          <p:nvPr/>
        </p:nvPicPr>
        <p:blipFill>
          <a:blip r:embed="rId2"/>
          <a:stretch>
            <a:fillRect/>
          </a:stretch>
        </p:blipFill>
        <p:spPr>
          <a:xfrm>
            <a:off x="9963150" y="169545"/>
            <a:ext cx="1828800" cy="1143000"/>
          </a:xfrm>
          <a:prstGeom prst="rect">
            <a:avLst/>
          </a:prstGeom>
        </p:spPr>
      </p:pic>
      <p:sp>
        <p:nvSpPr>
          <p:cNvPr id="2" name="Title 1"/>
          <p:cNvSpPr>
            <a:spLocks noGrp="1"/>
          </p:cNvSpPr>
          <p:nvPr>
            <p:ph type="title"/>
          </p:nvPr>
        </p:nvSpPr>
        <p:spPr>
          <a:xfrm>
            <a:off x="647700" y="78105"/>
            <a:ext cx="10515600" cy="1325563"/>
          </a:xfrm>
        </p:spPr>
        <p:txBody>
          <a:bodyPr/>
          <a:p>
            <a:r>
              <a:rPr lang="zh-CN" altLang="en-US"/>
              <a:t>轶事</a:t>
            </a:r>
            <a:r>
              <a:rPr lang="en-US" altLang="zh-CN"/>
              <a:t>1</a:t>
            </a:r>
            <a:r>
              <a:rPr lang="zh-CN" altLang="en-US"/>
              <a:t>：为什么变量的名字</a:t>
            </a:r>
            <a:r>
              <a:rPr lang="zh-CN"/>
              <a:t>是</a:t>
            </a:r>
            <a:r>
              <a:rPr lang="en-US" altLang="zh-CN"/>
              <a:t> </a:t>
            </a:r>
            <a:r>
              <a:rPr lang="en-US">
                <a:sym typeface="+mn-ea"/>
              </a:rPr>
              <a:t>zNear </a:t>
            </a:r>
            <a:r>
              <a:rPr lang="zh-CN" altLang="en-US">
                <a:sym typeface="+mn-ea"/>
              </a:rPr>
              <a:t>和</a:t>
            </a:r>
            <a:r>
              <a:rPr lang="en-US" altLang="zh-CN">
                <a:sym typeface="+mn-ea"/>
              </a:rPr>
              <a:t> zFar</a:t>
            </a:r>
            <a:r>
              <a:rPr lang="zh-CN" altLang="en-US">
                <a:sym typeface="+mn-ea"/>
              </a:rPr>
              <a:t>？</a:t>
            </a:r>
            <a:endParaRPr lang="zh-CN" altLang="en-US">
              <a:sym typeface="+mn-ea"/>
            </a:endParaRPr>
          </a:p>
        </p:txBody>
      </p:sp>
      <p:sp>
        <p:nvSpPr>
          <p:cNvPr id="8" name="Text Box 7"/>
          <p:cNvSpPr txBox="1"/>
          <p:nvPr/>
        </p:nvSpPr>
        <p:spPr>
          <a:xfrm>
            <a:off x="0" y="6489700"/>
            <a:ext cx="6291580" cy="368300"/>
          </a:xfrm>
          <a:prstGeom prst="rect">
            <a:avLst/>
          </a:prstGeom>
          <a:noFill/>
        </p:spPr>
        <p:txBody>
          <a:bodyPr wrap="none" rtlCol="0" anchor="t">
            <a:spAutoFit/>
          </a:bodyPr>
          <a:p>
            <a:pPr algn="l"/>
            <a:r>
              <a:rPr lang="en-US">
                <a:solidFill>
                  <a:schemeClr val="tx2"/>
                </a:solidFill>
              </a:rPr>
              <a:t>https://blog.csdn.net/qq_30267709/article/details/109864125</a:t>
            </a:r>
            <a:endParaRPr lang="en-US">
              <a:solidFill>
                <a:schemeClr val="tx2"/>
              </a:solidFill>
            </a:endParaRPr>
          </a:p>
        </p:txBody>
      </p:sp>
      <p:sp>
        <p:nvSpPr>
          <p:cNvPr id="11" name="Oval Callout 10"/>
          <p:cNvSpPr/>
          <p:nvPr/>
        </p:nvSpPr>
        <p:spPr>
          <a:xfrm>
            <a:off x="8350250" y="874300"/>
            <a:ext cx="2062480" cy="347535"/>
          </a:xfrm>
          <a:prstGeom prst="wedgeEllipseCallout">
            <a:avLst>
              <a:gd name="adj1" fmla="val 59421"/>
              <a:gd name="adj2" fmla="val -89804"/>
            </a:avLst>
          </a:prstGeom>
        </p:spPr>
        <p:style>
          <a:lnRef idx="0">
            <a:schemeClr val="accent6"/>
          </a:lnRef>
          <a:fillRef idx="3">
            <a:schemeClr val="accent6"/>
          </a:fillRef>
          <a:effectRef idx="3">
            <a:schemeClr val="accent6"/>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致敬</a:t>
            </a:r>
            <a:r>
              <a:rPr lang="en-US" altLang="zh-CN" sz="1600">
                <a:latin typeface="HYTangMeiRen 85W" panose="00020600040101010101" charset="-122"/>
                <a:ea typeface="HYTangMeiRen 85W" panose="00020600040101010101" charset="-122"/>
              </a:rPr>
              <a:t>MS-DOS</a:t>
            </a:r>
            <a:endParaRPr lang="en-US" altLang="zh-CN" sz="1600">
              <a:latin typeface="HYTangMeiRen 85W" panose="00020600040101010101" charset="-122"/>
              <a:ea typeface="HYTangMeiRen 85W" panose="00020600040101010101" charset="-122"/>
            </a:endParaRPr>
          </a:p>
        </p:txBody>
      </p:sp>
      <p:sp>
        <p:nvSpPr>
          <p:cNvPr id="12" name="Oval Callout 11"/>
          <p:cNvSpPr/>
          <p:nvPr/>
        </p:nvSpPr>
        <p:spPr>
          <a:xfrm>
            <a:off x="8994775" y="6153587"/>
            <a:ext cx="1417955" cy="703977"/>
          </a:xfrm>
          <a:prstGeom prst="wedgeEllipseCallout">
            <a:avLst>
              <a:gd name="adj1" fmla="val 62942"/>
              <a:gd name="adj2" fmla="val -35028"/>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spAutoFit/>
          </a:bodyPr>
          <a:p>
            <a:pPr algn="ctr"/>
            <a:r>
              <a:rPr lang="zh-CN" altLang="en-US" sz="1600">
                <a:latin typeface="HYTangMeiRen 85W" panose="00020600040101010101" charset="-122"/>
                <a:ea typeface="HYTangMeiRen 85W" panose="00020600040101010101" charset="-122"/>
              </a:rPr>
              <a:t>喜欢我</a:t>
            </a:r>
            <a:r>
              <a:rPr lang="en-US" altLang="zh-CN" sz="1600">
                <a:latin typeface="HYTangMeiRen 85W" panose="00020600040101010101" charset="-122"/>
                <a:ea typeface="HYTangMeiRen 85W" panose="00020600040101010101" charset="-122"/>
              </a:rPr>
              <a:t>16-bit</a:t>
            </a:r>
            <a:r>
              <a:rPr lang="zh-CN" altLang="en-US" sz="1600">
                <a:latin typeface="HYTangMeiRen 85W" panose="00020600040101010101" charset="-122"/>
                <a:ea typeface="HYTangMeiRen 85W" panose="00020600040101010101" charset="-122"/>
              </a:rPr>
              <a:t>吗？</a:t>
            </a:r>
            <a:endParaRPr lang="zh-CN" altLang="en-US" sz="1600">
              <a:latin typeface="HYTangMeiRen 85W" panose="00020600040101010101" charset="-122"/>
              <a:ea typeface="HYTangMeiRen 85W"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1000" fill="hold"/>
                                        <p:tgtEl>
                                          <p:spTgt spid="12"/>
                                        </p:tgtEl>
                                        <p:attrNameLst>
                                          <p:attrName>ppt_w</p:attrName>
                                        </p:attrNameLst>
                                      </p:cBhvr>
                                      <p:tavLst>
                                        <p:tav tm="0">
                                          <p:val>
                                            <p:strVal val="#ppt_w*0.7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animEffect transition="in" filter="fade">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相机拍照的原理</a:t>
            </a:r>
            <a:endParaRPr lang="zh-CN" altLang="en-US"/>
          </a:p>
        </p:txBody>
      </p:sp>
      <p:sp>
        <p:nvSpPr>
          <p:cNvPr id="4" name="Content Placeholder 3"/>
          <p:cNvSpPr>
            <a:spLocks noGrp="1"/>
          </p:cNvSpPr>
          <p:nvPr>
            <p:ph sz="half" idx="2"/>
          </p:nvPr>
        </p:nvSpPr>
        <p:spPr>
          <a:xfrm>
            <a:off x="6081395" y="1825625"/>
            <a:ext cx="5181600" cy="4351338"/>
          </a:xfrm>
        </p:spPr>
        <p:txBody>
          <a:bodyPr>
            <a:normAutofit fontScale="90000" lnSpcReduction="10000"/>
          </a:bodyPr>
          <a:p>
            <a:r>
              <a:rPr lang="en-US"/>
              <a:t>数码相机拍照的原理主要包括捕获、转换和储存三个步骤。首先，通过镜头捕获光线并将其射向图像传感器。图像传感器上的每个像素都会检测捕获取的光线暴露在其上的数量，并将光线转化为电信号。然后，这些信号会被转换为数值，这个过程被称为模拟到数字转换。最后，这些数值被储存在内存卡中，形成一张数码照片。数码相机的优点是可以立即查看照片，如果拍摄的照片效果不佳，可以立即删除并重新拍摄。此外，数码相机可以直接通过电脑将照片进行编辑、打印或者分享到网络上。</a:t>
            </a:r>
            <a:endParaRPr lang="en-US"/>
          </a:p>
        </p:txBody>
      </p:sp>
      <p:pic>
        <p:nvPicPr>
          <p:cNvPr id="5" name="Content Placeholder 4"/>
          <p:cNvPicPr>
            <a:picLocks noChangeAspect="1"/>
          </p:cNvPicPr>
          <p:nvPr>
            <p:ph sz="half" idx="1"/>
          </p:nvPr>
        </p:nvPicPr>
        <p:blipFill>
          <a:blip r:embed="rId1"/>
          <a:stretch>
            <a:fillRect/>
          </a:stretch>
        </p:blipFill>
        <p:spPr>
          <a:xfrm>
            <a:off x="6350" y="1988185"/>
            <a:ext cx="6137910" cy="40259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经典款</a:t>
            </a:r>
            <a:r>
              <a:rPr lang="en-US" altLang="zh-CN"/>
              <a:t> </a:t>
            </a:r>
            <a:r>
              <a:rPr lang="en-US"/>
              <a:t>35 </a:t>
            </a:r>
            <a:r>
              <a:rPr lang="zh-CN" altLang="en-US"/>
              <a:t>毫米底片</a:t>
            </a:r>
            <a:endParaRPr lang="zh-CN" altLang="en-US"/>
          </a:p>
        </p:txBody>
      </p:sp>
      <p:sp>
        <p:nvSpPr>
          <p:cNvPr id="3" name="Content Placeholder 2"/>
          <p:cNvSpPr>
            <a:spLocks noGrp="1"/>
          </p:cNvSpPr>
          <p:nvPr>
            <p:ph idx="1"/>
          </p:nvPr>
        </p:nvSpPr>
        <p:spPr/>
        <p:txBody>
          <a:bodyPr/>
          <a:p>
            <a:r>
              <a:rPr b="1">
                <a:sym typeface="+mn-ea"/>
              </a:rPr>
              <a:t>35</a:t>
            </a:r>
            <a:r>
              <a:rPr lang="en-US" b="1">
                <a:sym typeface="+mn-ea"/>
              </a:rPr>
              <a:t> </a:t>
            </a:r>
            <a:r>
              <a:rPr lang="zh-CN" altLang="en-US" b="1">
                <a:sym typeface="+mn-ea"/>
              </a:rPr>
              <a:t>毫米</a:t>
            </a:r>
            <a:r>
              <a:rPr b="1">
                <a:sym typeface="+mn-ea"/>
              </a:rPr>
              <a:t>底片</a:t>
            </a:r>
            <a:r>
              <a:rPr>
                <a:sym typeface="+mn-ea"/>
              </a:rPr>
              <a:t>是摄影中的一种底片格式</a:t>
            </a:r>
            <a:r>
              <a:rPr lang="zh-CN">
                <a:sym typeface="+mn-ea"/>
              </a:rPr>
              <a:t>，这种底片由柯达公司于1934年推出，成为最普及的摄影底片格式。它卷在不受光线穿透的单轴式金属卡式容器内，使相机能在日光下拍摄。</a:t>
            </a:r>
            <a:endParaRPr lang="zh-CN">
              <a:sym typeface="+mn-ea"/>
            </a:endParaRPr>
          </a:p>
          <a:p>
            <a:r>
              <a:rPr lang="en-US" altLang="zh-CN">
                <a:sym typeface="+mn-ea"/>
              </a:rPr>
              <a:t>35 </a:t>
            </a:r>
            <a:r>
              <a:rPr lang="zh-CN" altLang="en-US">
                <a:sym typeface="+mn-ea"/>
              </a:rPr>
              <a:t>毫米指的是底片（胶卷）本身的宽度，其上</a:t>
            </a:r>
            <a:r>
              <a:rPr lang="zh-CN" altLang="en-US">
                <a:sym typeface="+mn-ea"/>
              </a:rPr>
              <a:t>实际记录图像的区域高度却只有</a:t>
            </a:r>
            <a:r>
              <a:rPr lang="en-US" altLang="zh-CN">
                <a:sym typeface="+mn-ea"/>
              </a:rPr>
              <a:t> 24 </a:t>
            </a:r>
            <a:r>
              <a:rPr lang="zh-CN" altLang="en-US">
                <a:sym typeface="+mn-ea"/>
              </a:rPr>
              <a:t>毫米</a:t>
            </a:r>
            <a:r>
              <a:rPr lang="zh-CN" altLang="en-US">
                <a:sym typeface="+mn-ea"/>
              </a:rPr>
              <a:t>。</a:t>
            </a:r>
            <a:endParaRPr lang="zh-CN" altLang="en-US">
              <a:sym typeface="+mn-ea"/>
            </a:endParaRPr>
          </a:p>
          <a:p>
            <a:r>
              <a:rPr lang="zh-CN" altLang="en-US">
                <a:sym typeface="+mn-ea"/>
              </a:rPr>
              <a:t>为了在底片上记录下宽屏的画面，有两种流派，一种是让一</a:t>
            </a:r>
            <a:r>
              <a:rPr lang="zh-CN" altLang="en-US">
                <a:sym typeface="+mn-ea"/>
              </a:rPr>
              <a:t>帧帧</a:t>
            </a:r>
            <a:r>
              <a:rPr lang="zh-CN" altLang="en-US">
                <a:sym typeface="+mn-ea"/>
              </a:rPr>
              <a:t>画面横躺在底片上，这样每一帧画面占据的空间有</a:t>
            </a:r>
            <a:r>
              <a:rPr lang="en-US" altLang="zh-CN">
                <a:sym typeface="+mn-ea"/>
              </a:rPr>
              <a:t> </a:t>
            </a:r>
            <a:r>
              <a:rPr lang="zh-CN" b="1">
                <a:sym typeface="+mn-ea"/>
              </a:rPr>
              <a:t>24×36</a:t>
            </a:r>
            <a:r>
              <a:rPr lang="en-US" altLang="zh-CN" b="1">
                <a:sym typeface="+mn-ea"/>
              </a:rPr>
              <a:t> </a:t>
            </a:r>
            <a:r>
              <a:rPr lang="zh-CN" b="1">
                <a:sym typeface="+mn-ea"/>
              </a:rPr>
              <a:t>毫米</a:t>
            </a:r>
            <a:r>
              <a:rPr lang="zh-CN">
                <a:sym typeface="+mn-ea"/>
              </a:rPr>
              <a:t>，称之为</a:t>
            </a:r>
            <a:r>
              <a:rPr lang="zh-CN" b="1">
                <a:sym typeface="+mn-ea"/>
              </a:rPr>
              <a:t>全画幅底片</a:t>
            </a:r>
            <a:r>
              <a:rPr lang="zh-CN" altLang="en-US">
                <a:sym typeface="+mn-ea"/>
              </a:rPr>
              <a:t>。</a:t>
            </a:r>
            <a:r>
              <a:rPr lang="zh-CN">
                <a:sym typeface="+mn-ea"/>
              </a:rPr>
              <a:t>另一种是让画面竖着排列在底片上，大小为18×24毫米</a:t>
            </a:r>
            <a:r>
              <a:rPr lang="zh-CN">
                <a:sym typeface="+mn-ea"/>
              </a:rPr>
              <a:t>，称之为半画幅底片</a:t>
            </a:r>
            <a:r>
              <a:rPr lang="zh-CN">
                <a:sym typeface="+mn-ea"/>
              </a:rPr>
              <a:t>。 </a:t>
            </a:r>
            <a:endParaRPr lang="zh-CN">
              <a:sym typeface="+mn-ea"/>
            </a:endParaRPr>
          </a:p>
          <a:p>
            <a:pPr marL="0" indent="0">
              <a:buNone/>
            </a:pPr>
            <a:endParaRPr lang="zh-CN" altLang="en-US"/>
          </a:p>
        </p:txBody>
      </p:sp>
      <p:grpSp>
        <p:nvGrpSpPr>
          <p:cNvPr id="13" name="Group 12"/>
          <p:cNvGrpSpPr/>
          <p:nvPr/>
        </p:nvGrpSpPr>
        <p:grpSpPr>
          <a:xfrm>
            <a:off x="112395" y="4252595"/>
            <a:ext cx="6895465" cy="1924685"/>
            <a:chOff x="2229" y="6176"/>
            <a:chExt cx="10859" cy="3031"/>
          </a:xfrm>
        </p:grpSpPr>
        <p:pic>
          <p:nvPicPr>
            <p:cNvPr id="5" name="Picture 4"/>
            <p:cNvPicPr>
              <a:picLocks noChangeAspect="1"/>
            </p:cNvPicPr>
            <p:nvPr/>
          </p:nvPicPr>
          <p:blipFill>
            <a:blip r:embed="rId1"/>
            <a:stretch>
              <a:fillRect/>
            </a:stretch>
          </p:blipFill>
          <p:spPr>
            <a:xfrm>
              <a:off x="3806" y="7023"/>
              <a:ext cx="7680" cy="2184"/>
            </a:xfrm>
            <a:prstGeom prst="rect">
              <a:avLst/>
            </a:prstGeom>
          </p:spPr>
        </p:pic>
        <p:sp>
          <p:nvSpPr>
            <p:cNvPr id="6" name="Left Brace 5"/>
            <p:cNvSpPr/>
            <p:nvPr/>
          </p:nvSpPr>
          <p:spPr>
            <a:xfrm>
              <a:off x="3535" y="7034"/>
              <a:ext cx="253" cy="217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7" name="Text Box 6"/>
            <p:cNvSpPr txBox="1"/>
            <p:nvPr/>
          </p:nvSpPr>
          <p:spPr>
            <a:xfrm>
              <a:off x="2229" y="7830"/>
              <a:ext cx="1288" cy="580"/>
            </a:xfrm>
            <a:prstGeom prst="rect">
              <a:avLst/>
            </a:prstGeom>
            <a:noFill/>
          </p:spPr>
          <p:txBody>
            <a:bodyPr wrap="none" rtlCol="0" anchor="t">
              <a:spAutoFit/>
            </a:bodyPr>
            <a:p>
              <a:r>
                <a:rPr lang="en-US">
                  <a:sym typeface="+mn-ea"/>
                </a:rPr>
                <a:t>35mm</a:t>
              </a:r>
              <a:endParaRPr lang="en-US"/>
            </a:p>
          </p:txBody>
        </p:sp>
        <p:sp>
          <p:nvSpPr>
            <p:cNvPr id="8" name="Text Box 7"/>
            <p:cNvSpPr txBox="1"/>
            <p:nvPr/>
          </p:nvSpPr>
          <p:spPr>
            <a:xfrm>
              <a:off x="11800" y="7825"/>
              <a:ext cx="1288" cy="580"/>
            </a:xfrm>
            <a:prstGeom prst="rect">
              <a:avLst/>
            </a:prstGeom>
            <a:noFill/>
          </p:spPr>
          <p:txBody>
            <a:bodyPr wrap="none" rtlCol="0" anchor="t">
              <a:spAutoFit/>
            </a:bodyPr>
            <a:p>
              <a:r>
                <a:rPr lang="en-US">
                  <a:sym typeface="+mn-ea"/>
                </a:rPr>
                <a:t>24mm</a:t>
              </a:r>
              <a:endParaRPr lang="en-US"/>
            </a:p>
          </p:txBody>
        </p:sp>
        <p:sp>
          <p:nvSpPr>
            <p:cNvPr id="9" name="Left Brace 8"/>
            <p:cNvSpPr/>
            <p:nvPr/>
          </p:nvSpPr>
          <p:spPr>
            <a:xfrm flipH="1">
              <a:off x="11504" y="7325"/>
              <a:ext cx="278"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0" name="Left Brace 9"/>
            <p:cNvSpPr/>
            <p:nvPr/>
          </p:nvSpPr>
          <p:spPr>
            <a:xfrm rot="16200000" flipH="1">
              <a:off x="7592" y="5541"/>
              <a:ext cx="278" cy="270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11" name="Text Box 10"/>
            <p:cNvSpPr txBox="1"/>
            <p:nvPr/>
          </p:nvSpPr>
          <p:spPr>
            <a:xfrm>
              <a:off x="7087" y="6176"/>
              <a:ext cx="1288" cy="580"/>
            </a:xfrm>
            <a:prstGeom prst="rect">
              <a:avLst/>
            </a:prstGeom>
            <a:noFill/>
          </p:spPr>
          <p:txBody>
            <a:bodyPr wrap="none" rtlCol="0" anchor="t">
              <a:spAutoFit/>
            </a:bodyPr>
            <a:p>
              <a:r>
                <a:rPr lang="en-US">
                  <a:sym typeface="+mn-ea"/>
                </a:rPr>
                <a:t>36mm</a:t>
              </a:r>
              <a:endParaRPr lang="en-US"/>
            </a:p>
          </p:txBody>
        </p:sp>
        <p:sp>
          <p:nvSpPr>
            <p:cNvPr id="12" name="Text Box 11"/>
            <p:cNvSpPr txBox="1"/>
            <p:nvPr/>
          </p:nvSpPr>
          <p:spPr>
            <a:xfrm>
              <a:off x="6867" y="7607"/>
              <a:ext cx="1728" cy="1016"/>
            </a:xfrm>
            <a:prstGeom prst="rect">
              <a:avLst/>
            </a:prstGeom>
            <a:noFill/>
          </p:spPr>
          <p:txBody>
            <a:bodyPr wrap="none" rtlCol="0" anchor="t">
              <a:spAutoFit/>
            </a:bodyPr>
            <a:p>
              <a:r>
                <a:rPr lang="zh-CN" altLang="en-US">
                  <a:sym typeface="+mn-ea"/>
                </a:rPr>
                <a:t>实际记录</a:t>
              </a:r>
              <a:endParaRPr lang="zh-CN" altLang="en-US">
                <a:sym typeface="+mn-ea"/>
              </a:endParaRPr>
            </a:p>
            <a:p>
              <a:r>
                <a:rPr lang="zh-CN" altLang="en-US">
                  <a:sym typeface="+mn-ea"/>
                </a:rPr>
                <a:t>图像区域</a:t>
              </a:r>
              <a:endParaRPr lang="en-US"/>
            </a:p>
          </p:txBody>
        </p:sp>
      </p:grpSp>
      <p:grpSp>
        <p:nvGrpSpPr>
          <p:cNvPr id="22" name="Group 21"/>
          <p:cNvGrpSpPr/>
          <p:nvPr/>
        </p:nvGrpSpPr>
        <p:grpSpPr>
          <a:xfrm>
            <a:off x="6953885" y="4251960"/>
            <a:ext cx="5071110" cy="1924685"/>
            <a:chOff x="10951" y="6696"/>
            <a:chExt cx="7986" cy="3031"/>
          </a:xfrm>
        </p:grpSpPr>
        <p:pic>
          <p:nvPicPr>
            <p:cNvPr id="18" name="Picture 17"/>
            <p:cNvPicPr>
              <a:picLocks noChangeAspect="1"/>
            </p:cNvPicPr>
            <p:nvPr/>
          </p:nvPicPr>
          <p:blipFill>
            <a:blip r:embed="rId2"/>
            <a:stretch>
              <a:fillRect/>
            </a:stretch>
          </p:blipFill>
          <p:spPr>
            <a:xfrm>
              <a:off x="11257" y="7543"/>
              <a:ext cx="7680" cy="2184"/>
            </a:xfrm>
            <a:prstGeom prst="rect">
              <a:avLst/>
            </a:prstGeom>
          </p:spPr>
        </p:pic>
        <p:sp>
          <p:nvSpPr>
            <p:cNvPr id="19" name="Left Brace 18"/>
            <p:cNvSpPr/>
            <p:nvPr/>
          </p:nvSpPr>
          <p:spPr>
            <a:xfrm>
              <a:off x="10951" y="7846"/>
              <a:ext cx="306" cy="15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0" name="Left Brace 19"/>
            <p:cNvSpPr/>
            <p:nvPr/>
          </p:nvSpPr>
          <p:spPr>
            <a:xfrm rot="16200000" flipH="1">
              <a:off x="14338" y="6731"/>
              <a:ext cx="267" cy="13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en-US"/>
            </a:p>
          </p:txBody>
        </p:sp>
        <p:sp>
          <p:nvSpPr>
            <p:cNvPr id="21" name="Text Box 20"/>
            <p:cNvSpPr txBox="1"/>
            <p:nvPr/>
          </p:nvSpPr>
          <p:spPr>
            <a:xfrm>
              <a:off x="13850" y="6696"/>
              <a:ext cx="1288" cy="580"/>
            </a:xfrm>
            <a:prstGeom prst="rect">
              <a:avLst/>
            </a:prstGeom>
            <a:noFill/>
          </p:spPr>
          <p:txBody>
            <a:bodyPr wrap="none" rtlCol="0" anchor="t">
              <a:spAutoFit/>
            </a:bodyPr>
            <a:p>
              <a:r>
                <a:rPr lang="en-US">
                  <a:sym typeface="+mn-ea"/>
                </a:rPr>
                <a:t>18mm</a:t>
              </a:r>
              <a:endParaRPr lang="en-US"/>
            </a:p>
          </p:txBody>
        </p:sp>
      </p:grpSp>
      <p:sp>
        <p:nvSpPr>
          <p:cNvPr id="23" name="Text Box 22"/>
          <p:cNvSpPr txBox="1"/>
          <p:nvPr/>
        </p:nvSpPr>
        <p:spPr>
          <a:xfrm rot="5400000">
            <a:off x="7879715" y="5227320"/>
            <a:ext cx="894080" cy="521970"/>
          </a:xfrm>
          <a:prstGeom prst="rect">
            <a:avLst/>
          </a:prstGeom>
          <a:noFill/>
        </p:spPr>
        <p:txBody>
          <a:bodyPr wrap="none" rtlCol="0" anchor="t">
            <a:spAutoFit/>
          </a:bodyPr>
          <a:p>
            <a:r>
              <a:rPr lang="zh-CN" altLang="en-US" sz="1400">
                <a:sym typeface="+mn-ea"/>
              </a:rPr>
              <a:t>实际记录</a:t>
            </a:r>
            <a:endParaRPr lang="zh-CN" altLang="en-US" sz="1400">
              <a:sym typeface="+mn-ea"/>
            </a:endParaRPr>
          </a:p>
          <a:p>
            <a:r>
              <a:rPr lang="zh-CN" altLang="en-US" sz="1400">
                <a:sym typeface="+mn-ea"/>
              </a:rPr>
              <a:t>图像区域</a:t>
            </a:r>
            <a:endParaRPr lang="en-US" sz="14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33975</Words>
  <Application>WPS Presentation</Application>
  <PresentationFormat>宽屏</PresentationFormat>
  <Paragraphs>1898</Paragraphs>
  <Slides>179</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179</vt:i4>
      </vt:variant>
    </vt:vector>
  </HeadingPairs>
  <TitlesOfParts>
    <vt:vector size="197" baseType="lpstr">
      <vt:lpstr>Arial</vt:lpstr>
      <vt:lpstr>SimSun</vt:lpstr>
      <vt:lpstr>Wingdings</vt:lpstr>
      <vt:lpstr>HYXuanSong 75S</vt:lpstr>
      <vt:lpstr>HYTangMeiRen 85W</vt:lpstr>
      <vt:lpstr>HYShenGongJ</vt:lpstr>
      <vt:lpstr>宋体</vt:lpstr>
      <vt:lpstr>Arial Black</vt:lpstr>
      <vt:lpstr>微软雅黑</vt:lpstr>
      <vt:lpstr>Arial Unicode MS</vt:lpstr>
      <vt:lpstr>文泉驿微米黑</vt:lpstr>
      <vt:lpstr>HYTangMeiRen 45W</vt:lpstr>
      <vt:lpstr>AaFangSong (Non-Commercial Use)</vt:lpstr>
      <vt:lpstr>BatangChe</vt:lpstr>
      <vt:lpstr>East Syriac Adiabene</vt:lpstr>
      <vt:lpstr>Calibri</vt:lpstr>
      <vt:lpstr>AR PL New Kai ExtB</vt:lpstr>
      <vt:lpstr>Office Theme</vt:lpstr>
      <vt:lpstr>OpenGL 保姆级课程 三维模型的加载与相机控制</vt:lpstr>
      <vt:lpstr>课程大纲</vt:lpstr>
      <vt:lpstr>课程简介</vt:lpstr>
      <vt:lpstr>作者简介</vt:lpstr>
      <vt:lpstr>小彭老师开发的 Zeno 软件曾参与《流量地球2》的特效制作</vt:lpstr>
      <vt:lpstr>课程特点：使用生动形象动画演示图形学枯燥概念，工程源码逐行详解</vt:lpstr>
      <vt:lpstr>注意：我们的课程有配套源码哦！</vt:lpstr>
      <vt:lpstr>PowerPoint 演示文稿</vt:lpstr>
      <vt:lpstr>第一课中我们得到的3A大作（triangle大作）存在的问题</vt:lpstr>
      <vt:lpstr>优化：使用动态数组 vector，提前存储所有要绘制的顶点</vt:lpstr>
      <vt:lpstr>使用了这一优化后，绘图函数相应也要做出更改</vt:lpstr>
      <vt:lpstr>鼠标点击动态插入新顶点</vt:lpstr>
      <vt:lpstr>由点到面：从顶点数组到任意三角形面的数组</vt:lpstr>
      <vt:lpstr>由点到面：从顶点数组到任意三角形面的数组</vt:lpstr>
      <vt:lpstr>初始化数组：两个三角形组成的一个正方形</vt:lpstr>
      <vt:lpstr>初始化数组：两个三角形组成的一个正方形</vt:lpstr>
      <vt:lpstr>在鼠标点击时修改正方形的其中一个顶点试试？</vt:lpstr>
      <vt:lpstr>优化：三角形面不直接存储顶点坐标，而是只保留顶点编号</vt:lpstr>
      <vt:lpstr>优化：顶点成为独立数组，三角形面存储编号指向顶点数组中的元素</vt:lpstr>
      <vt:lpstr>使用了这一优化后，绘图函数相应也要做出更改</vt:lpstr>
      <vt:lpstr>用鼠标拖动其中的顶点A（下标0），由于他被两个三角形共享，避免了裂开</vt:lpstr>
      <vt:lpstr>从三个参数的 glVertex3f 改成一个指针参数的 glVertex3fv，少写点代码</vt:lpstr>
      <vt:lpstr>请认真感悟 OBJ 模型的“索引大法好”</vt:lpstr>
      <vt:lpstr>PowerPoint 演示文稿</vt:lpstr>
      <vt:lpstr>OBJ 是一种基于纯文本的 3D 模型存储格式</vt:lpstr>
      <vt:lpstr>认识 OBJ 文件格式：顶点数据</vt:lpstr>
      <vt:lpstr>从 OBJ 文件中加载所有模型顶点</vt:lpstr>
      <vt:lpstr>从 OBJ 文件中加载所有模型顶点</vt:lpstr>
      <vt:lpstr>在 Blender 中创建一个猴子模型，并导出为 OBJ 格式</vt:lpstr>
      <vt:lpstr>成功从 OBJ 文件中加载出所有模型顶点</vt:lpstr>
      <vt:lpstr>认识 OBJ 文件格式：面数据</vt:lpstr>
      <vt:lpstr>从 OBJ 文件格式，看多边形网格数据结构</vt:lpstr>
      <vt:lpstr>认识三角形网格数据结构</vt:lpstr>
      <vt:lpstr>OBJ 格式有时候还会包含法线（vn）和纹理坐标（vt）</vt:lpstr>
      <vt:lpstr>从 OBJ 格式中加载三角形面</vt:lpstr>
      <vt:lpstr>从 OBJ 格式中加载三角形面</vt:lpstr>
      <vt:lpstr>从 OBJ 格式中加载三角形面 - 只保留斜杠前第一个数（顶点编号）</vt:lpstr>
      <vt:lpstr>绘制刚刚加载的三角形网格</vt:lpstr>
      <vt:lpstr>OBJ 格式模型</vt:lpstr>
      <vt:lpstr>任意多边形拆分成三角形的原理</vt:lpstr>
      <vt:lpstr>OBJ 格式模型</vt:lpstr>
      <vt:lpstr>成功加载包含多边形面的 OBJ 格式模型</vt:lpstr>
      <vt:lpstr>使用 glm 封装好的矢量代替自定义的 Vertex 和 Face 类</vt:lpstr>
      <vt:lpstr>使用 glm 封装好的矢量代替自定义的 Vertex 和 Face 类</vt:lpstr>
      <vt:lpstr>使用 glm 封装好的矢量代替自定义的 Vertex 和 Face 类</vt:lpstr>
      <vt:lpstr>使用 glm::value_ptr 获取指向首个元素的指针</vt:lpstr>
      <vt:lpstr>glm 矢量库中的预定义类型一览</vt:lpstr>
      <vt:lpstr>PowerPoint 演示文稿</vt:lpstr>
      <vt:lpstr>对象空间➡世界矩阵➡世界空间➡视角矩阵➡视角空间➡投影矩阵➡裁剪空间➡光栅化➡窗口空间</vt:lpstr>
      <vt:lpstr>local to world（又称 Model 矩阵）</vt:lpstr>
      <vt:lpstr>world to view（又称 View 矩阵）</vt:lpstr>
      <vt:lpstr>view to clip（又称 Projection 矩阵）</vt:lpstr>
      <vt:lpstr>OpenGL 进行裁剪（clip）操作</vt:lpstr>
      <vt:lpstr>NDC to window（-1～1浮点数坐标，转换为0～1920或1080的像素坐标系）</vt:lpstr>
      <vt:lpstr>为防止裁剪后被屏幕压扁，需要在投影矩阵中“预判宽高比”提前压缩一下</vt:lpstr>
      <vt:lpstr>蓝人：刚刚的压缩真是忍辱负重，光栅化到长方形屏幕上，刚好恢复了原状</vt:lpstr>
      <vt:lpstr>总结：我们需要考虑的有 Model、View、Projection 矩阵</vt:lpstr>
      <vt:lpstr>Model 矩阵 - 物体局部坐标系到世界坐标系</vt:lpstr>
      <vt:lpstr>Blender 直观演示 Model 矩阵的重要性</vt:lpstr>
      <vt:lpstr>Blender 演示 - 通过 Python 控制台查询黄色圆锥的 Model 矩阵</vt:lpstr>
      <vt:lpstr>View 矩阵 - 从世界坐标系转换到视角坐标系</vt:lpstr>
      <vt:lpstr>View 矩阵 - 使用glm::lookAt 函数创建</vt:lpstr>
      <vt:lpstr>glm::lookAt 原理</vt:lpstr>
      <vt:lpstr>glm::lookAt 原理</vt:lpstr>
      <vt:lpstr>glm::lookAt 用法</vt:lpstr>
      <vt:lpstr>PowerPoint 演示文稿</vt:lpstr>
      <vt:lpstr>Projection 矩阵 - 调用 glm::ortho 函数创建正交投影</vt:lpstr>
      <vt:lpstr>正交投影的优缺点</vt:lpstr>
      <vt:lpstr>透视投影的规则：近大远小</vt:lpstr>
      <vt:lpstr>Blender 演示 - 正交投影 vs 透视投影</vt:lpstr>
      <vt:lpstr>Projection 矩阵 - 调用 glm::frustum 函数创建透视投影</vt:lpstr>
      <vt:lpstr>glm::ortho 与 glm::frustum 对比</vt:lpstr>
      <vt:lpstr>锥台形（梯形）的可视空间为什么就能产生“近大远小”的透视效果？</vt:lpstr>
      <vt:lpstr>梯形最终会被变形了放入正方形的裁剪空间！</vt:lpstr>
      <vt:lpstr>这导致原来在梯形底边附近的物体都反而被压缩了</vt:lpstr>
      <vt:lpstr>FoV（Field of View，视野角）</vt:lpstr>
      <vt:lpstr>FoV（Field of View，视野角）</vt:lpstr>
      <vt:lpstr>横向视野角（FoVx）与纵向视野角（FoVy）</vt:lpstr>
      <vt:lpstr>FoV 的计算公式</vt:lpstr>
      <vt:lpstr>FoV 的计算公式</vt:lpstr>
      <vt:lpstr>FoV 的计算公式</vt:lpstr>
      <vt:lpstr>常见的 FoVy 取值是 30～40 度</vt:lpstr>
      <vt:lpstr>Projection 矩阵 - 调用 glm::perspective 函数创建透视投影</vt:lpstr>
      <vt:lpstr>glm::ortho 与 glm::perspective 对比</vt:lpstr>
      <vt:lpstr>Projection 矩阵 - 调用 glm::perspective 函数创建透视投影</vt:lpstr>
      <vt:lpstr> zNear 和 zFar 参数的意义</vt:lpstr>
      <vt:lpstr>zNear 不可以为 0，zFar 也不可以一味调大</vt:lpstr>
      <vt:lpstr>深度缓冲精度示意图</vt:lpstr>
      <vt:lpstr>深度缓冲精度示意图</vt:lpstr>
      <vt:lpstr>Z-fighting 实例图</vt:lpstr>
      <vt:lpstr>远处深度量化精度不足低的代价 Z-fighting 演示</vt:lpstr>
      <vt:lpstr>回顾上一课，矩阵为什么要 4x4？</vt:lpstr>
      <vt:lpstr>矩阵实现透视投影的原理：除以 w 大法好</vt:lpstr>
      <vt:lpstr>通过塞偏移量修复 z 轴的退化</vt:lpstr>
      <vt:lpstr>现实中调用 glm::perspective(near, far, fovy, aspect) 会得到的矩阵</vt:lpstr>
      <vt:lpstr>解决远景 Z-fighting 问题的 Reverse-Z（反转 Z）技术</vt:lpstr>
      <vt:lpstr>轶事1：为什么变量的名字是 zNear 和 zFar？</vt:lpstr>
      <vt:lpstr>相机拍照的原理</vt:lpstr>
      <vt:lpstr>经典款 35 毫米底片</vt:lpstr>
      <vt:lpstr>现代数码相机</vt:lpstr>
      <vt:lpstr>轶事2：航天飞机助推器“致敬”了马屁股</vt:lpstr>
      <vt:lpstr>焦距（Focal Length）</vt:lpstr>
      <vt:lpstr>底片大小固定时，焦距与 FoV 的换算公式</vt:lpstr>
      <vt:lpstr>焦距越长，视野角越小，放大倍率越大</vt:lpstr>
      <vt:lpstr>长焦距 vs 短焦距：小 FoV vs 大 FoV</vt:lpstr>
      <vt:lpstr>变焦应用经典案例：希区柯克变焦</vt:lpstr>
      <vt:lpstr>PowerPoint 演示文稿</vt:lpstr>
      <vt:lpstr>Perspective Divide - 除以 w 的实现</vt:lpstr>
      <vt:lpstr>在提交顶点时进行矩阵乘法</vt:lpstr>
      <vt:lpstr>在提交顶点时进行矩阵乘法</vt:lpstr>
      <vt:lpstr>运行结果</vt:lpstr>
      <vt:lpstr>升级我们的数据结构 - 支持法线和纹理坐标（暂时只用到法线）</vt:lpstr>
      <vt:lpstr>读取 OBJ 时不仅读取顶点坐标（v）也读取法线矢量（vn）和纹理坐标（vt）</vt:lpstr>
      <vt:lpstr>回顾 OBJ 格式中的顶点法线与纹理坐标</vt:lpstr>
      <vt:lpstr>读取面数据（f）时，读出一个 3x3 的 unsigned int 矩阵</vt:lpstr>
      <vt:lpstr>三个顶点的位置、法线、纹理，分别按 3x3 矩阵中指定的索引读取数组</vt:lpstr>
      <vt:lpstr>每个三角形加上法线（glNormal3fv）和纹理坐标（glTexCoord2fv）数据</vt:lpstr>
      <vt:lpstr>什么是法线？要理解面的法线，就要从直线的方向向量说起</vt:lpstr>
      <vt:lpstr>什么是法线？要理解面的法线，就要从直线的方向向量说起</vt:lpstr>
      <vt:lpstr>三维模型的每个三角形面都有一根法线</vt:lpstr>
      <vt:lpstr>PowerPoint 演示文稿</vt:lpstr>
      <vt:lpstr>知识点：顶点法线 vs 面法线</vt:lpstr>
      <vt:lpstr>Blender 演示面法线与顶点法线的不同</vt:lpstr>
      <vt:lpstr>从面法线到顶点法线：计算方法</vt:lpstr>
      <vt:lpstr>刚刚那个是粗略的</vt:lpstr>
      <vt:lpstr>有时会把面和顶点的拓扑结构拆毁，让一个顶点分离成四个，然后让同一个面上的四个顶点法线相同，来实现面法线，实现平直着色</vt:lpstr>
      <vt:lpstr>对于一部分需要有棱角，一部分又需要平滑的模型怎么办？</vt:lpstr>
      <vt:lpstr>对于一部分需要有棱角，一部分又需要平滑的模型怎么办？</vt:lpstr>
      <vt:lpstr>OBJ 中的法线是按照“顶点索引大法好”来的，两种都能兼容</vt:lpstr>
      <vt:lpstr>法线之殇：应用变换矩阵时不能直接乘，需要乘以他的逆转置</vt:lpstr>
      <vt:lpstr>启用一大坨 OpenGL 高级功能！</vt:lpstr>
      <vt:lpstr>GL_BLEND 特性介绍</vt:lpstr>
      <vt:lpstr>glBlendFunc 可以自定义混合公式</vt:lpstr>
      <vt:lpstr>PowerPoint 演示文稿</vt:lpstr>
      <vt:lpstr>MSAA 的原理：不是非黑即白，而是在三角形边缘添加适当透明度</vt:lpstr>
      <vt:lpstr>以画一个黄色三角形为例，没有开任何抗锯齿时</vt:lpstr>
      <vt:lpstr>以画一个黄色三角形为例，开启 SSAA 抗锯齿时</vt:lpstr>
      <vt:lpstr>SSAA 和 MSAA 的区别</vt:lpstr>
      <vt:lpstr>无抗锯齿 vs MSAA 抗锯齿</vt:lpstr>
      <vt:lpstr>无抗锯齿 vs MSAA 抗锯齿</vt:lpstr>
      <vt:lpstr>创建窗口前用 glfwWindowHint 函数“提示”一些窗口信息</vt:lpstr>
      <vt:lpstr>创建窗口（可选择开启 fullscreen 开关）</vt:lpstr>
      <vt:lpstr>运行结果</vt:lpstr>
      <vt:lpstr>GL_DEPTH_TEST 的作用</vt:lpstr>
      <vt:lpstr>GL_MULTISAMPLE 的作用</vt:lpstr>
      <vt:lpstr>介绍一下 glEnable 系列函数一家三口</vt:lpstr>
      <vt:lpstr>请务必理解 OpenGL 的状态机模型，之后课程还会一直用到</vt:lpstr>
      <vt:lpstr>发现痛点：每个顶点都要乘以三个矩阵，计算量巨大！</vt:lpstr>
      <vt:lpstr>注意刚才的三个矩阵用到的方式</vt:lpstr>
      <vt:lpstr>因此 OpenGL 只要求提供两个矩阵</vt:lpstr>
      <vt:lpstr>为什么名为 modelview，实际乘法顺序却是 view * model？</vt:lpstr>
      <vt:lpstr>古代 OpenGL 提供的加载矩阵的方式</vt:lpstr>
      <vt:lpstr>古代 OpenGL - MODELVIEW 矩阵的加载</vt:lpstr>
      <vt:lpstr>古代 OpenGL - PROJECTION 矩阵的加载</vt:lpstr>
      <vt:lpstr>小问题：如果 OBJ 模型没有提供法线信息怎么办？</vt:lpstr>
      <vt:lpstr>首先改回我们不读取 vn 和 vt，只看 f 的第一个斜杠前编号的 OBJ 读取代码</vt:lpstr>
      <vt:lpstr>改回只有 glVertex3fv 时的代码，并加上面法线</vt:lpstr>
      <vt:lpstr>如何从三个顶点的坐标，计算三角形的面法线？</vt:lpstr>
      <vt:lpstr>成功计算出正确的面法线，用于光照计算</vt:lpstr>
      <vt:lpstr>法线方向的问题：我们有必要人为规定面的“正方向”</vt:lpstr>
      <vt:lpstr>规定：逆时针方向为面的正方向</vt:lpstr>
      <vt:lpstr>没想到8！小彭老师刚才给你写法线计算公式的时候，就是按照逆时针写的</vt:lpstr>
      <vt:lpstr>面剔除功能：GL_CULL_FACE</vt:lpstr>
      <vt:lpstr>注意：剔除的条件只看顶点的顺逆时针，和法线无关，法线是你自己计算的</vt:lpstr>
      <vt:lpstr>GL_CULL_FACE 的作用 - 要关闭深度测试才看得出</vt:lpstr>
      <vt:lpstr>下一课内容预告：GLSL 实现 PBR 全流程和法线贴图</vt:lpstr>
      <vt:lpstr>PowerPoint 演示文稿</vt:lpstr>
      <vt:lpstr>寓言故事《回调函数》</vt:lpstr>
      <vt:lpstr>回调函数常见用法 - 代码示范</vt:lpstr>
      <vt:lpstr>glfwSetMouseButtonCallback - 鼠标点击回调函数</vt:lpstr>
      <vt:lpstr>设置鼠标点击回调函数</vt:lpstr>
      <vt:lpstr>鼠标按键回调函数</vt:lpstr>
      <vt:lpstr>所有本期用到的其他回调函数一览</vt:lpstr>
      <vt:lpstr>GLFW 是在什么地方给我们电击的？</vt:lpstr>
      <vt:lpstr>滑动鼠标滚轮即可缩放</vt:lpstr>
      <vt:lpstr>按住 Shift 加鼠标滚轮，即可实现希区柯克变焦</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bate</dc:creator>
  <cp:lastModifiedBy>bate</cp:lastModifiedBy>
  <cp:revision>216</cp:revision>
  <dcterms:created xsi:type="dcterms:W3CDTF">2023-07-23T09:52:38Z</dcterms:created>
  <dcterms:modified xsi:type="dcterms:W3CDTF">2023-07-23T09:52:38Z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1033-11.1.0.11664</vt:lpwstr>
  </property>
  <property fmtid="{D5CDD505-2E9C-101B-9397-08002B2CF9AE}" pid="3" name="ICV">
    <vt:lpwstr/>
  </property>
</Properties>
</file>